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7" r:id="rId5"/>
    <p:sldId id="260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18288000" cy="10287000"/>
  <p:notesSz cx="6858000" cy="9144000"/>
  <p:embeddedFontLst>
    <p:embeddedFont>
      <p:font typeface="Circular Std 1" panose="020B0604020202020204" charset="0"/>
      <p:regular r:id="rId32"/>
    </p:embeddedFont>
    <p:embeddedFont>
      <p:font typeface="Circular Std 2" panose="020B0604020202020204" charset="0"/>
      <p:regular r:id="rId33"/>
    </p:embeddedFont>
    <p:embeddedFont>
      <p:font typeface="Circular Std 3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l Hennessy" userId="91e5d227-6b59-48b2-9bb3-f14a2e86cbee" providerId="ADAL" clId="{70AA24F1-4072-4B95-8C26-ADCD9C7508BB}"/>
    <pc:docChg chg="undo custSel delSld modSld">
      <pc:chgData name="Carmel Hennessy" userId="91e5d227-6b59-48b2-9bb3-f14a2e86cbee" providerId="ADAL" clId="{70AA24F1-4072-4B95-8C26-ADCD9C7508BB}" dt="2026-06-09T22:21:52.306" v="72"/>
      <pc:docMkLst>
        <pc:docMk/>
      </pc:docMkLst>
      <pc:sldChg chg="modSp mod">
        <pc:chgData name="Carmel Hennessy" userId="91e5d227-6b59-48b2-9bb3-f14a2e86cbee" providerId="ADAL" clId="{70AA24F1-4072-4B95-8C26-ADCD9C7508BB}" dt="2026-06-09T22:18:25.869" v="2" actId="1076"/>
        <pc:sldMkLst>
          <pc:docMk/>
          <pc:sldMk cId="0" sldId="260"/>
        </pc:sldMkLst>
        <pc:grpChg chg="mod">
          <ac:chgData name="Carmel Hennessy" userId="91e5d227-6b59-48b2-9bb3-f14a2e86cbee" providerId="ADAL" clId="{70AA24F1-4072-4B95-8C26-ADCD9C7508BB}" dt="2026-06-09T22:18:25.869" v="2" actId="1076"/>
          <ac:grpSpMkLst>
            <pc:docMk/>
            <pc:sldMk cId="0" sldId="260"/>
            <ac:grpSpMk id="12" creationId="{00000000-0000-0000-0000-000000000000}"/>
          </ac:grpSpMkLst>
        </pc:grpChg>
      </pc:sldChg>
      <pc:sldChg chg="del">
        <pc:chgData name="Carmel Hennessy" userId="91e5d227-6b59-48b2-9bb3-f14a2e86cbee" providerId="ADAL" clId="{70AA24F1-4072-4B95-8C26-ADCD9C7508BB}" dt="2026-06-09T22:16:29.678" v="0" actId="2696"/>
        <pc:sldMkLst>
          <pc:docMk/>
          <pc:sldMk cId="0" sldId="267"/>
        </pc:sldMkLst>
      </pc:sldChg>
      <pc:sldChg chg="delSp modSp mod">
        <pc:chgData name="Carmel Hennessy" userId="91e5d227-6b59-48b2-9bb3-f14a2e86cbee" providerId="ADAL" clId="{70AA24F1-4072-4B95-8C26-ADCD9C7508BB}" dt="2026-06-09T22:20:52.031" v="25"/>
        <pc:sldMkLst>
          <pc:docMk/>
          <pc:sldMk cId="0" sldId="268"/>
        </pc:sldMkLst>
        <pc:spChg chg="del mod">
          <ac:chgData name="Carmel Hennessy" userId="91e5d227-6b59-48b2-9bb3-f14a2e86cbee" providerId="ADAL" clId="{70AA24F1-4072-4B95-8C26-ADCD9C7508BB}" dt="2026-06-09T22:20:52.031" v="25"/>
          <ac:spMkLst>
            <pc:docMk/>
            <pc:sldMk cId="0" sldId="268"/>
            <ac:spMk id="12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0:48.601" v="21"/>
        <pc:sldMkLst>
          <pc:docMk/>
          <pc:sldMk cId="0" sldId="269"/>
        </pc:sldMkLst>
        <pc:spChg chg="del mod">
          <ac:chgData name="Carmel Hennessy" userId="91e5d227-6b59-48b2-9bb3-f14a2e86cbee" providerId="ADAL" clId="{70AA24F1-4072-4B95-8C26-ADCD9C7508BB}" dt="2026-06-09T22:20:48.601" v="21"/>
          <ac:spMkLst>
            <pc:docMk/>
            <pc:sldMk cId="0" sldId="269"/>
            <ac:spMk id="12" creationId="{00000000-0000-0000-0000-000000000000}"/>
          </ac:spMkLst>
        </pc:spChg>
      </pc:sldChg>
      <pc:sldChg chg="del">
        <pc:chgData name="Carmel Hennessy" userId="91e5d227-6b59-48b2-9bb3-f14a2e86cbee" providerId="ADAL" clId="{70AA24F1-4072-4B95-8C26-ADCD9C7508BB}" dt="2026-06-09T22:19:20.053" v="3" actId="2696"/>
        <pc:sldMkLst>
          <pc:docMk/>
          <pc:sldMk cId="0" sldId="270"/>
        </pc:sldMkLst>
      </pc:sldChg>
      <pc:sldChg chg="delSp modSp mod">
        <pc:chgData name="Carmel Hennessy" userId="91e5d227-6b59-48b2-9bb3-f14a2e86cbee" providerId="ADAL" clId="{70AA24F1-4072-4B95-8C26-ADCD9C7508BB}" dt="2026-06-09T22:20:55.951" v="36"/>
        <pc:sldMkLst>
          <pc:docMk/>
          <pc:sldMk cId="0" sldId="271"/>
        </pc:sldMkLst>
        <pc:spChg chg="del mod">
          <ac:chgData name="Carmel Hennessy" userId="91e5d227-6b59-48b2-9bb3-f14a2e86cbee" providerId="ADAL" clId="{70AA24F1-4072-4B95-8C26-ADCD9C7508BB}" dt="2026-06-09T22:20:55.951" v="36"/>
          <ac:spMkLst>
            <pc:docMk/>
            <pc:sldMk cId="0" sldId="271"/>
            <ac:spMk id="13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0:41.326" v="17"/>
        <pc:sldMkLst>
          <pc:docMk/>
          <pc:sldMk cId="0" sldId="274"/>
        </pc:sldMkLst>
        <pc:spChg chg="del mod">
          <ac:chgData name="Carmel Hennessy" userId="91e5d227-6b59-48b2-9bb3-f14a2e86cbee" providerId="ADAL" clId="{70AA24F1-4072-4B95-8C26-ADCD9C7508BB}" dt="2026-06-09T22:20:41.326" v="17"/>
          <ac:spMkLst>
            <pc:docMk/>
            <pc:sldMk cId="0" sldId="274"/>
            <ac:spMk id="11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07.904" v="40"/>
        <pc:sldMkLst>
          <pc:docMk/>
          <pc:sldMk cId="0" sldId="275"/>
        </pc:sldMkLst>
        <pc:spChg chg="del mod">
          <ac:chgData name="Carmel Hennessy" userId="91e5d227-6b59-48b2-9bb3-f14a2e86cbee" providerId="ADAL" clId="{70AA24F1-4072-4B95-8C26-ADCD9C7508BB}" dt="2026-06-09T22:21:07.904" v="40"/>
          <ac:spMkLst>
            <pc:docMk/>
            <pc:sldMk cId="0" sldId="275"/>
            <ac:spMk id="56" creationId="{00000000-0000-0000-0000-000000000000}"/>
          </ac:spMkLst>
        </pc:spChg>
      </pc:sldChg>
      <pc:sldChg chg="delSp mod">
        <pc:chgData name="Carmel Hennessy" userId="91e5d227-6b59-48b2-9bb3-f14a2e86cbee" providerId="ADAL" clId="{70AA24F1-4072-4B95-8C26-ADCD9C7508BB}" dt="2026-06-09T22:20:35.170" v="13" actId="478"/>
        <pc:sldMkLst>
          <pc:docMk/>
          <pc:sldMk cId="0" sldId="276"/>
        </pc:sldMkLst>
        <pc:spChg chg="del">
          <ac:chgData name="Carmel Hennessy" userId="91e5d227-6b59-48b2-9bb3-f14a2e86cbee" providerId="ADAL" clId="{70AA24F1-4072-4B95-8C26-ADCD9C7508BB}" dt="2026-06-09T22:20:35.170" v="13" actId="478"/>
          <ac:spMkLst>
            <pc:docMk/>
            <pc:sldMk cId="0" sldId="276"/>
            <ac:spMk id="15" creationId="{00000000-0000-0000-0000-000000000000}"/>
          </ac:spMkLst>
        </pc:spChg>
      </pc:sldChg>
      <pc:sldChg chg="delSp mod">
        <pc:chgData name="Carmel Hennessy" userId="91e5d227-6b59-48b2-9bb3-f14a2e86cbee" providerId="ADAL" clId="{70AA24F1-4072-4B95-8C26-ADCD9C7508BB}" dt="2026-06-09T22:21:10.696" v="41" actId="478"/>
        <pc:sldMkLst>
          <pc:docMk/>
          <pc:sldMk cId="0" sldId="277"/>
        </pc:sldMkLst>
        <pc:spChg chg="del">
          <ac:chgData name="Carmel Hennessy" userId="91e5d227-6b59-48b2-9bb3-f14a2e86cbee" providerId="ADAL" clId="{70AA24F1-4072-4B95-8C26-ADCD9C7508BB}" dt="2026-06-09T22:21:10.696" v="41" actId="478"/>
          <ac:spMkLst>
            <pc:docMk/>
            <pc:sldMk cId="0" sldId="277"/>
            <ac:spMk id="12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0:23.734" v="7"/>
        <pc:sldMkLst>
          <pc:docMk/>
          <pc:sldMk cId="0" sldId="278"/>
        </pc:sldMkLst>
        <pc:spChg chg="del mod">
          <ac:chgData name="Carmel Hennessy" userId="91e5d227-6b59-48b2-9bb3-f14a2e86cbee" providerId="ADAL" clId="{70AA24F1-4072-4B95-8C26-ADCD9C7508BB}" dt="2026-06-09T22:20:23.734" v="7"/>
          <ac:spMkLst>
            <pc:docMk/>
            <pc:sldMk cId="0" sldId="278"/>
            <ac:spMk id="12" creationId="{00000000-0000-0000-0000-000000000000}"/>
          </ac:spMkLst>
        </pc:spChg>
      </pc:sldChg>
      <pc:sldChg chg="delSp mod">
        <pc:chgData name="Carmel Hennessy" userId="91e5d227-6b59-48b2-9bb3-f14a2e86cbee" providerId="ADAL" clId="{70AA24F1-4072-4B95-8C26-ADCD9C7508BB}" dt="2026-06-09T22:20:29.032" v="12" actId="478"/>
        <pc:sldMkLst>
          <pc:docMk/>
          <pc:sldMk cId="0" sldId="279"/>
        </pc:sldMkLst>
        <pc:spChg chg="del">
          <ac:chgData name="Carmel Hennessy" userId="91e5d227-6b59-48b2-9bb3-f14a2e86cbee" providerId="ADAL" clId="{70AA24F1-4072-4B95-8C26-ADCD9C7508BB}" dt="2026-06-09T22:20:29.032" v="12" actId="478"/>
          <ac:spMkLst>
            <pc:docMk/>
            <pc:sldMk cId="0" sldId="279"/>
            <ac:spMk id="12" creationId="{00000000-0000-0000-0000-000000000000}"/>
          </ac:spMkLst>
        </pc:spChg>
      </pc:sldChg>
      <pc:sldChg chg="delSp modSp mod modNotesTx">
        <pc:chgData name="Carmel Hennessy" userId="91e5d227-6b59-48b2-9bb3-f14a2e86cbee" providerId="ADAL" clId="{70AA24F1-4072-4B95-8C26-ADCD9C7508BB}" dt="2026-06-09T22:21:17.109" v="42" actId="20577"/>
        <pc:sldMkLst>
          <pc:docMk/>
          <pc:sldMk cId="0" sldId="280"/>
        </pc:sldMkLst>
        <pc:spChg chg="del mod">
          <ac:chgData name="Carmel Hennessy" userId="91e5d227-6b59-48b2-9bb3-f14a2e86cbee" providerId="ADAL" clId="{70AA24F1-4072-4B95-8C26-ADCD9C7508BB}" dt="2026-06-09T22:20:27.607" v="11"/>
          <ac:spMkLst>
            <pc:docMk/>
            <pc:sldMk cId="0" sldId="280"/>
            <ac:spMk id="12" creationId="{00000000-0000-0000-0000-000000000000}"/>
          </ac:spMkLst>
        </pc:spChg>
      </pc:sldChg>
      <pc:sldChg chg="delSp modSp mod modNotesTx">
        <pc:chgData name="Carmel Hennessy" userId="91e5d227-6b59-48b2-9bb3-f14a2e86cbee" providerId="ADAL" clId="{70AA24F1-4072-4B95-8C26-ADCD9C7508BB}" dt="2026-06-09T22:21:22.515" v="47"/>
        <pc:sldMkLst>
          <pc:docMk/>
          <pc:sldMk cId="0" sldId="281"/>
        </pc:sldMkLst>
        <pc:spChg chg="del mod">
          <ac:chgData name="Carmel Hennessy" userId="91e5d227-6b59-48b2-9bb3-f14a2e86cbee" providerId="ADAL" clId="{70AA24F1-4072-4B95-8C26-ADCD9C7508BB}" dt="2026-06-09T22:21:22.515" v="47"/>
          <ac:spMkLst>
            <pc:docMk/>
            <pc:sldMk cId="0" sldId="281"/>
            <ac:spMk id="11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30.845" v="51"/>
        <pc:sldMkLst>
          <pc:docMk/>
          <pc:sldMk cId="0" sldId="282"/>
        </pc:sldMkLst>
        <pc:spChg chg="del mod">
          <ac:chgData name="Carmel Hennessy" userId="91e5d227-6b59-48b2-9bb3-f14a2e86cbee" providerId="ADAL" clId="{70AA24F1-4072-4B95-8C26-ADCD9C7508BB}" dt="2026-06-09T22:21:30.845" v="51"/>
          <ac:spMkLst>
            <pc:docMk/>
            <pc:sldMk cId="0" sldId="282"/>
            <ac:spMk id="51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33.837" v="55"/>
        <pc:sldMkLst>
          <pc:docMk/>
          <pc:sldMk cId="0" sldId="283"/>
        </pc:sldMkLst>
        <pc:spChg chg="del mod">
          <ac:chgData name="Carmel Hennessy" userId="91e5d227-6b59-48b2-9bb3-f14a2e86cbee" providerId="ADAL" clId="{70AA24F1-4072-4B95-8C26-ADCD9C7508BB}" dt="2026-06-09T22:21:33.837" v="55"/>
          <ac:spMkLst>
            <pc:docMk/>
            <pc:sldMk cId="0" sldId="283"/>
            <ac:spMk id="12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36.014" v="59"/>
        <pc:sldMkLst>
          <pc:docMk/>
          <pc:sldMk cId="0" sldId="284"/>
        </pc:sldMkLst>
        <pc:spChg chg="del mod">
          <ac:chgData name="Carmel Hennessy" userId="91e5d227-6b59-48b2-9bb3-f14a2e86cbee" providerId="ADAL" clId="{70AA24F1-4072-4B95-8C26-ADCD9C7508BB}" dt="2026-06-09T22:21:36.014" v="59"/>
          <ac:spMkLst>
            <pc:docMk/>
            <pc:sldMk cId="0" sldId="284"/>
            <ac:spMk id="12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39.062" v="63"/>
        <pc:sldMkLst>
          <pc:docMk/>
          <pc:sldMk cId="0" sldId="285"/>
        </pc:sldMkLst>
        <pc:spChg chg="del mod">
          <ac:chgData name="Carmel Hennessy" userId="91e5d227-6b59-48b2-9bb3-f14a2e86cbee" providerId="ADAL" clId="{70AA24F1-4072-4B95-8C26-ADCD9C7508BB}" dt="2026-06-09T22:21:39.062" v="63"/>
          <ac:spMkLst>
            <pc:docMk/>
            <pc:sldMk cId="0" sldId="285"/>
            <ac:spMk id="12" creationId="{00000000-0000-0000-0000-000000000000}"/>
          </ac:spMkLst>
        </pc:spChg>
      </pc:sldChg>
      <pc:sldChg chg="modSp mod">
        <pc:chgData name="Carmel Hennessy" userId="91e5d227-6b59-48b2-9bb3-f14a2e86cbee" providerId="ADAL" clId="{70AA24F1-4072-4B95-8C26-ADCD9C7508BB}" dt="2026-06-09T22:21:42.290" v="66" actId="6549"/>
        <pc:sldMkLst>
          <pc:docMk/>
          <pc:sldMk cId="0" sldId="286"/>
        </pc:sldMkLst>
        <pc:spChg chg="mod">
          <ac:chgData name="Carmel Hennessy" userId="91e5d227-6b59-48b2-9bb3-f14a2e86cbee" providerId="ADAL" clId="{70AA24F1-4072-4B95-8C26-ADCD9C7508BB}" dt="2026-06-09T22:21:42.290" v="66" actId="6549"/>
          <ac:spMkLst>
            <pc:docMk/>
            <pc:sldMk cId="0" sldId="286"/>
            <ac:spMk id="12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47.256" v="68" actId="478"/>
        <pc:sldMkLst>
          <pc:docMk/>
          <pc:sldMk cId="0" sldId="287"/>
        </pc:sldMkLst>
        <pc:spChg chg="del mod">
          <ac:chgData name="Carmel Hennessy" userId="91e5d227-6b59-48b2-9bb3-f14a2e86cbee" providerId="ADAL" clId="{70AA24F1-4072-4B95-8C26-ADCD9C7508BB}" dt="2026-06-09T22:21:47.256" v="68" actId="478"/>
          <ac:spMkLst>
            <pc:docMk/>
            <pc:sldMk cId="0" sldId="287"/>
            <ac:spMk id="7" creationId="{00000000-0000-0000-0000-000000000000}"/>
          </ac:spMkLst>
        </pc:spChg>
      </pc:sldChg>
      <pc:sldChg chg="delSp modSp mod">
        <pc:chgData name="Carmel Hennessy" userId="91e5d227-6b59-48b2-9bb3-f14a2e86cbee" providerId="ADAL" clId="{70AA24F1-4072-4B95-8C26-ADCD9C7508BB}" dt="2026-06-09T22:21:52.306" v="72"/>
        <pc:sldMkLst>
          <pc:docMk/>
          <pc:sldMk cId="0" sldId="288"/>
        </pc:sldMkLst>
        <pc:spChg chg="del mod">
          <ac:chgData name="Carmel Hennessy" userId="91e5d227-6b59-48b2-9bb3-f14a2e86cbee" providerId="ADAL" clId="{70AA24F1-4072-4B95-8C26-ADCD9C7508BB}" dt="2026-06-09T22:21:52.306" v="72"/>
          <ac:spMkLst>
            <pc:docMk/>
            <pc:sldMk cId="0" sldId="288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dj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dj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dj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vp and cm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mt and vp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6.jpeg"/><Relationship Id="rId7" Type="http://schemas.openxmlformats.org/officeDocument/2006/relationships/image" Target="../media/image25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35.jpeg"/><Relationship Id="rId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28.jpeg"/><Relationship Id="rId9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299171" y="3039129"/>
            <a:ext cx="16351207" cy="310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dirty="0">
                <a:solidFill>
                  <a:srgbClr val="E94F52"/>
                </a:solidFill>
                <a:latin typeface="Circular Std 1"/>
                <a:ea typeface="Circular Std 1"/>
                <a:cs typeface="Circular Std 1"/>
                <a:sym typeface="Circular Std 1"/>
              </a:rPr>
              <a:t>A Community Needs Analysis with </a:t>
            </a:r>
          </a:p>
          <a:p>
            <a:pPr algn="ctr">
              <a:lnSpc>
                <a:spcPts val="7980"/>
              </a:lnSpc>
            </a:pPr>
            <a:r>
              <a:rPr lang="en-US" sz="5700" dirty="0" err="1">
                <a:solidFill>
                  <a:srgbClr val="E94F52"/>
                </a:solidFill>
                <a:latin typeface="Circular Std 1"/>
                <a:ea typeface="Circular Std 1"/>
                <a:cs typeface="Circular Std 1"/>
                <a:sym typeface="Circular Std 1"/>
              </a:rPr>
              <a:t>Traveller</a:t>
            </a:r>
            <a:r>
              <a:rPr lang="en-US" sz="5700" dirty="0">
                <a:solidFill>
                  <a:srgbClr val="E94F52"/>
                </a:solidFill>
                <a:latin typeface="Circular Std 1"/>
                <a:ea typeface="Circular Std 1"/>
                <a:cs typeface="Circular Std 1"/>
                <a:sym typeface="Circular Std 1"/>
              </a:rPr>
              <a:t> and Roma Students on </a:t>
            </a:r>
          </a:p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E94F52"/>
                </a:solidFill>
                <a:latin typeface="Circular Std 1"/>
                <a:ea typeface="Circular Std 1"/>
                <a:cs typeface="Circular Std 1"/>
                <a:sym typeface="Circular Std 1"/>
              </a:rPr>
              <a:t>Their Experiences of Higher Education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78655" y="1028700"/>
            <a:ext cx="6192238" cy="1824375"/>
            <a:chOff x="0" y="0"/>
            <a:chExt cx="8256317" cy="243250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281375" cy="2432501"/>
              <a:chOff x="0" y="0"/>
              <a:chExt cx="5882426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882427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882427" h="2709333">
                    <a:moveTo>
                      <a:pt x="0" y="0"/>
                    </a:moveTo>
                    <a:lnTo>
                      <a:pt x="5882427" y="0"/>
                    </a:lnTo>
                    <a:lnTo>
                      <a:pt x="5882427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5882426" cy="2728383"/>
              </a:xfrm>
              <a:prstGeom prst="rect">
                <a:avLst/>
              </a:prstGeom>
            </p:spPr>
            <p:txBody>
              <a:bodyPr lIns="23583" tIns="23583" rIns="23583" bIns="23583" rtlCol="0" anchor="ctr"/>
              <a:lstStyle/>
              <a:p>
                <a:pPr algn="ctr">
                  <a:lnSpc>
                    <a:spcPts val="5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2700000">
              <a:off x="582516" y="934923"/>
              <a:ext cx="237027" cy="196202"/>
              <a:chOff x="0" y="0"/>
              <a:chExt cx="132368" cy="10956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2368" cy="10956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10956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109569"/>
                    </a:lnTo>
                    <a:lnTo>
                      <a:pt x="0" y="109569"/>
                    </a:lnTo>
                    <a:close/>
                  </a:path>
                </a:pathLst>
              </a:custGeom>
              <a:solidFill>
                <a:srgbClr val="F370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32368" cy="15719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700000">
              <a:off x="1263985" y="609503"/>
              <a:ext cx="237027" cy="196202"/>
              <a:chOff x="0" y="0"/>
              <a:chExt cx="132368" cy="1095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2368" cy="10956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10956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109569"/>
                    </a:lnTo>
                    <a:lnTo>
                      <a:pt x="0" y="109569"/>
                    </a:lnTo>
                    <a:close/>
                  </a:path>
                </a:pathLst>
              </a:custGeom>
              <a:solidFill>
                <a:srgbClr val="007DC5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32368" cy="15719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2700000">
              <a:off x="744666" y="904322"/>
              <a:ext cx="237027" cy="654829"/>
              <a:chOff x="0" y="0"/>
              <a:chExt cx="132368" cy="3656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2368" cy="36568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36568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365689"/>
                    </a:lnTo>
                    <a:lnTo>
                      <a:pt x="0" y="365689"/>
                    </a:lnTo>
                    <a:close/>
                  </a:path>
                </a:pathLst>
              </a:custGeom>
              <a:solidFill>
                <a:srgbClr val="00C0F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32368" cy="41331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2700000">
              <a:off x="1102705" y="1228981"/>
              <a:ext cx="237027" cy="652370"/>
              <a:chOff x="0" y="0"/>
              <a:chExt cx="132368" cy="36431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2368" cy="364316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364316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364316"/>
                    </a:lnTo>
                    <a:lnTo>
                      <a:pt x="0" y="364316"/>
                    </a:lnTo>
                    <a:close/>
                  </a:path>
                </a:pathLst>
              </a:custGeom>
              <a:solidFill>
                <a:srgbClr val="FDB81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32368" cy="411941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2700000">
              <a:off x="1004861" y="569927"/>
              <a:ext cx="237027" cy="466448"/>
              <a:chOff x="0" y="0"/>
              <a:chExt cx="132368" cy="2604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2368" cy="260488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260488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260488"/>
                    </a:lnTo>
                    <a:lnTo>
                      <a:pt x="0" y="260488"/>
                    </a:lnTo>
                    <a:close/>
                  </a:path>
                </a:pathLst>
              </a:custGeom>
              <a:solidFill>
                <a:srgbClr val="A5407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132368" cy="308113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2700000">
              <a:off x="1436542" y="867759"/>
              <a:ext cx="237027" cy="654829"/>
              <a:chOff x="0" y="0"/>
              <a:chExt cx="132368" cy="36568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2368" cy="36568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36568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365689"/>
                    </a:lnTo>
                    <a:lnTo>
                      <a:pt x="0" y="365689"/>
                    </a:lnTo>
                    <a:close/>
                  </a:path>
                </a:pathLst>
              </a:custGeom>
              <a:solidFill>
                <a:srgbClr val="27BDB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32368" cy="41331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2700000">
              <a:off x="909315" y="1618344"/>
              <a:ext cx="237027" cy="196202"/>
              <a:chOff x="0" y="0"/>
              <a:chExt cx="132368" cy="10956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2368" cy="10956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10956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109569"/>
                    </a:lnTo>
                    <a:lnTo>
                      <a:pt x="0" y="109569"/>
                    </a:lnTo>
                    <a:close/>
                  </a:path>
                </a:pathLst>
              </a:custGeom>
              <a:solidFill>
                <a:srgbClr val="00878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132368" cy="15719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2700000">
              <a:off x="1598692" y="1295785"/>
              <a:ext cx="237027" cy="196202"/>
              <a:chOff x="0" y="0"/>
              <a:chExt cx="132368" cy="10956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32368" cy="109569"/>
              </a:xfrm>
              <a:custGeom>
                <a:avLst/>
                <a:gdLst/>
                <a:ahLst/>
                <a:cxnLst/>
                <a:rect l="l" t="t" r="r" b="b"/>
                <a:pathLst>
                  <a:path w="132368" h="109569">
                    <a:moveTo>
                      <a:pt x="0" y="0"/>
                    </a:moveTo>
                    <a:lnTo>
                      <a:pt x="132368" y="0"/>
                    </a:lnTo>
                    <a:lnTo>
                      <a:pt x="132368" y="109569"/>
                    </a:lnTo>
                    <a:lnTo>
                      <a:pt x="0" y="109569"/>
                    </a:lnTo>
                    <a:close/>
                  </a:path>
                </a:pathLst>
              </a:custGeom>
              <a:solidFill>
                <a:srgbClr val="F15B5B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132368" cy="157194"/>
              </a:xfrm>
              <a:prstGeom prst="rect">
                <a:avLst/>
              </a:prstGeom>
            </p:spPr>
            <p:txBody>
              <a:bodyPr lIns="18667" tIns="18667" rIns="18667" bIns="18667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997004" y="682494"/>
              <a:ext cx="2933741" cy="694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19"/>
                </a:lnSpc>
              </a:pPr>
              <a:r>
                <a:rPr lang="en-US" sz="4439" spc="-244">
                  <a:solidFill>
                    <a:srgbClr val="29265F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College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997004" y="1317373"/>
              <a:ext cx="2725253" cy="694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19"/>
                </a:lnSpc>
              </a:pPr>
              <a:r>
                <a:rPr lang="en-US" sz="4439" spc="-244">
                  <a:solidFill>
                    <a:srgbClr val="29265F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Connect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5823817" y="0"/>
              <a:ext cx="2432501" cy="2432501"/>
            </a:xfrm>
            <a:custGeom>
              <a:avLst/>
              <a:gdLst/>
              <a:ahLst/>
              <a:cxnLst/>
              <a:rect l="l" t="t" r="r" b="b"/>
              <a:pathLst>
                <a:path w="2432501" h="2432501">
                  <a:moveTo>
                    <a:pt x="0" y="0"/>
                  </a:moveTo>
                  <a:lnTo>
                    <a:pt x="2432500" y="0"/>
                  </a:lnTo>
                  <a:lnTo>
                    <a:pt x="2432500" y="2432501"/>
                  </a:lnTo>
                  <a:lnTo>
                    <a:pt x="0" y="2432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628335" y="8195671"/>
            <a:ext cx="11692879" cy="1617373"/>
            <a:chOff x="0" y="0"/>
            <a:chExt cx="15590506" cy="2156498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189060"/>
              <a:ext cx="15590506" cy="1778378"/>
              <a:chOff x="0" y="0"/>
              <a:chExt cx="3079606" cy="35128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3079606" cy="351285"/>
              </a:xfrm>
              <a:custGeom>
                <a:avLst/>
                <a:gdLst/>
                <a:ahLst/>
                <a:cxnLst/>
                <a:rect l="l" t="t" r="r" b="b"/>
                <a:pathLst>
                  <a:path w="3079606" h="351285">
                    <a:moveTo>
                      <a:pt x="0" y="0"/>
                    </a:moveTo>
                    <a:lnTo>
                      <a:pt x="3079606" y="0"/>
                    </a:lnTo>
                    <a:lnTo>
                      <a:pt x="3079606" y="351285"/>
                    </a:lnTo>
                    <a:lnTo>
                      <a:pt x="0" y="35128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85725"/>
                <a:ext cx="3079606" cy="265560"/>
              </a:xfrm>
              <a:prstGeom prst="rect">
                <a:avLst/>
              </a:prstGeom>
            </p:spPr>
            <p:txBody>
              <a:bodyPr lIns="38754" tIns="38754" rIns="38754" bIns="38754" rtlCol="0" anchor="ctr"/>
              <a:lstStyle/>
              <a:p>
                <a:pPr algn="ctr">
                  <a:lnSpc>
                    <a:spcPts val="870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215294" y="794915"/>
              <a:ext cx="3333340" cy="566668"/>
            </a:xfrm>
            <a:custGeom>
              <a:avLst/>
              <a:gdLst/>
              <a:ahLst/>
              <a:cxnLst/>
              <a:rect l="l" t="t" r="r" b="b"/>
              <a:pathLst>
                <a:path w="3333340" h="566668">
                  <a:moveTo>
                    <a:pt x="0" y="0"/>
                  </a:moveTo>
                  <a:lnTo>
                    <a:pt x="3333340" y="0"/>
                  </a:lnTo>
                  <a:lnTo>
                    <a:pt x="3333340" y="566668"/>
                  </a:lnTo>
                  <a:lnTo>
                    <a:pt x="0" y="566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931238" y="464489"/>
              <a:ext cx="2389333" cy="1227520"/>
            </a:xfrm>
            <a:custGeom>
              <a:avLst/>
              <a:gdLst/>
              <a:ahLst/>
              <a:cxnLst/>
              <a:rect l="l" t="t" r="r" b="b"/>
              <a:pathLst>
                <a:path w="2389333" h="1227520">
                  <a:moveTo>
                    <a:pt x="0" y="0"/>
                  </a:moveTo>
                  <a:lnTo>
                    <a:pt x="2389333" y="0"/>
                  </a:lnTo>
                  <a:lnTo>
                    <a:pt x="2389333" y="1227520"/>
                  </a:lnTo>
                  <a:lnTo>
                    <a:pt x="0" y="1227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6703174" y="536387"/>
              <a:ext cx="2580294" cy="1083724"/>
            </a:xfrm>
            <a:custGeom>
              <a:avLst/>
              <a:gdLst/>
              <a:ahLst/>
              <a:cxnLst/>
              <a:rect l="l" t="t" r="r" b="b"/>
              <a:pathLst>
                <a:path w="2580294" h="1083724">
                  <a:moveTo>
                    <a:pt x="0" y="0"/>
                  </a:moveTo>
                  <a:lnTo>
                    <a:pt x="2580294" y="0"/>
                  </a:lnTo>
                  <a:lnTo>
                    <a:pt x="2580294" y="1083724"/>
                  </a:lnTo>
                  <a:lnTo>
                    <a:pt x="0" y="1083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9666072" y="676881"/>
              <a:ext cx="3170038" cy="802735"/>
            </a:xfrm>
            <a:custGeom>
              <a:avLst/>
              <a:gdLst/>
              <a:ahLst/>
              <a:cxnLst/>
              <a:rect l="l" t="t" r="r" b="b"/>
              <a:pathLst>
                <a:path w="3170038" h="802735">
                  <a:moveTo>
                    <a:pt x="0" y="0"/>
                  </a:moveTo>
                  <a:lnTo>
                    <a:pt x="3170038" y="0"/>
                  </a:lnTo>
                  <a:lnTo>
                    <a:pt x="3170038" y="802736"/>
                  </a:lnTo>
                  <a:lnTo>
                    <a:pt x="0" y="80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3218714" y="0"/>
              <a:ext cx="2156498" cy="2156498"/>
            </a:xfrm>
            <a:custGeom>
              <a:avLst/>
              <a:gdLst/>
              <a:ahLst/>
              <a:cxnLst/>
              <a:rect l="l" t="t" r="r" b="b"/>
              <a:pathLst>
                <a:path w="2156498" h="2156498">
                  <a:moveTo>
                    <a:pt x="0" y="0"/>
                  </a:moveTo>
                  <a:lnTo>
                    <a:pt x="2156498" y="0"/>
                  </a:lnTo>
                  <a:lnTo>
                    <a:pt x="2156498" y="2156498"/>
                  </a:lnTo>
                  <a:lnTo>
                    <a:pt x="0" y="2156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3344965" y="6404628"/>
            <a:ext cx="12259619" cy="128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3461">
                <a:solidFill>
                  <a:srgbClr val="29265F"/>
                </a:solidFill>
                <a:latin typeface="Circular Std 3"/>
                <a:ea typeface="Circular Std 3"/>
                <a:cs typeface="Circular Std 3"/>
                <a:sym typeface="Circular Std 3"/>
              </a:rPr>
              <a:t>A Call to Action for Accountable and Transformative </a:t>
            </a:r>
          </a:p>
          <a:p>
            <a:pPr algn="ctr">
              <a:lnSpc>
                <a:spcPts val="4846"/>
              </a:lnSpc>
            </a:pPr>
            <a:r>
              <a:rPr lang="en-US" sz="3461">
                <a:solidFill>
                  <a:srgbClr val="29265F"/>
                </a:solidFill>
                <a:latin typeface="Circular Std 3"/>
                <a:ea typeface="Circular Std 3"/>
                <a:cs typeface="Circular Std 3"/>
                <a:sym typeface="Circular Std 3"/>
              </a:rPr>
              <a:t>Policy and Practice Throughout the Higher Education System.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56015"/>
            <a:ext cx="12167828" cy="920747"/>
            <a:chOff x="0" y="0"/>
            <a:chExt cx="42173380" cy="3191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73379" cy="3191286"/>
            </a:xfrm>
            <a:custGeom>
              <a:avLst/>
              <a:gdLst/>
              <a:ahLst/>
              <a:cxnLst/>
              <a:rect l="l" t="t" r="r" b="b"/>
              <a:pathLst>
                <a:path w="42173379" h="3191286">
                  <a:moveTo>
                    <a:pt x="0" y="0"/>
                  </a:moveTo>
                  <a:lnTo>
                    <a:pt x="42173379" y="0"/>
                  </a:lnTo>
                  <a:lnTo>
                    <a:pt x="42173379" y="3191286"/>
                  </a:lnTo>
                  <a:lnTo>
                    <a:pt x="0" y="31912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73380" cy="32293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1.Racism and Discrimination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551915" y="1380722"/>
            <a:ext cx="6054203" cy="3128005"/>
          </a:xfrm>
          <a:custGeom>
            <a:avLst/>
            <a:gdLst/>
            <a:ahLst/>
            <a:cxnLst/>
            <a:rect l="l" t="t" r="r" b="b"/>
            <a:pathLst>
              <a:path w="6054203" h="3128005">
                <a:moveTo>
                  <a:pt x="0" y="0"/>
                </a:moveTo>
                <a:lnTo>
                  <a:pt x="6054203" y="0"/>
                </a:lnTo>
                <a:lnTo>
                  <a:pt x="6054203" y="3128005"/>
                </a:lnTo>
                <a:lnTo>
                  <a:pt x="0" y="3128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TextBox 6"/>
          <p:cNvSpPr txBox="1"/>
          <p:nvPr/>
        </p:nvSpPr>
        <p:spPr>
          <a:xfrm>
            <a:off x="1028700" y="2801849"/>
            <a:ext cx="10806883" cy="191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Low expectations from educators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Begins early in educational journey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Systemic barriers </a:t>
            </a:r>
          </a:p>
        </p:txBody>
      </p:sp>
      <p:sp>
        <p:nvSpPr>
          <p:cNvPr id="7" name="Freeform 7"/>
          <p:cNvSpPr/>
          <p:nvPr/>
        </p:nvSpPr>
        <p:spPr>
          <a:xfrm>
            <a:off x="11581852" y="4742682"/>
            <a:ext cx="4242391" cy="3401256"/>
          </a:xfrm>
          <a:custGeom>
            <a:avLst/>
            <a:gdLst/>
            <a:ahLst/>
            <a:cxnLst/>
            <a:rect l="l" t="t" r="r" b="b"/>
            <a:pathLst>
              <a:path w="4242391" h="3401256">
                <a:moveTo>
                  <a:pt x="0" y="0"/>
                </a:moveTo>
                <a:lnTo>
                  <a:pt x="4242392" y="0"/>
                </a:lnTo>
                <a:lnTo>
                  <a:pt x="4242392" y="3401256"/>
                </a:lnTo>
                <a:lnTo>
                  <a:pt x="0" y="340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8" name="Group 8"/>
          <p:cNvGrpSpPr/>
          <p:nvPr/>
        </p:nvGrpSpPr>
        <p:grpSpPr>
          <a:xfrm>
            <a:off x="0" y="5356100"/>
            <a:ext cx="15463897" cy="2954003"/>
            <a:chOff x="0" y="0"/>
            <a:chExt cx="17708487" cy="338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708487" cy="3382778"/>
            </a:xfrm>
            <a:custGeom>
              <a:avLst/>
              <a:gdLst/>
              <a:ahLst/>
              <a:cxnLst/>
              <a:rect l="l" t="t" r="r" b="b"/>
              <a:pathLst>
                <a:path w="17708487" h="3382778">
                  <a:moveTo>
                    <a:pt x="0" y="0"/>
                  </a:moveTo>
                  <a:lnTo>
                    <a:pt x="17708487" y="0"/>
                  </a:lnTo>
                  <a:lnTo>
                    <a:pt x="17708487" y="3382778"/>
                  </a:lnTo>
                  <a:lnTo>
                    <a:pt x="0" y="3382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7708487" cy="34304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1"/>
                </a:lnSpc>
              </a:pPr>
              <a:r>
                <a:rPr lang="en-US" sz="5399" spc="-1">
                  <a:solidFill>
                    <a:srgbClr val="FFFFFF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Main Heading </a:t>
              </a:r>
            </a:p>
            <a:p>
              <a:pPr algn="l">
                <a:lnSpc>
                  <a:spcPts val="5831"/>
                </a:lnSpc>
              </a:pPr>
              <a:endParaRPr lang="en-US" sz="5399" spc="-1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2670" y="5402853"/>
            <a:ext cx="12716922" cy="920746"/>
            <a:chOff x="0" y="0"/>
            <a:chExt cx="47240465" cy="34203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240465" cy="3420360"/>
            </a:xfrm>
            <a:custGeom>
              <a:avLst/>
              <a:gdLst/>
              <a:ahLst/>
              <a:cxnLst/>
              <a:rect l="l" t="t" r="r" b="b"/>
              <a:pathLst>
                <a:path w="47240465" h="3420360">
                  <a:moveTo>
                    <a:pt x="0" y="0"/>
                  </a:moveTo>
                  <a:lnTo>
                    <a:pt x="47240465" y="0"/>
                  </a:lnTo>
                  <a:lnTo>
                    <a:pt x="47240465" y="3420360"/>
                  </a:lnTo>
                  <a:lnTo>
                    <a:pt x="0" y="3420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240465" cy="34584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399"/>
                </a:lnSpc>
              </a:pPr>
              <a:r>
                <a:rPr lang="en-US" sz="4999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2. Intergenerational Trauma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2670" y="6408396"/>
            <a:ext cx="11294561" cy="191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Rooted in historic and systemic racism and exclusion 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Leads to isolation and mental health challenges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489439"/>
            <a:ext cx="12167828" cy="920747"/>
            <a:chOff x="0" y="0"/>
            <a:chExt cx="42173380" cy="3191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73379" cy="3191286"/>
            </a:xfrm>
            <a:custGeom>
              <a:avLst/>
              <a:gdLst/>
              <a:ahLst/>
              <a:cxnLst/>
              <a:rect l="l" t="t" r="r" b="b"/>
              <a:pathLst>
                <a:path w="42173379" h="3191286">
                  <a:moveTo>
                    <a:pt x="0" y="0"/>
                  </a:moveTo>
                  <a:lnTo>
                    <a:pt x="42173379" y="0"/>
                  </a:lnTo>
                  <a:lnTo>
                    <a:pt x="42173379" y="3191286"/>
                  </a:lnTo>
                  <a:lnTo>
                    <a:pt x="0" y="31912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73380" cy="32293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3. Hidden Identity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5266" y="2369877"/>
            <a:ext cx="10806883" cy="252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Concealing identity to avoid discrimination and racism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Fear of exclusion, isolation and the fear of identifying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1123870" y="1028700"/>
            <a:ext cx="4401223" cy="2764034"/>
          </a:xfrm>
          <a:custGeom>
            <a:avLst/>
            <a:gdLst/>
            <a:ahLst/>
            <a:cxnLst/>
            <a:rect l="l" t="t" r="r" b="b"/>
            <a:pathLst>
              <a:path w="4401223" h="2764034">
                <a:moveTo>
                  <a:pt x="0" y="0"/>
                </a:moveTo>
                <a:lnTo>
                  <a:pt x="4401223" y="0"/>
                </a:lnTo>
                <a:lnTo>
                  <a:pt x="4401223" y="2764034"/>
                </a:lnTo>
                <a:lnTo>
                  <a:pt x="0" y="2764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88" b="-1188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7" name="Group 7"/>
          <p:cNvGrpSpPr/>
          <p:nvPr/>
        </p:nvGrpSpPr>
        <p:grpSpPr>
          <a:xfrm>
            <a:off x="1592615" y="5143500"/>
            <a:ext cx="12716922" cy="930275"/>
            <a:chOff x="0" y="0"/>
            <a:chExt cx="47240465" cy="34557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240465" cy="3455760"/>
            </a:xfrm>
            <a:custGeom>
              <a:avLst/>
              <a:gdLst/>
              <a:ahLst/>
              <a:cxnLst/>
              <a:rect l="l" t="t" r="r" b="b"/>
              <a:pathLst>
                <a:path w="47240465" h="3455760">
                  <a:moveTo>
                    <a:pt x="0" y="0"/>
                  </a:moveTo>
                  <a:lnTo>
                    <a:pt x="47240465" y="0"/>
                  </a:lnTo>
                  <a:lnTo>
                    <a:pt x="47240465" y="3455760"/>
                  </a:lnTo>
                  <a:lnTo>
                    <a:pt x="0" y="34557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7240465" cy="35033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400"/>
                </a:lnSpc>
              </a:pPr>
              <a:r>
                <a:rPr lang="en-US" sz="5000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4. Family and Community Support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31345" y="5930900"/>
            <a:ext cx="11294561" cy="252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Being first in a family can create additional pressure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More pathways and supports required for Roma families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48110" y="4798413"/>
            <a:ext cx="2624665" cy="4187982"/>
          </a:xfrm>
          <a:custGeom>
            <a:avLst/>
            <a:gdLst/>
            <a:ahLst/>
            <a:cxnLst/>
            <a:rect l="l" t="t" r="r" b="b"/>
            <a:pathLst>
              <a:path w="2624665" h="4187982">
                <a:moveTo>
                  <a:pt x="0" y="0"/>
                </a:moveTo>
                <a:lnTo>
                  <a:pt x="2624666" y="0"/>
                </a:lnTo>
                <a:lnTo>
                  <a:pt x="2624666" y="4187982"/>
                </a:lnTo>
                <a:lnTo>
                  <a:pt x="0" y="4187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8" b="-1188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489439"/>
            <a:ext cx="12167828" cy="920747"/>
            <a:chOff x="0" y="0"/>
            <a:chExt cx="42173380" cy="3191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73379" cy="3191286"/>
            </a:xfrm>
            <a:custGeom>
              <a:avLst/>
              <a:gdLst/>
              <a:ahLst/>
              <a:cxnLst/>
              <a:rect l="l" t="t" r="r" b="b"/>
              <a:pathLst>
                <a:path w="42173379" h="3191286">
                  <a:moveTo>
                    <a:pt x="0" y="0"/>
                  </a:moveTo>
                  <a:lnTo>
                    <a:pt x="42173379" y="0"/>
                  </a:lnTo>
                  <a:lnTo>
                    <a:pt x="42173379" y="3191286"/>
                  </a:lnTo>
                  <a:lnTo>
                    <a:pt x="0" y="31912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73380" cy="32293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5. Financial Support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5266" y="2369877"/>
            <a:ext cx="10806883" cy="252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Meeting basic survival needs, and navigating financial aid systems are barriers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Culturally sensitive funding and outreach required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705135"/>
            <a:ext cx="13290944" cy="1616075"/>
            <a:chOff x="0" y="0"/>
            <a:chExt cx="49372828" cy="60033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72828" cy="6003351"/>
            </a:xfrm>
            <a:custGeom>
              <a:avLst/>
              <a:gdLst/>
              <a:ahLst/>
              <a:cxnLst/>
              <a:rect l="l" t="t" r="r" b="b"/>
              <a:pathLst>
                <a:path w="49372828" h="6003351">
                  <a:moveTo>
                    <a:pt x="0" y="0"/>
                  </a:moveTo>
                  <a:lnTo>
                    <a:pt x="49372828" y="0"/>
                  </a:lnTo>
                  <a:lnTo>
                    <a:pt x="49372828" y="6003351"/>
                  </a:lnTo>
                  <a:lnTo>
                    <a:pt x="0" y="6003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372828" cy="60509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6. Language and Digital Literacy Support</a:t>
              </a: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05266" y="6691772"/>
            <a:ext cx="11294561" cy="191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Significant language and digital literacy barriers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English language and digital skills supports required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792606" y="1325693"/>
            <a:ext cx="3935673" cy="3254442"/>
          </a:xfrm>
          <a:custGeom>
            <a:avLst/>
            <a:gdLst/>
            <a:ahLst/>
            <a:cxnLst/>
            <a:rect l="l" t="t" r="r" b="b"/>
            <a:pathLst>
              <a:path w="3935673" h="3254442">
                <a:moveTo>
                  <a:pt x="0" y="0"/>
                </a:moveTo>
                <a:lnTo>
                  <a:pt x="3935674" y="0"/>
                </a:lnTo>
                <a:lnTo>
                  <a:pt x="3935674" y="3254442"/>
                </a:lnTo>
                <a:lnTo>
                  <a:pt x="0" y="3254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1957164" y="6400870"/>
            <a:ext cx="3606558" cy="3058487"/>
          </a:xfrm>
          <a:custGeom>
            <a:avLst/>
            <a:gdLst/>
            <a:ahLst/>
            <a:cxnLst/>
            <a:rect l="l" t="t" r="r" b="b"/>
            <a:pathLst>
              <a:path w="3606558" h="3058487">
                <a:moveTo>
                  <a:pt x="0" y="0"/>
                </a:moveTo>
                <a:lnTo>
                  <a:pt x="3606558" y="0"/>
                </a:lnTo>
                <a:lnTo>
                  <a:pt x="3606558" y="3058487"/>
                </a:lnTo>
                <a:lnTo>
                  <a:pt x="0" y="3058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489439"/>
            <a:ext cx="12167828" cy="920747"/>
            <a:chOff x="0" y="0"/>
            <a:chExt cx="42173380" cy="3191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73379" cy="3191286"/>
            </a:xfrm>
            <a:custGeom>
              <a:avLst/>
              <a:gdLst/>
              <a:ahLst/>
              <a:cxnLst/>
              <a:rect l="l" t="t" r="r" b="b"/>
              <a:pathLst>
                <a:path w="42173379" h="3191286">
                  <a:moveTo>
                    <a:pt x="0" y="0"/>
                  </a:moveTo>
                  <a:lnTo>
                    <a:pt x="42173379" y="0"/>
                  </a:lnTo>
                  <a:lnTo>
                    <a:pt x="42173379" y="3191286"/>
                  </a:lnTo>
                  <a:lnTo>
                    <a:pt x="0" y="31912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73380" cy="32293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 spc="-1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7. Outreach, Guidance, and Support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5266" y="2369877"/>
            <a:ext cx="10806883" cy="191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Culturally sensitive mentoring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Dedicated Roma Access Officers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Long-term institutional commitment required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705135"/>
            <a:ext cx="12792451" cy="2987675"/>
            <a:chOff x="0" y="0"/>
            <a:chExt cx="47521039" cy="11098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521040" cy="11098532"/>
            </a:xfrm>
            <a:custGeom>
              <a:avLst/>
              <a:gdLst/>
              <a:ahLst/>
              <a:cxnLst/>
              <a:rect l="l" t="t" r="r" b="b"/>
              <a:pathLst>
                <a:path w="47521040" h="11098532">
                  <a:moveTo>
                    <a:pt x="0" y="0"/>
                  </a:moveTo>
                  <a:lnTo>
                    <a:pt x="47521040" y="0"/>
                  </a:lnTo>
                  <a:lnTo>
                    <a:pt x="47521040" y="11098532"/>
                  </a:lnTo>
                  <a:lnTo>
                    <a:pt x="0" y="11098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7521039" cy="111461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8. Entry Routes and Access to Higher Education</a:t>
              </a: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05266" y="7160054"/>
            <a:ext cx="11294561" cy="252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Application processes like CAO, HEAR, and DARE need to be simplified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Supports instead of intrusive documentation process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608060" y="266659"/>
            <a:ext cx="2812490" cy="4280704"/>
          </a:xfrm>
          <a:custGeom>
            <a:avLst/>
            <a:gdLst/>
            <a:ahLst/>
            <a:cxnLst/>
            <a:rect l="l" t="t" r="r" b="b"/>
            <a:pathLst>
              <a:path w="2812490" h="4280704">
                <a:moveTo>
                  <a:pt x="0" y="0"/>
                </a:moveTo>
                <a:lnTo>
                  <a:pt x="2812490" y="0"/>
                </a:lnTo>
                <a:lnTo>
                  <a:pt x="2812490" y="4280704"/>
                </a:lnTo>
                <a:lnTo>
                  <a:pt x="0" y="42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7" r="-297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077040" y="5455484"/>
            <a:ext cx="2616053" cy="3694889"/>
          </a:xfrm>
          <a:custGeom>
            <a:avLst/>
            <a:gdLst/>
            <a:ahLst/>
            <a:cxnLst/>
            <a:rect l="l" t="t" r="r" b="b"/>
            <a:pathLst>
              <a:path w="2616053" h="3694889">
                <a:moveTo>
                  <a:pt x="0" y="0"/>
                </a:moveTo>
                <a:lnTo>
                  <a:pt x="2616052" y="0"/>
                </a:lnTo>
                <a:lnTo>
                  <a:pt x="2616052" y="3694890"/>
                </a:lnTo>
                <a:lnTo>
                  <a:pt x="0" y="3694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489439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9. Visibility, Representation and Celebration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5266" y="2369877"/>
            <a:ext cx="13586360" cy="252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Lack of knowledge about Roma culture and history (e.g. Roma Genocide)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Integrate culture, history, and contributions into curricula and campus activities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705135"/>
            <a:ext cx="12792451" cy="2987675"/>
            <a:chOff x="0" y="0"/>
            <a:chExt cx="47521039" cy="11098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521040" cy="11098532"/>
            </a:xfrm>
            <a:custGeom>
              <a:avLst/>
              <a:gdLst/>
              <a:ahLst/>
              <a:cxnLst/>
              <a:rect l="l" t="t" r="r" b="b"/>
              <a:pathLst>
                <a:path w="47521040" h="11098532">
                  <a:moveTo>
                    <a:pt x="0" y="0"/>
                  </a:moveTo>
                  <a:lnTo>
                    <a:pt x="47521040" y="0"/>
                  </a:lnTo>
                  <a:lnTo>
                    <a:pt x="47521040" y="11098532"/>
                  </a:lnTo>
                  <a:lnTo>
                    <a:pt x="0" y="11098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7521039" cy="111461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10. Postgraduate and Employment Opportunities</a:t>
              </a: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05266" y="7160054"/>
            <a:ext cx="12337916" cy="191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Fear of not securing employment after graduation due to racism and discrimination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Access to internships and job opportunities required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91626" y="2286362"/>
            <a:ext cx="2932195" cy="3382039"/>
          </a:xfrm>
          <a:custGeom>
            <a:avLst/>
            <a:gdLst/>
            <a:ahLst/>
            <a:cxnLst/>
            <a:rect l="l" t="t" r="r" b="b"/>
            <a:pathLst>
              <a:path w="2932195" h="3382039">
                <a:moveTo>
                  <a:pt x="0" y="0"/>
                </a:moveTo>
                <a:lnTo>
                  <a:pt x="2932196" y="0"/>
                </a:lnTo>
                <a:lnTo>
                  <a:pt x="2932196" y="3382040"/>
                </a:lnTo>
                <a:lnTo>
                  <a:pt x="0" y="3382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210853" y="5879086"/>
            <a:ext cx="4155444" cy="4170076"/>
          </a:xfrm>
          <a:custGeom>
            <a:avLst/>
            <a:gdLst/>
            <a:ahLst/>
            <a:cxnLst/>
            <a:rect l="l" t="t" r="r" b="b"/>
            <a:pathLst>
              <a:path w="4155444" h="4170076">
                <a:moveTo>
                  <a:pt x="0" y="0"/>
                </a:moveTo>
                <a:lnTo>
                  <a:pt x="4155444" y="0"/>
                </a:lnTo>
                <a:lnTo>
                  <a:pt x="4155444" y="4170076"/>
                </a:lnTo>
                <a:lnTo>
                  <a:pt x="0" y="4170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9434130" y="840651"/>
            <a:ext cx="7723194" cy="77231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9523" b="-952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8557" y="2939022"/>
            <a:ext cx="9390060" cy="3435517"/>
            <a:chOff x="0" y="0"/>
            <a:chExt cx="12520080" cy="4580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Traveller Findings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107896" y="1028700"/>
            <a:ext cx="2597886" cy="2878544"/>
          </a:xfrm>
          <a:custGeom>
            <a:avLst/>
            <a:gdLst/>
            <a:ahLst/>
            <a:cxnLst/>
            <a:rect l="l" t="t" r="r" b="b"/>
            <a:pathLst>
              <a:path w="2597886" h="2878544">
                <a:moveTo>
                  <a:pt x="0" y="0"/>
                </a:moveTo>
                <a:lnTo>
                  <a:pt x="2597885" y="0"/>
                </a:lnTo>
                <a:lnTo>
                  <a:pt x="2597885" y="2878544"/>
                </a:lnTo>
                <a:lnTo>
                  <a:pt x="0" y="2878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3107896" y="4011384"/>
            <a:ext cx="2597886" cy="2878544"/>
          </a:xfrm>
          <a:custGeom>
            <a:avLst/>
            <a:gdLst/>
            <a:ahLst/>
            <a:cxnLst/>
            <a:rect l="l" t="t" r="r" b="b"/>
            <a:pathLst>
              <a:path w="2597886" h="2878544">
                <a:moveTo>
                  <a:pt x="0" y="0"/>
                </a:moveTo>
                <a:lnTo>
                  <a:pt x="2597885" y="0"/>
                </a:lnTo>
                <a:lnTo>
                  <a:pt x="2597885" y="2878544"/>
                </a:lnTo>
                <a:lnTo>
                  <a:pt x="0" y="2878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3107896" y="6945849"/>
            <a:ext cx="2597886" cy="754182"/>
          </a:xfrm>
          <a:custGeom>
            <a:avLst/>
            <a:gdLst/>
            <a:ahLst/>
            <a:cxnLst/>
            <a:rect l="l" t="t" r="r" b="b"/>
            <a:pathLst>
              <a:path w="2597886" h="754182">
                <a:moveTo>
                  <a:pt x="0" y="0"/>
                </a:moveTo>
                <a:lnTo>
                  <a:pt x="2597885" y="0"/>
                </a:lnTo>
                <a:lnTo>
                  <a:pt x="2597885" y="754182"/>
                </a:lnTo>
                <a:lnTo>
                  <a:pt x="0" y="7541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90815" b="-90861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5022854" y="1028700"/>
            <a:ext cx="7233925" cy="652169"/>
            <a:chOff x="0" y="0"/>
            <a:chExt cx="4524604" cy="40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24604" cy="407912"/>
            </a:xfrm>
            <a:custGeom>
              <a:avLst/>
              <a:gdLst/>
              <a:ahLst/>
              <a:cxnLst/>
              <a:rect l="l" t="t" r="r" b="b"/>
              <a:pathLst>
                <a:path w="4524604" h="407912">
                  <a:moveTo>
                    <a:pt x="4321404" y="0"/>
                  </a:moveTo>
                  <a:cubicBezTo>
                    <a:pt x="4433628" y="0"/>
                    <a:pt x="4524604" y="91314"/>
                    <a:pt x="4524604" y="203956"/>
                  </a:cubicBezTo>
                  <a:cubicBezTo>
                    <a:pt x="4524604" y="316598"/>
                    <a:pt x="4433628" y="407912"/>
                    <a:pt x="4321404" y="407912"/>
                  </a:cubicBezTo>
                  <a:lnTo>
                    <a:pt x="203200" y="407912"/>
                  </a:lnTo>
                  <a:cubicBezTo>
                    <a:pt x="90976" y="407912"/>
                    <a:pt x="0" y="316598"/>
                    <a:pt x="0" y="203956"/>
                  </a:cubicBezTo>
                  <a:cubicBezTo>
                    <a:pt x="0" y="91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524604" cy="465062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22854" y="1770621"/>
            <a:ext cx="7233925" cy="652169"/>
            <a:chOff x="0" y="0"/>
            <a:chExt cx="4524604" cy="4079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24604" cy="407912"/>
            </a:xfrm>
            <a:custGeom>
              <a:avLst/>
              <a:gdLst/>
              <a:ahLst/>
              <a:cxnLst/>
              <a:rect l="l" t="t" r="r" b="b"/>
              <a:pathLst>
                <a:path w="4524604" h="407912">
                  <a:moveTo>
                    <a:pt x="4321404" y="0"/>
                  </a:moveTo>
                  <a:cubicBezTo>
                    <a:pt x="4433628" y="0"/>
                    <a:pt x="4524604" y="91314"/>
                    <a:pt x="4524604" y="203956"/>
                  </a:cubicBezTo>
                  <a:cubicBezTo>
                    <a:pt x="4524604" y="316598"/>
                    <a:pt x="4433628" y="407912"/>
                    <a:pt x="4321404" y="407912"/>
                  </a:cubicBezTo>
                  <a:lnTo>
                    <a:pt x="203200" y="407912"/>
                  </a:lnTo>
                  <a:cubicBezTo>
                    <a:pt x="90976" y="407912"/>
                    <a:pt x="0" y="316598"/>
                    <a:pt x="0" y="203956"/>
                  </a:cubicBezTo>
                  <a:cubicBezTo>
                    <a:pt x="0" y="91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524604" cy="465062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22854" y="2520070"/>
            <a:ext cx="7233925" cy="645569"/>
            <a:chOff x="0" y="0"/>
            <a:chExt cx="4524604" cy="4037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22854" y="3262314"/>
            <a:ext cx="7233925" cy="645569"/>
            <a:chOff x="0" y="0"/>
            <a:chExt cx="4524604" cy="403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22854" y="4011384"/>
            <a:ext cx="7233925" cy="645569"/>
            <a:chOff x="0" y="0"/>
            <a:chExt cx="4524604" cy="403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22854" y="4759429"/>
            <a:ext cx="7233925" cy="645569"/>
            <a:chOff x="0" y="0"/>
            <a:chExt cx="4524604" cy="4037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022854" y="5501673"/>
            <a:ext cx="7233925" cy="645569"/>
            <a:chOff x="0" y="0"/>
            <a:chExt cx="4524604" cy="4037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022854" y="6243917"/>
            <a:ext cx="7233925" cy="645569"/>
            <a:chOff x="0" y="0"/>
            <a:chExt cx="4524604" cy="4037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022854" y="6996270"/>
            <a:ext cx="7233925" cy="645569"/>
            <a:chOff x="0" y="0"/>
            <a:chExt cx="4524604" cy="4037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462492" y="1000293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62492" y="1749190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62492" y="2510050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03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492" y="3232810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62492" y="3986106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62492" y="4737441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462492" y="5488776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07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462492" y="6214846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08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462492" y="6971085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09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66631" y="1115990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Racism and Discrimination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266631" y="1861676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Identity and Belonging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266631" y="2607361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One Good Person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266631" y="3353046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Family Support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266631" y="4083181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Financial Support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266631" y="4826093"/>
            <a:ext cx="5963228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Visibility, Celebration and Representation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266631" y="5580295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Cultural Awareness Training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266631" y="6312872"/>
            <a:ext cx="7211953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Flexibility of Options and Culturally Appropriate Supports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266631" y="7084561"/>
            <a:ext cx="5710174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Employment and Post-Graduate Opportunities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489439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1. Racism and Discrimination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5266" y="2369877"/>
            <a:ext cx="11003259" cy="129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Experienced throughout the educational journey, from primary school through to higher education.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372806"/>
            <a:ext cx="12792451" cy="2301875"/>
            <a:chOff x="0" y="0"/>
            <a:chExt cx="47521039" cy="85509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521040" cy="8550941"/>
            </a:xfrm>
            <a:custGeom>
              <a:avLst/>
              <a:gdLst/>
              <a:ahLst/>
              <a:cxnLst/>
              <a:rect l="l" t="t" r="r" b="b"/>
              <a:pathLst>
                <a:path w="47521040" h="8550941">
                  <a:moveTo>
                    <a:pt x="0" y="0"/>
                  </a:moveTo>
                  <a:lnTo>
                    <a:pt x="47521040" y="0"/>
                  </a:lnTo>
                  <a:lnTo>
                    <a:pt x="47521040" y="8550941"/>
                  </a:lnTo>
                  <a:lnTo>
                    <a:pt x="0" y="85509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7521039" cy="85985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2. Identity and Belonging</a:t>
              </a: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6977" y="6379281"/>
            <a:ext cx="11934378" cy="129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Systemic racism, discrimination, and fear of prejudice 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Leading to isolation and mental health struggles.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235792" y="1028700"/>
            <a:ext cx="4830316" cy="2673751"/>
          </a:xfrm>
          <a:custGeom>
            <a:avLst/>
            <a:gdLst/>
            <a:ahLst/>
            <a:cxnLst/>
            <a:rect l="l" t="t" r="r" b="b"/>
            <a:pathLst>
              <a:path w="4830316" h="2673751">
                <a:moveTo>
                  <a:pt x="0" y="0"/>
                </a:moveTo>
                <a:lnTo>
                  <a:pt x="4830316" y="0"/>
                </a:lnTo>
                <a:lnTo>
                  <a:pt x="4830316" y="2673751"/>
                </a:lnTo>
                <a:lnTo>
                  <a:pt x="0" y="2673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271355" y="4945951"/>
            <a:ext cx="3987945" cy="3152410"/>
          </a:xfrm>
          <a:custGeom>
            <a:avLst/>
            <a:gdLst/>
            <a:ahLst/>
            <a:cxnLst/>
            <a:rect l="l" t="t" r="r" b="b"/>
            <a:pathLst>
              <a:path w="3987945" h="3152410">
                <a:moveTo>
                  <a:pt x="0" y="0"/>
                </a:moveTo>
                <a:lnTo>
                  <a:pt x="3987945" y="0"/>
                </a:lnTo>
                <a:lnTo>
                  <a:pt x="3987945" y="3152410"/>
                </a:lnTo>
                <a:lnTo>
                  <a:pt x="0" y="3152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157110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3. One Good Person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0963" y="1994423"/>
            <a:ext cx="11003259" cy="252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The impact of one person who supported and encouraged them during educational journey. 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E.g. a mentor, community worker, teacher, guidance counsellor, lecturer or access worker.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372806"/>
            <a:ext cx="12792451" cy="2301875"/>
            <a:chOff x="0" y="0"/>
            <a:chExt cx="47521039" cy="85509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521040" cy="8550941"/>
            </a:xfrm>
            <a:custGeom>
              <a:avLst/>
              <a:gdLst/>
              <a:ahLst/>
              <a:cxnLst/>
              <a:rect l="l" t="t" r="r" b="b"/>
              <a:pathLst>
                <a:path w="47521040" h="8550941">
                  <a:moveTo>
                    <a:pt x="0" y="0"/>
                  </a:moveTo>
                  <a:lnTo>
                    <a:pt x="47521040" y="0"/>
                  </a:lnTo>
                  <a:lnTo>
                    <a:pt x="47521040" y="8550941"/>
                  </a:lnTo>
                  <a:lnTo>
                    <a:pt x="0" y="85509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7521039" cy="85985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4. Family Support</a:t>
              </a: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6977" y="6379281"/>
            <a:ext cx="11934378" cy="191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 crucial role in many participants’ educations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Ripple effect of one family member pursuing higher education on others.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244221" y="1338380"/>
            <a:ext cx="3021106" cy="3591965"/>
          </a:xfrm>
          <a:custGeom>
            <a:avLst/>
            <a:gdLst/>
            <a:ahLst/>
            <a:cxnLst/>
            <a:rect l="l" t="t" r="r" b="b"/>
            <a:pathLst>
              <a:path w="3021106" h="3591965">
                <a:moveTo>
                  <a:pt x="0" y="0"/>
                </a:moveTo>
                <a:lnTo>
                  <a:pt x="3021106" y="0"/>
                </a:lnTo>
                <a:lnTo>
                  <a:pt x="3021106" y="3591965"/>
                </a:lnTo>
                <a:lnTo>
                  <a:pt x="0" y="3591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2873234" y="5579433"/>
            <a:ext cx="3023663" cy="3004076"/>
          </a:xfrm>
          <a:custGeom>
            <a:avLst/>
            <a:gdLst/>
            <a:ahLst/>
            <a:cxnLst/>
            <a:rect l="l" t="t" r="r" b="b"/>
            <a:pathLst>
              <a:path w="3023663" h="3004076">
                <a:moveTo>
                  <a:pt x="0" y="0"/>
                </a:moveTo>
                <a:lnTo>
                  <a:pt x="3023663" y="0"/>
                </a:lnTo>
                <a:lnTo>
                  <a:pt x="3023663" y="3004076"/>
                </a:lnTo>
                <a:lnTo>
                  <a:pt x="0" y="3004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232639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5. Financial Support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0963" y="1994423"/>
            <a:ext cx="11003259" cy="191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Financial challenges, including poverty, overcrowded housing, caregiving responsibilities, and travel costs.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372806"/>
            <a:ext cx="13366474" cy="2987675"/>
            <a:chOff x="0" y="0"/>
            <a:chExt cx="49653402" cy="11098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53403" cy="11098532"/>
            </a:xfrm>
            <a:custGeom>
              <a:avLst/>
              <a:gdLst/>
              <a:ahLst/>
              <a:cxnLst/>
              <a:rect l="l" t="t" r="r" b="b"/>
              <a:pathLst>
                <a:path w="49653403" h="11098532">
                  <a:moveTo>
                    <a:pt x="0" y="0"/>
                  </a:moveTo>
                  <a:lnTo>
                    <a:pt x="49653403" y="0"/>
                  </a:lnTo>
                  <a:lnTo>
                    <a:pt x="49653403" y="11098532"/>
                  </a:lnTo>
                  <a:lnTo>
                    <a:pt x="0" y="110985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653402" cy="111461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6. Visibility, Celebration and Representation</a:t>
              </a:r>
            </a:p>
            <a:p>
              <a:pPr algn="l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6977" y="6379281"/>
            <a:ext cx="11934378" cy="129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To ensure a sense of belonging, combat isolation, and create a welcoming environment on campus.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570084" y="359108"/>
            <a:ext cx="2901096" cy="4260169"/>
          </a:xfrm>
          <a:custGeom>
            <a:avLst/>
            <a:gdLst/>
            <a:ahLst/>
            <a:cxnLst/>
            <a:rect l="l" t="t" r="r" b="b"/>
            <a:pathLst>
              <a:path w="2901096" h="4260169">
                <a:moveTo>
                  <a:pt x="0" y="0"/>
                </a:moveTo>
                <a:lnTo>
                  <a:pt x="2901097" y="0"/>
                </a:lnTo>
                <a:lnTo>
                  <a:pt x="2901097" y="4260168"/>
                </a:lnTo>
                <a:lnTo>
                  <a:pt x="0" y="4260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475547" y="6264046"/>
            <a:ext cx="4195598" cy="3330017"/>
          </a:xfrm>
          <a:custGeom>
            <a:avLst/>
            <a:gdLst/>
            <a:ahLst/>
            <a:cxnLst/>
            <a:rect l="l" t="t" r="r" b="b"/>
            <a:pathLst>
              <a:path w="4195598" h="3330017">
                <a:moveTo>
                  <a:pt x="0" y="0"/>
                </a:moveTo>
                <a:lnTo>
                  <a:pt x="4195598" y="0"/>
                </a:lnTo>
                <a:lnTo>
                  <a:pt x="4195598" y="3330017"/>
                </a:lnTo>
                <a:lnTo>
                  <a:pt x="0" y="333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2364519" y="6870166"/>
            <a:ext cx="13558963" cy="2602578"/>
            <a:chOff x="0" y="0"/>
            <a:chExt cx="18078617" cy="347010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8078617" cy="3470104"/>
              <a:chOff x="0" y="0"/>
              <a:chExt cx="19531821" cy="37490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531822" cy="3749040"/>
              </a:xfrm>
              <a:custGeom>
                <a:avLst/>
                <a:gdLst/>
                <a:ahLst/>
                <a:cxnLst/>
                <a:rect l="l" t="t" r="r" b="b"/>
                <a:pathLst>
                  <a:path w="19531822" h="3749040">
                    <a:moveTo>
                      <a:pt x="0" y="0"/>
                    </a:moveTo>
                    <a:lnTo>
                      <a:pt x="19531822" y="0"/>
                    </a:lnTo>
                    <a:lnTo>
                      <a:pt x="19531822" y="3749040"/>
                    </a:lnTo>
                    <a:lnTo>
                      <a:pt x="0" y="374904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9531821" cy="379666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940"/>
                  </a:lnSpc>
                </a:pPr>
                <a:r>
                  <a:rPr lang="en-US" sz="5500" spc="-1">
                    <a:solidFill>
                      <a:srgbClr val="E94F52"/>
                    </a:solidFill>
                    <a:latin typeface="Circular Std 1"/>
                    <a:ea typeface="Circular Std 1"/>
                    <a:cs typeface="Circular Std 1"/>
                    <a:sym typeface="Circular Std 1"/>
                  </a:rPr>
                  <a:t>The Research Team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2050686"/>
              <a:ext cx="18078617" cy="1419418"/>
              <a:chOff x="0" y="0"/>
              <a:chExt cx="19531821" cy="15335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531822" cy="1533515"/>
              </a:xfrm>
              <a:custGeom>
                <a:avLst/>
                <a:gdLst/>
                <a:ahLst/>
                <a:cxnLst/>
                <a:rect l="l" t="t" r="r" b="b"/>
                <a:pathLst>
                  <a:path w="19531822" h="1533515">
                    <a:moveTo>
                      <a:pt x="0" y="0"/>
                    </a:moveTo>
                    <a:lnTo>
                      <a:pt x="19531822" y="0"/>
                    </a:lnTo>
                    <a:lnTo>
                      <a:pt x="19531822" y="1533515"/>
                    </a:lnTo>
                    <a:lnTo>
                      <a:pt x="0" y="153351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9531821" cy="158113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594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4537736" y="862578"/>
            <a:ext cx="3099973" cy="30999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8102" r="-2810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53614" y="862578"/>
            <a:ext cx="3099973" cy="30999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0344" r="-1034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208565" y="4045810"/>
            <a:ext cx="3219294" cy="321929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96" r="-19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478075" y="4045810"/>
            <a:ext cx="3219294" cy="321929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080" r="-1208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84104" y="862578"/>
            <a:ext cx="3099973" cy="309997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6464" r="-646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39055" y="4045810"/>
            <a:ext cx="3219294" cy="321929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5846" r="-5939" b="-5747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717184" y="862578"/>
            <a:ext cx="3099973" cy="309997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7751" b="-775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672135" y="4045810"/>
            <a:ext cx="3219294" cy="32192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41237" r="-3699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47674" y="862578"/>
            <a:ext cx="3099973" cy="309997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1020" b="-102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2625" y="4045810"/>
            <a:ext cx="3219294" cy="321929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b="-3765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157110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7. Cultural Awareness Training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0963" y="1994423"/>
            <a:ext cx="11003259" cy="129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Mandatory Traveller-led cultural awareness training needed for staff and students.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2615" y="5372806"/>
            <a:ext cx="13366474" cy="3673475"/>
            <a:chOff x="0" y="0"/>
            <a:chExt cx="49653402" cy="13646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53403" cy="13646122"/>
            </a:xfrm>
            <a:custGeom>
              <a:avLst/>
              <a:gdLst/>
              <a:ahLst/>
              <a:cxnLst/>
              <a:rect l="l" t="t" r="r" b="b"/>
              <a:pathLst>
                <a:path w="49653403" h="13646122">
                  <a:moveTo>
                    <a:pt x="0" y="0"/>
                  </a:moveTo>
                  <a:lnTo>
                    <a:pt x="49653403" y="0"/>
                  </a:lnTo>
                  <a:lnTo>
                    <a:pt x="49653403" y="13646122"/>
                  </a:lnTo>
                  <a:lnTo>
                    <a:pt x="0" y="136461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653402" cy="13693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8. Flexibility of Options and Culturally Appropriate Supports</a:t>
              </a:r>
            </a:p>
            <a:p>
              <a:pPr algn="l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  <a:p>
              <a:pPr algn="just">
                <a:lnSpc>
                  <a:spcPts val="5400"/>
                </a:lnSpc>
              </a:pPr>
              <a:endParaRPr lang="en-US" sz="5000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97400" y="7211758"/>
            <a:ext cx="11934378" cy="191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Rigid HEI structures and limited accommodations</a:t>
            </a:r>
          </a:p>
          <a:p>
            <a:pPr marL="759963" lvl="1" indent="-379981" algn="l">
              <a:lnSpc>
                <a:spcPts val="4927"/>
              </a:lnSpc>
              <a:buFont typeface="Arial"/>
              <a:buChar char="•"/>
            </a:pPr>
            <a:r>
              <a:rPr lang="en-US" sz="351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Part-time courses, culturally sensitive teaching, and flexible pathways required.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109593" y="634446"/>
            <a:ext cx="3426328" cy="3905250"/>
          </a:xfrm>
          <a:custGeom>
            <a:avLst/>
            <a:gdLst/>
            <a:ahLst/>
            <a:cxnLst/>
            <a:rect l="l" t="t" r="r" b="b"/>
            <a:pathLst>
              <a:path w="3426328" h="3905250">
                <a:moveTo>
                  <a:pt x="0" y="0"/>
                </a:moveTo>
                <a:lnTo>
                  <a:pt x="3426328" y="0"/>
                </a:lnTo>
                <a:lnTo>
                  <a:pt x="3426328" y="3905250"/>
                </a:lnTo>
                <a:lnTo>
                  <a:pt x="0" y="390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142560" y="5498410"/>
            <a:ext cx="4116740" cy="2867866"/>
          </a:xfrm>
          <a:custGeom>
            <a:avLst/>
            <a:gdLst/>
            <a:ahLst/>
            <a:cxnLst/>
            <a:rect l="l" t="t" r="r" b="b"/>
            <a:pathLst>
              <a:path w="4116740" h="2867866">
                <a:moveTo>
                  <a:pt x="0" y="0"/>
                </a:moveTo>
                <a:lnTo>
                  <a:pt x="4116740" y="0"/>
                </a:lnTo>
                <a:lnTo>
                  <a:pt x="4116740" y="2867866"/>
                </a:lnTo>
                <a:lnTo>
                  <a:pt x="0" y="2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1332386" y="9484673"/>
            <a:ext cx="386804" cy="84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en-US" sz="2399" dirty="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ctr">
              <a:lnSpc>
                <a:spcPts val="3359"/>
              </a:lnSpc>
            </a:pPr>
            <a:endParaRPr lang="en-US" sz="2399" dirty="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2615" y="1157110"/>
            <a:ext cx="15143682" cy="1597022"/>
            <a:chOff x="0" y="0"/>
            <a:chExt cx="52487613" cy="5535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87612" cy="5535238"/>
            </a:xfrm>
            <a:custGeom>
              <a:avLst/>
              <a:gdLst/>
              <a:ahLst/>
              <a:cxnLst/>
              <a:rect l="l" t="t" r="r" b="b"/>
              <a:pathLst>
                <a:path w="52487612" h="5535238">
                  <a:moveTo>
                    <a:pt x="0" y="0"/>
                  </a:moveTo>
                  <a:lnTo>
                    <a:pt x="52487612" y="0"/>
                  </a:lnTo>
                  <a:lnTo>
                    <a:pt x="52487612" y="5535238"/>
                  </a:lnTo>
                  <a:lnTo>
                    <a:pt x="0" y="5535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87613" cy="5573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>
                  <a:solidFill>
                    <a:srgbClr val="00C0F3"/>
                  </a:solidFill>
                  <a:latin typeface="Circular Std 2"/>
                  <a:ea typeface="Circular Std 2"/>
                  <a:cs typeface="Circular Std 2"/>
                  <a:sym typeface="Circular Std 2"/>
                </a:rPr>
                <a:t>9. Employment and Post-Graduate Opportunities</a:t>
              </a:r>
            </a:p>
            <a:p>
              <a:pPr algn="l">
                <a:lnSpc>
                  <a:spcPts val="5399"/>
                </a:lnSpc>
              </a:pPr>
              <a:endParaRPr lang="en-US" sz="4999">
                <a:solidFill>
                  <a:srgbClr val="00C0F3"/>
                </a:solidFill>
                <a:latin typeface="Circular Std 2"/>
                <a:ea typeface="Circular Std 2"/>
                <a:cs typeface="Circular Std 2"/>
                <a:sym typeface="Circular Std 2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0963" y="2085058"/>
            <a:ext cx="11003259" cy="191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Concerns about post-graduation job opportunities, racism and discrimination limiting their employment prospects.</a:t>
            </a:r>
          </a:p>
        </p:txBody>
      </p:sp>
      <p:sp>
        <p:nvSpPr>
          <p:cNvPr id="6" name="Freeform 6"/>
          <p:cNvSpPr/>
          <p:nvPr/>
        </p:nvSpPr>
        <p:spPr>
          <a:xfrm>
            <a:off x="10569734" y="3698731"/>
            <a:ext cx="6582409" cy="5813614"/>
          </a:xfrm>
          <a:custGeom>
            <a:avLst/>
            <a:gdLst/>
            <a:ahLst/>
            <a:cxnLst/>
            <a:rect l="l" t="t" r="r" b="b"/>
            <a:pathLst>
              <a:path w="6582409" h="5813614">
                <a:moveTo>
                  <a:pt x="0" y="0"/>
                </a:moveTo>
                <a:lnTo>
                  <a:pt x="6582409" y="0"/>
                </a:lnTo>
                <a:lnTo>
                  <a:pt x="6582409" y="5813614"/>
                </a:lnTo>
                <a:lnTo>
                  <a:pt x="0" y="581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9434130" y="840651"/>
            <a:ext cx="7723194" cy="77231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2185" b="-3487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8557" y="2939022"/>
            <a:ext cx="9390060" cy="3435517"/>
            <a:chOff x="0" y="0"/>
            <a:chExt cx="12520080" cy="4580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Recommendations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608793" y="-414479"/>
            <a:ext cx="9390060" cy="3435517"/>
            <a:chOff x="0" y="0"/>
            <a:chExt cx="12520080" cy="4580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Recommendations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623300" y="2497399"/>
            <a:ext cx="4758503" cy="4035377"/>
          </a:xfrm>
          <a:custGeom>
            <a:avLst/>
            <a:gdLst/>
            <a:ahLst/>
            <a:cxnLst/>
            <a:rect l="l" t="t" r="r" b="b"/>
            <a:pathLst>
              <a:path w="4758503" h="4035377">
                <a:moveTo>
                  <a:pt x="0" y="0"/>
                </a:moveTo>
                <a:lnTo>
                  <a:pt x="4758503" y="0"/>
                </a:lnTo>
                <a:lnTo>
                  <a:pt x="4758503" y="4035377"/>
                </a:lnTo>
                <a:lnTo>
                  <a:pt x="0" y="4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133703" y="2354524"/>
            <a:ext cx="12280794" cy="605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Prioritise Action, Implementation and Accountability.</a:t>
            </a: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Policy Alignment:</a:t>
            </a:r>
          </a:p>
          <a:p>
            <a:pPr algn="l">
              <a:lnSpc>
                <a:spcPts val="4928"/>
              </a:lnSpc>
            </a:pPr>
            <a:endParaRPr lang="en-US" sz="35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928"/>
              </a:lnSpc>
            </a:pPr>
            <a:endParaRPr lang="en-US" sz="35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928"/>
              </a:lnSpc>
            </a:pPr>
            <a:endParaRPr lang="en-US" sz="35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928"/>
              </a:lnSpc>
            </a:pPr>
            <a:endParaRPr lang="en-US" sz="35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928"/>
              </a:lnSpc>
            </a:pPr>
            <a:endParaRPr lang="en-US" sz="35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marL="760092" lvl="1" indent="-380046" algn="l">
              <a:lnSpc>
                <a:spcPts val="4928"/>
              </a:lnSpc>
              <a:buFont typeface="Arial"/>
              <a:buChar char="•"/>
            </a:pPr>
            <a:r>
              <a:rPr lang="en-US" sz="35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HEI Action Plan (Appendices of Report)</a:t>
            </a:r>
          </a:p>
          <a:p>
            <a:pPr algn="l">
              <a:lnSpc>
                <a:spcPts val="3388"/>
              </a:lnSpc>
            </a:pPr>
            <a:r>
              <a:rPr lang="en-US" sz="24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 </a:t>
            </a:r>
          </a:p>
          <a:p>
            <a:pPr algn="l">
              <a:lnSpc>
                <a:spcPts val="4928"/>
              </a:lnSpc>
            </a:pPr>
            <a:endParaRPr lang="en-US" sz="2420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93765" y="3735145"/>
            <a:ext cx="9697343" cy="237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DFHERIS Statement of Strategy 2023–2025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National Access Plan 2022–2028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National Action Plan Against Racism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Race Equality in Higher Education Sector Implementation Plan (2022–2024)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National Traveller and Roma Inclusion Strategy II (2024–2028)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Traveller and Roma Education Strategy (2024–2030)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8557" y="9484673"/>
            <a:ext cx="474464" cy="45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20955" y="490065"/>
            <a:ext cx="8038345" cy="9574828"/>
            <a:chOff x="0" y="0"/>
            <a:chExt cx="1587500" cy="189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7500" cy="1890942"/>
            </a:xfrm>
            <a:custGeom>
              <a:avLst/>
              <a:gdLst/>
              <a:ahLst/>
              <a:cxnLst/>
              <a:rect l="l" t="t" r="r" b="b"/>
              <a:pathLst>
                <a:path w="1587500" h="1890942">
                  <a:moveTo>
                    <a:pt x="28894" y="0"/>
                  </a:moveTo>
                  <a:lnTo>
                    <a:pt x="1558606" y="0"/>
                  </a:lnTo>
                  <a:cubicBezTo>
                    <a:pt x="1566269" y="0"/>
                    <a:pt x="1573619" y="3044"/>
                    <a:pt x="1579037" y="8463"/>
                  </a:cubicBezTo>
                  <a:cubicBezTo>
                    <a:pt x="1584456" y="13881"/>
                    <a:pt x="1587500" y="21231"/>
                    <a:pt x="1587500" y="28894"/>
                  </a:cubicBezTo>
                  <a:lnTo>
                    <a:pt x="1587500" y="1862048"/>
                  </a:lnTo>
                  <a:cubicBezTo>
                    <a:pt x="1587500" y="1869711"/>
                    <a:pt x="1584456" y="1877060"/>
                    <a:pt x="1579037" y="1882479"/>
                  </a:cubicBezTo>
                  <a:cubicBezTo>
                    <a:pt x="1573619" y="1887897"/>
                    <a:pt x="1566269" y="1890942"/>
                    <a:pt x="1558606" y="1890942"/>
                  </a:cubicBezTo>
                  <a:lnTo>
                    <a:pt x="28894" y="1890942"/>
                  </a:lnTo>
                  <a:cubicBezTo>
                    <a:pt x="21231" y="1890942"/>
                    <a:pt x="13881" y="1887897"/>
                    <a:pt x="8463" y="1882479"/>
                  </a:cubicBezTo>
                  <a:cubicBezTo>
                    <a:pt x="3044" y="1877060"/>
                    <a:pt x="0" y="1869711"/>
                    <a:pt x="0" y="1862048"/>
                  </a:cubicBezTo>
                  <a:lnTo>
                    <a:pt x="0" y="28894"/>
                  </a:lnTo>
                  <a:cubicBezTo>
                    <a:pt x="0" y="21231"/>
                    <a:pt x="3044" y="13881"/>
                    <a:pt x="8463" y="8463"/>
                  </a:cubicBezTo>
                  <a:cubicBezTo>
                    <a:pt x="13881" y="3044"/>
                    <a:pt x="21231" y="0"/>
                    <a:pt x="28894" y="0"/>
                  </a:cubicBezTo>
                  <a:close/>
                </a:path>
              </a:pathLst>
            </a:custGeom>
            <a:solidFill>
              <a:srgbClr val="2926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87500" cy="1948091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0661" y="490065"/>
            <a:ext cx="8038345" cy="9574828"/>
            <a:chOff x="0" y="0"/>
            <a:chExt cx="1587500" cy="18909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7500" cy="1890942"/>
            </a:xfrm>
            <a:custGeom>
              <a:avLst/>
              <a:gdLst/>
              <a:ahLst/>
              <a:cxnLst/>
              <a:rect l="l" t="t" r="r" b="b"/>
              <a:pathLst>
                <a:path w="1587500" h="1890942">
                  <a:moveTo>
                    <a:pt x="28894" y="0"/>
                  </a:moveTo>
                  <a:lnTo>
                    <a:pt x="1558606" y="0"/>
                  </a:lnTo>
                  <a:cubicBezTo>
                    <a:pt x="1566269" y="0"/>
                    <a:pt x="1573619" y="3044"/>
                    <a:pt x="1579037" y="8463"/>
                  </a:cubicBezTo>
                  <a:cubicBezTo>
                    <a:pt x="1584456" y="13881"/>
                    <a:pt x="1587500" y="21231"/>
                    <a:pt x="1587500" y="28894"/>
                  </a:cubicBezTo>
                  <a:lnTo>
                    <a:pt x="1587500" y="1862048"/>
                  </a:lnTo>
                  <a:cubicBezTo>
                    <a:pt x="1587500" y="1869711"/>
                    <a:pt x="1584456" y="1877060"/>
                    <a:pt x="1579037" y="1882479"/>
                  </a:cubicBezTo>
                  <a:cubicBezTo>
                    <a:pt x="1573619" y="1887897"/>
                    <a:pt x="1566269" y="1890942"/>
                    <a:pt x="1558606" y="1890942"/>
                  </a:cubicBezTo>
                  <a:lnTo>
                    <a:pt x="28894" y="1890942"/>
                  </a:lnTo>
                  <a:cubicBezTo>
                    <a:pt x="21231" y="1890942"/>
                    <a:pt x="13881" y="1887897"/>
                    <a:pt x="8463" y="1882479"/>
                  </a:cubicBezTo>
                  <a:cubicBezTo>
                    <a:pt x="3044" y="1877060"/>
                    <a:pt x="0" y="1869711"/>
                    <a:pt x="0" y="1862048"/>
                  </a:cubicBezTo>
                  <a:lnTo>
                    <a:pt x="0" y="28894"/>
                  </a:lnTo>
                  <a:cubicBezTo>
                    <a:pt x="0" y="21231"/>
                    <a:pt x="3044" y="13881"/>
                    <a:pt x="8463" y="8463"/>
                  </a:cubicBezTo>
                  <a:cubicBezTo>
                    <a:pt x="13881" y="3044"/>
                    <a:pt x="21231" y="0"/>
                    <a:pt x="28894" y="0"/>
                  </a:cubicBezTo>
                  <a:close/>
                </a:path>
              </a:pathLst>
            </a:custGeom>
            <a:solidFill>
              <a:srgbClr val="2926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87500" cy="1948091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3152852" y="4402007"/>
            <a:ext cx="4997053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9" name="AutoShape 9"/>
          <p:cNvSpPr/>
          <p:nvPr/>
        </p:nvSpPr>
        <p:spPr>
          <a:xfrm>
            <a:off x="3158124" y="2665564"/>
            <a:ext cx="4991781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0" name="AutoShape 10"/>
          <p:cNvSpPr/>
          <p:nvPr/>
        </p:nvSpPr>
        <p:spPr>
          <a:xfrm>
            <a:off x="3152852" y="6150292"/>
            <a:ext cx="4997053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1" name="AutoShape 11"/>
          <p:cNvSpPr/>
          <p:nvPr/>
        </p:nvSpPr>
        <p:spPr>
          <a:xfrm>
            <a:off x="3158124" y="7908241"/>
            <a:ext cx="4991781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2" name="AutoShape 12"/>
          <p:cNvSpPr/>
          <p:nvPr/>
        </p:nvSpPr>
        <p:spPr>
          <a:xfrm flipV="1">
            <a:off x="9958183" y="4402007"/>
            <a:ext cx="5010010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3" name="AutoShape 13"/>
          <p:cNvSpPr/>
          <p:nvPr/>
        </p:nvSpPr>
        <p:spPr>
          <a:xfrm>
            <a:off x="9981684" y="6150292"/>
            <a:ext cx="4986509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4" name="AutoShape 14"/>
          <p:cNvSpPr/>
          <p:nvPr/>
        </p:nvSpPr>
        <p:spPr>
          <a:xfrm flipV="1">
            <a:off x="10050549" y="7908241"/>
            <a:ext cx="4922916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5" name="AutoShape 15"/>
          <p:cNvSpPr/>
          <p:nvPr/>
        </p:nvSpPr>
        <p:spPr>
          <a:xfrm>
            <a:off x="9981684" y="2665564"/>
            <a:ext cx="4991781" cy="0"/>
          </a:xfrm>
          <a:prstGeom prst="line">
            <a:avLst/>
          </a:prstGeom>
          <a:ln w="952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grpSp>
        <p:nvGrpSpPr>
          <p:cNvPr id="16" name="Group 16"/>
          <p:cNvGrpSpPr/>
          <p:nvPr/>
        </p:nvGrpSpPr>
        <p:grpSpPr>
          <a:xfrm>
            <a:off x="15330725" y="1197245"/>
            <a:ext cx="1191347" cy="119134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BDB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330725" y="6435581"/>
            <a:ext cx="1191347" cy="119134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BDB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30725" y="8185118"/>
            <a:ext cx="1191347" cy="119134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BDB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153495" y="3268354"/>
            <a:ext cx="3814698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Establish Flexible Access Routes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50549" y="6320746"/>
            <a:ext cx="492291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Implement Comprehensive Mental Health, Wellbeing Support, and Post-Entry Support for Traveller and Roma Students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52852" y="1159145"/>
            <a:ext cx="498650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7"/>
              </a:lnSpc>
            </a:pPr>
            <a:r>
              <a:rPr lang="en-US" sz="2231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Implement a National, Coordinated Approach to Supporting Traveller and Roma Higher Education Students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26392" y="8245687"/>
            <a:ext cx="4647073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Develop Employment Pathways and Post-Graduate Outcomes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23031" y="4911795"/>
            <a:ext cx="404516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Provide Traveller and Roma Financial Scholarships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158124" y="3005604"/>
            <a:ext cx="499178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Provide Ring-fenced, Long-term Funding to Support Traveller and Roma Higher Education Students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47580" y="4743693"/>
            <a:ext cx="499178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Mandate Institution-Wide Anti-Racism and Cultural Awareness Training for Staff and Students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147580" y="6467074"/>
            <a:ext cx="499178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Embed Traveller and Roma Culture and History into University Practices and Curricula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47580" y="8183200"/>
            <a:ext cx="499178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Collect and Report on Ethnicity Data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050549" y="1159145"/>
            <a:ext cx="4917644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Provide Pre-Entry Targeted Outreach and Information for Traveller and Roma Students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35557" y="1394310"/>
            <a:ext cx="1195009" cy="1195009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66" r="-36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35557" y="3043704"/>
            <a:ext cx="1195009" cy="119500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8398" b="-1311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35557" y="8092208"/>
            <a:ext cx="1195009" cy="1195009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26524" t="-12278" b="-1797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35557" y="4731291"/>
            <a:ext cx="1195009" cy="1195009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r="-1250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35557" y="6487624"/>
            <a:ext cx="1195009" cy="119500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7903" r="-2790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345835" y="1197245"/>
            <a:ext cx="1195009" cy="1195009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0572" r="-1057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5327063" y="6411976"/>
            <a:ext cx="1195009" cy="1195009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9012" r="-901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5327063" y="8181456"/>
            <a:ext cx="1195009" cy="1195009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6320" b="-4073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327063" y="4731291"/>
            <a:ext cx="1195009" cy="1195009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9523" b="-952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5327063" y="3050507"/>
            <a:ext cx="1195009" cy="1195009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3364" r="-1336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288557" y="9484673"/>
            <a:ext cx="474464" cy="45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MB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7289" y="245032"/>
            <a:ext cx="8038345" cy="9796935"/>
            <a:chOff x="0" y="0"/>
            <a:chExt cx="1587500" cy="1934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7500" cy="1934806"/>
            </a:xfrm>
            <a:custGeom>
              <a:avLst/>
              <a:gdLst/>
              <a:ahLst/>
              <a:cxnLst/>
              <a:rect l="l" t="t" r="r" b="b"/>
              <a:pathLst>
                <a:path w="1587500" h="1934806">
                  <a:moveTo>
                    <a:pt x="28894" y="0"/>
                  </a:moveTo>
                  <a:lnTo>
                    <a:pt x="1558606" y="0"/>
                  </a:lnTo>
                  <a:cubicBezTo>
                    <a:pt x="1566269" y="0"/>
                    <a:pt x="1573619" y="3044"/>
                    <a:pt x="1579037" y="8463"/>
                  </a:cubicBezTo>
                  <a:cubicBezTo>
                    <a:pt x="1584456" y="13881"/>
                    <a:pt x="1587500" y="21231"/>
                    <a:pt x="1587500" y="28894"/>
                  </a:cubicBezTo>
                  <a:lnTo>
                    <a:pt x="1587500" y="1905912"/>
                  </a:lnTo>
                  <a:cubicBezTo>
                    <a:pt x="1587500" y="1913575"/>
                    <a:pt x="1584456" y="1920924"/>
                    <a:pt x="1579037" y="1926343"/>
                  </a:cubicBezTo>
                  <a:cubicBezTo>
                    <a:pt x="1573619" y="1931762"/>
                    <a:pt x="1566269" y="1934806"/>
                    <a:pt x="1558606" y="1934806"/>
                  </a:cubicBezTo>
                  <a:lnTo>
                    <a:pt x="28894" y="1934806"/>
                  </a:lnTo>
                  <a:cubicBezTo>
                    <a:pt x="21231" y="1934806"/>
                    <a:pt x="13881" y="1931762"/>
                    <a:pt x="8463" y="1926343"/>
                  </a:cubicBezTo>
                  <a:cubicBezTo>
                    <a:pt x="3044" y="1920924"/>
                    <a:pt x="0" y="1913575"/>
                    <a:pt x="0" y="1905912"/>
                  </a:cubicBezTo>
                  <a:lnTo>
                    <a:pt x="0" y="28894"/>
                  </a:lnTo>
                  <a:cubicBezTo>
                    <a:pt x="0" y="21231"/>
                    <a:pt x="3044" y="13881"/>
                    <a:pt x="8463" y="8463"/>
                  </a:cubicBezTo>
                  <a:cubicBezTo>
                    <a:pt x="13881" y="3044"/>
                    <a:pt x="21231" y="0"/>
                    <a:pt x="28894" y="0"/>
                  </a:cubicBezTo>
                  <a:close/>
                </a:path>
              </a:pathLst>
            </a:custGeom>
            <a:solidFill>
              <a:srgbClr val="2926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87500" cy="1991956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995" y="245032"/>
            <a:ext cx="8038345" cy="9796935"/>
            <a:chOff x="0" y="0"/>
            <a:chExt cx="1587500" cy="1934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7500" cy="1934806"/>
            </a:xfrm>
            <a:custGeom>
              <a:avLst/>
              <a:gdLst/>
              <a:ahLst/>
              <a:cxnLst/>
              <a:rect l="l" t="t" r="r" b="b"/>
              <a:pathLst>
                <a:path w="1587500" h="1934806">
                  <a:moveTo>
                    <a:pt x="28894" y="0"/>
                  </a:moveTo>
                  <a:lnTo>
                    <a:pt x="1558606" y="0"/>
                  </a:lnTo>
                  <a:cubicBezTo>
                    <a:pt x="1566269" y="0"/>
                    <a:pt x="1573619" y="3044"/>
                    <a:pt x="1579037" y="8463"/>
                  </a:cubicBezTo>
                  <a:cubicBezTo>
                    <a:pt x="1584456" y="13881"/>
                    <a:pt x="1587500" y="21231"/>
                    <a:pt x="1587500" y="28894"/>
                  </a:cubicBezTo>
                  <a:lnTo>
                    <a:pt x="1587500" y="1905912"/>
                  </a:lnTo>
                  <a:cubicBezTo>
                    <a:pt x="1587500" y="1913575"/>
                    <a:pt x="1584456" y="1920924"/>
                    <a:pt x="1579037" y="1926343"/>
                  </a:cubicBezTo>
                  <a:cubicBezTo>
                    <a:pt x="1573619" y="1931762"/>
                    <a:pt x="1566269" y="1934806"/>
                    <a:pt x="1558606" y="1934806"/>
                  </a:cubicBezTo>
                  <a:lnTo>
                    <a:pt x="28894" y="1934806"/>
                  </a:lnTo>
                  <a:cubicBezTo>
                    <a:pt x="21231" y="1934806"/>
                    <a:pt x="13881" y="1931762"/>
                    <a:pt x="8463" y="1926343"/>
                  </a:cubicBezTo>
                  <a:cubicBezTo>
                    <a:pt x="3044" y="1920924"/>
                    <a:pt x="0" y="1913575"/>
                    <a:pt x="0" y="1905912"/>
                  </a:cubicBezTo>
                  <a:lnTo>
                    <a:pt x="0" y="28894"/>
                  </a:lnTo>
                  <a:cubicBezTo>
                    <a:pt x="0" y="21231"/>
                    <a:pt x="3044" y="13881"/>
                    <a:pt x="8463" y="8463"/>
                  </a:cubicBezTo>
                  <a:cubicBezTo>
                    <a:pt x="13881" y="3044"/>
                    <a:pt x="21231" y="0"/>
                    <a:pt x="28894" y="0"/>
                  </a:cubicBezTo>
                  <a:close/>
                </a:path>
              </a:pathLst>
            </a:custGeom>
            <a:solidFill>
              <a:srgbClr val="2926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587500" cy="1963381"/>
            </a:xfrm>
            <a:prstGeom prst="rect">
              <a:avLst/>
            </a:prstGeom>
          </p:spPr>
          <p:txBody>
            <a:bodyPr lIns="95269" tIns="95269" rIns="95269" bIns="95269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9854517" y="4156974"/>
            <a:ext cx="5010010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9" name="AutoShape 9"/>
          <p:cNvSpPr/>
          <p:nvPr/>
        </p:nvSpPr>
        <p:spPr>
          <a:xfrm>
            <a:off x="9878018" y="5905259"/>
            <a:ext cx="4986509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0" name="AutoShape 10"/>
          <p:cNvSpPr/>
          <p:nvPr/>
        </p:nvSpPr>
        <p:spPr>
          <a:xfrm flipV="1">
            <a:off x="9946883" y="7663209"/>
            <a:ext cx="4922916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1" name="AutoShape 11"/>
          <p:cNvSpPr/>
          <p:nvPr/>
        </p:nvSpPr>
        <p:spPr>
          <a:xfrm>
            <a:off x="9878018" y="2420532"/>
            <a:ext cx="4991781" cy="0"/>
          </a:xfrm>
          <a:prstGeom prst="line">
            <a:avLst/>
          </a:prstGeom>
          <a:ln w="952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11049829" y="3023322"/>
            <a:ext cx="3814698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Further Participatory Action Research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22726" y="8000654"/>
            <a:ext cx="464707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Address Habitual Residence Condition (HRC) PPS number Barriers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19365" y="4873695"/>
            <a:ext cx="40451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Strengthen Data Collection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3947" y="2160144"/>
            <a:ext cx="7170325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5"/>
              </a:lnSpc>
            </a:pPr>
            <a:r>
              <a:rPr lang="en-US" sz="4438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Roma-Specific Recommendations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52155" y="1286161"/>
            <a:ext cx="4917644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Pre-Access Targeted Outreach to support Roma mature students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19365" y="6580020"/>
            <a:ext cx="404516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0"/>
              </a:lnSpc>
            </a:pPr>
            <a:r>
              <a:rPr lang="en-US" sz="2233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Embed Roma History into Curricula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286282" y="1062960"/>
            <a:ext cx="1195009" cy="119500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7053" b="-705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286282" y="2725408"/>
            <a:ext cx="1195009" cy="119500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294" r="-329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86282" y="4482392"/>
            <a:ext cx="1195009" cy="119500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1431" r="-317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286282" y="6356820"/>
            <a:ext cx="1195009" cy="119500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4035" b="-5965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286282" y="8038754"/>
            <a:ext cx="1195009" cy="119500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82" b="-18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25998" y="9484673"/>
            <a:ext cx="1580852" cy="45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VP and CM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752464" y="3048242"/>
            <a:ext cx="9390060" cy="3435517"/>
            <a:chOff x="0" y="0"/>
            <a:chExt cx="12520080" cy="4580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dirty="0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Discussion: </a:t>
              </a:r>
            </a:p>
            <a:p>
              <a:pPr algn="ctr">
                <a:lnSpc>
                  <a:spcPts val="8640"/>
                </a:lnSpc>
              </a:pPr>
              <a:r>
                <a:rPr lang="en-US" sz="8000" spc="-2" dirty="0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Q + 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784537" y="3416138"/>
            <a:ext cx="4953690" cy="2699725"/>
          </a:xfrm>
          <a:custGeom>
            <a:avLst/>
            <a:gdLst/>
            <a:ahLst/>
            <a:cxnLst/>
            <a:rect l="l" t="t" r="r" b="b"/>
            <a:pathLst>
              <a:path w="4953690" h="2699725">
                <a:moveTo>
                  <a:pt x="0" y="0"/>
                </a:moveTo>
                <a:lnTo>
                  <a:pt x="4953690" y="0"/>
                </a:lnTo>
                <a:lnTo>
                  <a:pt x="4953690" y="2699725"/>
                </a:lnTo>
                <a:lnTo>
                  <a:pt x="0" y="269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366457" y="-622228"/>
            <a:ext cx="15602730" cy="4310541"/>
            <a:chOff x="0" y="0"/>
            <a:chExt cx="20803640" cy="57473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03640" cy="5747389"/>
            </a:xfrm>
            <a:custGeom>
              <a:avLst/>
              <a:gdLst/>
              <a:ahLst/>
              <a:cxnLst/>
              <a:rect l="l" t="t" r="r" b="b"/>
              <a:pathLst>
                <a:path w="20803640" h="5747389">
                  <a:moveTo>
                    <a:pt x="0" y="0"/>
                  </a:moveTo>
                  <a:lnTo>
                    <a:pt x="20803640" y="0"/>
                  </a:lnTo>
                  <a:lnTo>
                    <a:pt x="20803640" y="5747389"/>
                  </a:lnTo>
                  <a:lnTo>
                    <a:pt x="0" y="5747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803640" cy="58140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Peer-led Participatory Approach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97202" y="2097562"/>
            <a:ext cx="7118921" cy="5246370"/>
            <a:chOff x="0" y="0"/>
            <a:chExt cx="110290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2907" cy="812800"/>
            </a:xfrm>
            <a:custGeom>
              <a:avLst/>
              <a:gdLst/>
              <a:ahLst/>
              <a:cxnLst/>
              <a:rect l="l" t="t" r="r" b="b"/>
              <a:pathLst>
                <a:path w="1102907" h="812800">
                  <a:moveTo>
                    <a:pt x="25013" y="0"/>
                  </a:moveTo>
                  <a:lnTo>
                    <a:pt x="1077894" y="0"/>
                  </a:lnTo>
                  <a:cubicBezTo>
                    <a:pt x="1091709" y="0"/>
                    <a:pt x="1102907" y="11199"/>
                    <a:pt x="1102907" y="25013"/>
                  </a:cubicBezTo>
                  <a:lnTo>
                    <a:pt x="1102907" y="787787"/>
                  </a:lnTo>
                  <a:cubicBezTo>
                    <a:pt x="1102907" y="794421"/>
                    <a:pt x="1100272" y="800783"/>
                    <a:pt x="1095581" y="805474"/>
                  </a:cubicBezTo>
                  <a:cubicBezTo>
                    <a:pt x="1090890" y="810165"/>
                    <a:pt x="1084528" y="812800"/>
                    <a:pt x="1077894" y="812800"/>
                  </a:cubicBezTo>
                  <a:lnTo>
                    <a:pt x="25013" y="812800"/>
                  </a:lnTo>
                  <a:cubicBezTo>
                    <a:pt x="11199" y="812800"/>
                    <a:pt x="0" y="801601"/>
                    <a:pt x="0" y="787787"/>
                  </a:cubicBezTo>
                  <a:lnTo>
                    <a:pt x="0" y="25013"/>
                  </a:lnTo>
                  <a:cubicBezTo>
                    <a:pt x="0" y="11199"/>
                    <a:pt x="11199" y="0"/>
                    <a:pt x="25013" y="0"/>
                  </a:cubicBezTo>
                  <a:close/>
                </a:path>
              </a:pathLst>
            </a:custGeom>
            <a:blipFill>
              <a:blip r:embed="rId4"/>
              <a:stretch>
                <a:fillRect l="-1807" r="-180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5256" y="2392965"/>
            <a:ext cx="8664582" cy="5377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4408" lvl="1" indent="-327204" algn="l">
              <a:lnSpc>
                <a:spcPts val="4243"/>
              </a:lnSpc>
              <a:buFont typeface="Arial"/>
              <a:buChar char="•"/>
            </a:pP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Collabo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rative and reflective and values based research approach.</a:t>
            </a:r>
          </a:p>
          <a:p>
            <a:pPr marL="654408" lvl="1" indent="-327204" algn="l">
              <a:lnSpc>
                <a:spcPts val="4243"/>
              </a:lnSpc>
              <a:buFont typeface="Arial"/>
              <a:buChar char="•"/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Active involvement and collaboration of community members in all phases of the research process.</a:t>
            </a:r>
          </a:p>
          <a:p>
            <a:pPr marL="654408" lvl="1" indent="-327204" algn="l">
              <a:lnSpc>
                <a:spcPts val="4243"/>
              </a:lnSpc>
              <a:buFont typeface="Arial"/>
              <a:buChar char="•"/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Aims to produce actionable outcomes that directly address the needs or issues identified by the participants.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366457" y="-622228"/>
            <a:ext cx="15602730" cy="4310541"/>
            <a:chOff x="0" y="0"/>
            <a:chExt cx="20803640" cy="57473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03640" cy="5747389"/>
            </a:xfrm>
            <a:custGeom>
              <a:avLst/>
              <a:gdLst/>
              <a:ahLst/>
              <a:cxnLst/>
              <a:rect l="l" t="t" r="r" b="b"/>
              <a:pathLst>
                <a:path w="20803640" h="5747389">
                  <a:moveTo>
                    <a:pt x="0" y="0"/>
                  </a:moveTo>
                  <a:lnTo>
                    <a:pt x="20803640" y="0"/>
                  </a:lnTo>
                  <a:lnTo>
                    <a:pt x="20803640" y="5747389"/>
                  </a:lnTo>
                  <a:lnTo>
                    <a:pt x="0" y="5747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803640" cy="58140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Research Questions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67828" y="2582015"/>
            <a:ext cx="8991472" cy="5246370"/>
            <a:chOff x="0" y="0"/>
            <a:chExt cx="1393014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3014" cy="812800"/>
            </a:xfrm>
            <a:custGeom>
              <a:avLst/>
              <a:gdLst/>
              <a:ahLst/>
              <a:cxnLst/>
              <a:rect l="l" t="t" r="r" b="b"/>
              <a:pathLst>
                <a:path w="1393014" h="812800">
                  <a:moveTo>
                    <a:pt x="19804" y="0"/>
                  </a:moveTo>
                  <a:lnTo>
                    <a:pt x="1373211" y="0"/>
                  </a:lnTo>
                  <a:cubicBezTo>
                    <a:pt x="1378463" y="0"/>
                    <a:pt x="1383500" y="2086"/>
                    <a:pt x="1387214" y="5800"/>
                  </a:cubicBezTo>
                  <a:cubicBezTo>
                    <a:pt x="1390928" y="9514"/>
                    <a:pt x="1393014" y="14551"/>
                    <a:pt x="1393014" y="19804"/>
                  </a:cubicBezTo>
                  <a:lnTo>
                    <a:pt x="1393014" y="792996"/>
                  </a:lnTo>
                  <a:cubicBezTo>
                    <a:pt x="1393014" y="798249"/>
                    <a:pt x="1390928" y="803286"/>
                    <a:pt x="1387214" y="807000"/>
                  </a:cubicBezTo>
                  <a:cubicBezTo>
                    <a:pt x="1383500" y="810714"/>
                    <a:pt x="1378463" y="812800"/>
                    <a:pt x="1373211" y="812800"/>
                  </a:cubicBezTo>
                  <a:lnTo>
                    <a:pt x="19804" y="812800"/>
                  </a:lnTo>
                  <a:cubicBezTo>
                    <a:pt x="14551" y="812800"/>
                    <a:pt x="9514" y="810714"/>
                    <a:pt x="5800" y="807000"/>
                  </a:cubicBezTo>
                  <a:cubicBezTo>
                    <a:pt x="2086" y="803286"/>
                    <a:pt x="0" y="798249"/>
                    <a:pt x="0" y="792996"/>
                  </a:cubicBezTo>
                  <a:lnTo>
                    <a:pt x="0" y="19804"/>
                  </a:lnTo>
                  <a:cubicBezTo>
                    <a:pt x="0" y="14551"/>
                    <a:pt x="2086" y="9514"/>
                    <a:pt x="5800" y="5800"/>
                  </a:cubicBezTo>
                  <a:cubicBezTo>
                    <a:pt x="9514" y="2086"/>
                    <a:pt x="14551" y="0"/>
                    <a:pt x="19804" y="0"/>
                  </a:cubicBezTo>
                  <a:close/>
                </a:path>
              </a:pathLst>
            </a:custGeom>
            <a:blipFill>
              <a:blip r:embed="rId4"/>
              <a:stretch>
                <a:fillRect t="-453" b="-100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3542" y="2448665"/>
            <a:ext cx="7504285" cy="535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33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1.</a:t>
            </a:r>
            <a:r>
              <a:rPr lang="en-US" sz="3320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 What doesn’t work?</a:t>
            </a:r>
          </a:p>
          <a:p>
            <a:pPr algn="l">
              <a:lnSpc>
                <a:spcPts val="4648"/>
              </a:lnSpc>
            </a:pPr>
            <a:endParaRPr lang="en-US" sz="3320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648"/>
              </a:lnSpc>
            </a:pPr>
            <a:r>
              <a:rPr lang="en-US" sz="3320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2. What works? </a:t>
            </a:r>
          </a:p>
          <a:p>
            <a:pPr algn="l">
              <a:lnSpc>
                <a:spcPts val="4648"/>
              </a:lnSpc>
            </a:pPr>
            <a:endParaRPr lang="en-US" sz="3320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648"/>
              </a:lnSpc>
            </a:pPr>
            <a:r>
              <a:rPr lang="en-US" sz="3320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3. What do universities need to do to </a:t>
            </a:r>
            <a:r>
              <a:rPr lang="en-US" sz="33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</a:t>
            </a:r>
            <a:r>
              <a:rPr lang="en-US" sz="3320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u</a:t>
            </a:r>
            <a:r>
              <a:rPr lang="en-US" sz="3320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pp</a:t>
            </a:r>
            <a:r>
              <a:rPr lang="en-US" sz="3320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ort Travellers/ Roma in Higher Education? </a:t>
            </a:r>
          </a:p>
          <a:p>
            <a:pPr algn="l">
              <a:lnSpc>
                <a:spcPts val="4928"/>
              </a:lnSpc>
            </a:pPr>
            <a:endParaRPr lang="en-US" sz="3320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928"/>
              </a:lnSpc>
            </a:pPr>
            <a:endParaRPr lang="en-US" sz="3320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366457" y="-622228"/>
            <a:ext cx="15602730" cy="4310541"/>
            <a:chOff x="0" y="0"/>
            <a:chExt cx="20803640" cy="57473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03640" cy="5747389"/>
            </a:xfrm>
            <a:custGeom>
              <a:avLst/>
              <a:gdLst/>
              <a:ahLst/>
              <a:cxnLst/>
              <a:rect l="l" t="t" r="r" b="b"/>
              <a:pathLst>
                <a:path w="20803640" h="5747389">
                  <a:moveTo>
                    <a:pt x="0" y="0"/>
                  </a:moveTo>
                  <a:lnTo>
                    <a:pt x="20803640" y="0"/>
                  </a:lnTo>
                  <a:lnTo>
                    <a:pt x="20803640" y="5747389"/>
                  </a:lnTo>
                  <a:lnTo>
                    <a:pt x="0" y="5747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803640" cy="58140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Participants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0674" y="2427965"/>
            <a:ext cx="8563326" cy="64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4409" lvl="1" indent="-327204" algn="l">
              <a:lnSpc>
                <a:spcPts val="4243"/>
              </a:lnSpc>
              <a:buFont typeface="Arial"/>
              <a:buChar char="•"/>
            </a:pP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raveller Consultations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Data gathered from 15 Students and 4 Travellers  Researchers durin</a:t>
            </a: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g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 co</a:t>
            </a: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n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s</a:t>
            </a: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ul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tation, 3 additional interviews (N=22)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ctr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 DCU-2</a:t>
            </a:r>
          </a:p>
          <a:p>
            <a:pPr algn="ctr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  DkIT- 2</a:t>
            </a:r>
          </a:p>
          <a:p>
            <a:pPr algn="ctr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MU-9</a:t>
            </a:r>
          </a:p>
          <a:p>
            <a:pPr algn="ctr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TUS-9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16005" y="2287989"/>
            <a:ext cx="7443295" cy="324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4408" lvl="1" indent="-327204" algn="l">
              <a:lnSpc>
                <a:spcPts val="4243"/>
              </a:lnSpc>
              <a:buFont typeface="Arial"/>
              <a:buChar char="•"/>
            </a:pPr>
            <a:r>
              <a:rPr lang="en-US" sz="303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Rom</a:t>
            </a: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a Consultation 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243"/>
              </a:lnSpc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Data gathered from 8 Students and 2 Roma Researchers (N = 10)</a:t>
            </a: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  <a:p>
            <a:pPr algn="l">
              <a:lnSpc>
                <a:spcPts val="4243"/>
              </a:lnSpc>
            </a:pPr>
            <a:endParaRPr lang="en-US" sz="3031" b="1">
              <a:solidFill>
                <a:srgbClr val="29265F"/>
              </a:solidFill>
              <a:latin typeface="Circular Std 2"/>
              <a:ea typeface="Circular Std 2"/>
              <a:cs typeface="Circular Std 2"/>
              <a:sym typeface="Circular Std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538206" y="5589871"/>
            <a:ext cx="1756767" cy="218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 MU – 6</a:t>
            </a:r>
          </a:p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 TCD – 1</a:t>
            </a:r>
          </a:p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 TUD – 1</a:t>
            </a:r>
          </a:p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3031" b="1">
                <a:solidFill>
                  <a:srgbClr val="29265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 UCD – 2</a:t>
            </a:r>
          </a:p>
        </p:txBody>
      </p:sp>
      <p:sp>
        <p:nvSpPr>
          <p:cNvPr id="12" name="AutoShape 12"/>
          <p:cNvSpPr/>
          <p:nvPr/>
        </p:nvSpPr>
        <p:spPr>
          <a:xfrm flipH="1" flipV="1">
            <a:off x="9124950" y="2383361"/>
            <a:ext cx="19050" cy="5386945"/>
          </a:xfrm>
          <a:prstGeom prst="line">
            <a:avLst/>
          </a:prstGeom>
          <a:ln w="38100" cap="flat">
            <a:solidFill>
              <a:srgbClr val="292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4002958" y="2566971"/>
            <a:ext cx="9734525" cy="4108790"/>
            <a:chOff x="0" y="0"/>
            <a:chExt cx="12520080" cy="4580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 dirty="0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</a:rPr>
                <a:t>Participant Voice:</a:t>
              </a:r>
            </a:p>
            <a:p>
              <a:pPr algn="ctr">
                <a:lnSpc>
                  <a:spcPts val="8640"/>
                </a:lnSpc>
              </a:pPr>
              <a:r>
                <a:rPr lang="en-US" sz="8000" spc="-2" dirty="0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</a:rPr>
                <a:t>Experiences, knowledge and actions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9434130" y="840651"/>
            <a:ext cx="7723194" cy="77231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922" r="-1722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8557" y="2939022"/>
            <a:ext cx="9390060" cy="3435517"/>
            <a:chOff x="0" y="0"/>
            <a:chExt cx="12520080" cy="4580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20080" cy="4580690"/>
            </a:xfrm>
            <a:custGeom>
              <a:avLst/>
              <a:gdLst/>
              <a:ahLst/>
              <a:cxnLst/>
              <a:rect l="l" t="t" r="r" b="b"/>
              <a:pathLst>
                <a:path w="12520080" h="4580690">
                  <a:moveTo>
                    <a:pt x="0" y="0"/>
                  </a:moveTo>
                  <a:lnTo>
                    <a:pt x="12520080" y="0"/>
                  </a:lnTo>
                  <a:lnTo>
                    <a:pt x="12520080" y="4580690"/>
                  </a:lnTo>
                  <a:lnTo>
                    <a:pt x="0" y="4580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2520080" cy="464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8000" spc="-2">
                  <a:solidFill>
                    <a:srgbClr val="E94F52"/>
                  </a:solidFill>
                  <a:latin typeface="Circular Std 1"/>
                  <a:ea typeface="Circular Std 1"/>
                  <a:cs typeface="Circular Std 1"/>
                  <a:sym typeface="Circular Std 1"/>
                </a:rPr>
                <a:t>Roma Findings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557" y="4958003"/>
            <a:ext cx="9390060" cy="1150136"/>
            <a:chOff x="0" y="0"/>
            <a:chExt cx="12520080" cy="1533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20080" cy="1533515"/>
            </a:xfrm>
            <a:custGeom>
              <a:avLst/>
              <a:gdLst/>
              <a:ahLst/>
              <a:cxnLst/>
              <a:rect l="l" t="t" r="r" b="b"/>
              <a:pathLst>
                <a:path w="12520080" h="1533515">
                  <a:moveTo>
                    <a:pt x="0" y="0"/>
                  </a:moveTo>
                  <a:lnTo>
                    <a:pt x="12520080" y="0"/>
                  </a:lnTo>
                  <a:lnTo>
                    <a:pt x="12520080" y="1533515"/>
                  </a:lnTo>
                  <a:lnTo>
                    <a:pt x="0" y="1533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520080" cy="15811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107896" y="1028700"/>
            <a:ext cx="2597886" cy="2878544"/>
          </a:xfrm>
          <a:custGeom>
            <a:avLst/>
            <a:gdLst/>
            <a:ahLst/>
            <a:cxnLst/>
            <a:rect l="l" t="t" r="r" b="b"/>
            <a:pathLst>
              <a:path w="2597886" h="2878544">
                <a:moveTo>
                  <a:pt x="0" y="0"/>
                </a:moveTo>
                <a:lnTo>
                  <a:pt x="2597885" y="0"/>
                </a:lnTo>
                <a:lnTo>
                  <a:pt x="2597885" y="2878544"/>
                </a:lnTo>
                <a:lnTo>
                  <a:pt x="0" y="2878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3107896" y="4011384"/>
            <a:ext cx="2597886" cy="2878544"/>
          </a:xfrm>
          <a:custGeom>
            <a:avLst/>
            <a:gdLst/>
            <a:ahLst/>
            <a:cxnLst/>
            <a:rect l="l" t="t" r="r" b="b"/>
            <a:pathLst>
              <a:path w="2597886" h="2878544">
                <a:moveTo>
                  <a:pt x="0" y="0"/>
                </a:moveTo>
                <a:lnTo>
                  <a:pt x="2597885" y="0"/>
                </a:lnTo>
                <a:lnTo>
                  <a:pt x="2597885" y="2878544"/>
                </a:lnTo>
                <a:lnTo>
                  <a:pt x="0" y="2878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3107896" y="6945849"/>
            <a:ext cx="2597886" cy="1439444"/>
          </a:xfrm>
          <a:custGeom>
            <a:avLst/>
            <a:gdLst/>
            <a:ahLst/>
            <a:cxnLst/>
            <a:rect l="l" t="t" r="r" b="b"/>
            <a:pathLst>
              <a:path w="2597886" h="1439444">
                <a:moveTo>
                  <a:pt x="0" y="0"/>
                </a:moveTo>
                <a:lnTo>
                  <a:pt x="2597885" y="0"/>
                </a:lnTo>
                <a:lnTo>
                  <a:pt x="2597885" y="1439444"/>
                </a:lnTo>
                <a:lnTo>
                  <a:pt x="0" y="14394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997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5022854" y="1028700"/>
            <a:ext cx="7233925" cy="652169"/>
            <a:chOff x="0" y="0"/>
            <a:chExt cx="4524604" cy="40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24604" cy="407912"/>
            </a:xfrm>
            <a:custGeom>
              <a:avLst/>
              <a:gdLst/>
              <a:ahLst/>
              <a:cxnLst/>
              <a:rect l="l" t="t" r="r" b="b"/>
              <a:pathLst>
                <a:path w="4524604" h="407912">
                  <a:moveTo>
                    <a:pt x="4321404" y="0"/>
                  </a:moveTo>
                  <a:cubicBezTo>
                    <a:pt x="4433628" y="0"/>
                    <a:pt x="4524604" y="91314"/>
                    <a:pt x="4524604" y="203956"/>
                  </a:cubicBezTo>
                  <a:cubicBezTo>
                    <a:pt x="4524604" y="316598"/>
                    <a:pt x="4433628" y="407912"/>
                    <a:pt x="4321404" y="407912"/>
                  </a:cubicBezTo>
                  <a:lnTo>
                    <a:pt x="203200" y="407912"/>
                  </a:lnTo>
                  <a:cubicBezTo>
                    <a:pt x="90976" y="407912"/>
                    <a:pt x="0" y="316598"/>
                    <a:pt x="0" y="203956"/>
                  </a:cubicBezTo>
                  <a:cubicBezTo>
                    <a:pt x="0" y="91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524604" cy="465062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22854" y="1770621"/>
            <a:ext cx="7233925" cy="652169"/>
            <a:chOff x="0" y="0"/>
            <a:chExt cx="4524604" cy="4079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24604" cy="407912"/>
            </a:xfrm>
            <a:custGeom>
              <a:avLst/>
              <a:gdLst/>
              <a:ahLst/>
              <a:cxnLst/>
              <a:rect l="l" t="t" r="r" b="b"/>
              <a:pathLst>
                <a:path w="4524604" h="407912">
                  <a:moveTo>
                    <a:pt x="4321404" y="0"/>
                  </a:moveTo>
                  <a:cubicBezTo>
                    <a:pt x="4433628" y="0"/>
                    <a:pt x="4524604" y="91314"/>
                    <a:pt x="4524604" y="203956"/>
                  </a:cubicBezTo>
                  <a:cubicBezTo>
                    <a:pt x="4524604" y="316598"/>
                    <a:pt x="4433628" y="407912"/>
                    <a:pt x="4321404" y="407912"/>
                  </a:cubicBezTo>
                  <a:lnTo>
                    <a:pt x="203200" y="407912"/>
                  </a:lnTo>
                  <a:cubicBezTo>
                    <a:pt x="90976" y="407912"/>
                    <a:pt x="0" y="316598"/>
                    <a:pt x="0" y="203956"/>
                  </a:cubicBezTo>
                  <a:cubicBezTo>
                    <a:pt x="0" y="913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524604" cy="465062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22854" y="2520070"/>
            <a:ext cx="7233925" cy="645569"/>
            <a:chOff x="0" y="0"/>
            <a:chExt cx="4524604" cy="4037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22854" y="3262314"/>
            <a:ext cx="7233925" cy="645569"/>
            <a:chOff x="0" y="0"/>
            <a:chExt cx="4524604" cy="403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22854" y="4011384"/>
            <a:ext cx="7233925" cy="645569"/>
            <a:chOff x="0" y="0"/>
            <a:chExt cx="4524604" cy="403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22854" y="4759429"/>
            <a:ext cx="7233925" cy="645569"/>
            <a:chOff x="0" y="0"/>
            <a:chExt cx="4524604" cy="4037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022854" y="5501673"/>
            <a:ext cx="7233925" cy="645569"/>
            <a:chOff x="0" y="0"/>
            <a:chExt cx="4524604" cy="4037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022854" y="6243917"/>
            <a:ext cx="7233925" cy="645569"/>
            <a:chOff x="0" y="0"/>
            <a:chExt cx="4524604" cy="4037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022854" y="6996270"/>
            <a:ext cx="7233925" cy="645569"/>
            <a:chOff x="0" y="0"/>
            <a:chExt cx="4524604" cy="4037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022854" y="7739724"/>
            <a:ext cx="7233925" cy="645569"/>
            <a:chOff x="0" y="0"/>
            <a:chExt cx="4524604" cy="40378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524604" cy="403784"/>
            </a:xfrm>
            <a:custGeom>
              <a:avLst/>
              <a:gdLst/>
              <a:ahLst/>
              <a:cxnLst/>
              <a:rect l="l" t="t" r="r" b="b"/>
              <a:pathLst>
                <a:path w="4524604" h="403784">
                  <a:moveTo>
                    <a:pt x="4321404" y="0"/>
                  </a:moveTo>
                  <a:cubicBezTo>
                    <a:pt x="4433628" y="0"/>
                    <a:pt x="4524604" y="90390"/>
                    <a:pt x="4524604" y="201892"/>
                  </a:cubicBezTo>
                  <a:cubicBezTo>
                    <a:pt x="4524604" y="313394"/>
                    <a:pt x="4433628" y="403784"/>
                    <a:pt x="4321404" y="403784"/>
                  </a:cubicBezTo>
                  <a:lnTo>
                    <a:pt x="203200" y="403784"/>
                  </a:lnTo>
                  <a:cubicBezTo>
                    <a:pt x="90976" y="403784"/>
                    <a:pt x="0" y="313394"/>
                    <a:pt x="0" y="201892"/>
                  </a:cubicBezTo>
                  <a:cubicBezTo>
                    <a:pt x="0" y="903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5B5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4524604" cy="460934"/>
            </a:xfrm>
            <a:prstGeom prst="rect">
              <a:avLst/>
            </a:prstGeom>
          </p:spPr>
          <p:txBody>
            <a:bodyPr lIns="53955" tIns="53955" rIns="53955" bIns="53955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462492" y="1012565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62492" y="1744851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62492" y="2512159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462492" y="3233244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462492" y="3982313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462492" y="4730358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62492" y="5472602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07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462492" y="6214846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08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462492" y="7032803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09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462492" y="7710654"/>
            <a:ext cx="523781" cy="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2"/>
              </a:lnSpc>
              <a:spcBef>
                <a:spcPct val="0"/>
              </a:spcBef>
            </a:pPr>
            <a:r>
              <a:rPr lang="en-US" sz="3044">
                <a:solidFill>
                  <a:srgbClr val="F15B5B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10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266631" y="1115990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Racism and Discrimination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266631" y="1861676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Intergenerational Trauma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266631" y="2607361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Hidden Identity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266631" y="3353046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Family and Community Support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266631" y="4083181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Financial Support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266631" y="4826093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Language and Digital Literacy Support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266631" y="5580295"/>
            <a:ext cx="487736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Outreach, Guidance, and Support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266631" y="6312872"/>
            <a:ext cx="6474716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Entry Routes and Access to Higher Education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266631" y="7084561"/>
            <a:ext cx="6826979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Visibility, Representation and Celebration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266631" y="7834236"/>
            <a:ext cx="6078793" cy="38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  <a:spcBef>
                <a:spcPct val="0"/>
              </a:spcBef>
            </a:pPr>
            <a:r>
              <a:rPr lang="en-US" sz="2029">
                <a:solidFill>
                  <a:srgbClr val="FFFFFF"/>
                </a:solidFill>
                <a:latin typeface="Circular Std 2"/>
                <a:ea typeface="Circular Std 2"/>
                <a:cs typeface="Circular Std 2"/>
                <a:sym typeface="Circular Std 2"/>
              </a:rPr>
              <a:t>Postgraduate and Employment Opportunities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960017-9991-4de9-afa8-3dfa49575365" xsi:nil="true"/>
    <lcf76f155ced4ddcb4097134ff3c332f xmlns="3336ddd5-64ad-4571-966a-68c8da55c77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D624357143044928E591775EBB314" ma:contentTypeVersion="17" ma:contentTypeDescription="Create a new document." ma:contentTypeScope="" ma:versionID="90a9b16d9d2d61bc5806c8818598d92c">
  <xsd:schema xmlns:xsd="http://www.w3.org/2001/XMLSchema" xmlns:xs="http://www.w3.org/2001/XMLSchema" xmlns:p="http://schemas.microsoft.com/office/2006/metadata/properties" xmlns:ns2="3336ddd5-64ad-4571-966a-68c8da55c77d" xmlns:ns3="72960017-9991-4de9-afa8-3dfa49575365" targetNamespace="http://schemas.microsoft.com/office/2006/metadata/properties" ma:root="true" ma:fieldsID="8b4d8544b1597fda56835a23102e300c" ns2:_="" ns3:_="">
    <xsd:import namespace="3336ddd5-64ad-4571-966a-68c8da55c77d"/>
    <xsd:import namespace="72960017-9991-4de9-afa8-3dfa49575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ddd5-64ad-4571-966a-68c8da55c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0017-9991-4de9-afa8-3dfa49575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d1a7aa-f701-4f25-9a19-afa60730a50a}" ma:internalName="TaxCatchAll" ma:showField="CatchAllData" ma:web="72960017-9991-4de9-afa8-3dfa49575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FE7360-B8CB-4D37-8032-ED109DEC60A5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49a505ca-09ba-4a8b-8c72-7654aff344ac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8D55E23-C597-4143-A520-02A7D2B9FB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5B952C-0448-499D-9580-6C8445C668C7}"/>
</file>

<file path=docMetadata/LabelInfo.xml><?xml version="1.0" encoding="utf-8"?>
<clbl:labelList xmlns:clbl="http://schemas.microsoft.com/office/2020/mipLabelMetadata">
  <clbl:label id="{956b261a-ce7d-4d30-a01c-e57933ebf117}" enabled="1" method="Privileged" siteId="{068b196a-2d57-407f-a70d-3c0571c3266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988</Words>
  <Application>Microsoft Office PowerPoint</Application>
  <PresentationFormat>Custom</PresentationFormat>
  <Paragraphs>232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Circular Std 1</vt:lpstr>
      <vt:lpstr>Circular Std 2</vt:lpstr>
      <vt:lpstr>Circular Std 3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all at College Connect</dc:title>
  <dc:creator>Carmel Hennessy</dc:creator>
  <cp:lastModifiedBy>Carmel Hennessy</cp:lastModifiedBy>
  <cp:revision>35</cp:revision>
  <dcterms:created xsi:type="dcterms:W3CDTF">2006-08-16T00:00:00Z</dcterms:created>
  <dcterms:modified xsi:type="dcterms:W3CDTF">2026-06-09T22:22:03Z</dcterms:modified>
  <dc:identifier>DAGmGk7bwho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0x01010080CD624357143044928E591775EBB314</vt:lpwstr>
  </property>
  <property fmtid="{D5CDD505-2E9C-101B-9397-08002B2CF9AE}" pid="3" name="MediaServiceImageTags">
    <vt:lpwstr/>
  </property>
</Properties>
</file>