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07" r:id="rId5"/>
    <p:sldId id="257" r:id="rId6"/>
    <p:sldId id="259" r:id="rId7"/>
    <p:sldId id="297" r:id="rId8"/>
    <p:sldId id="298" r:id="rId9"/>
    <p:sldId id="314" r:id="rId10"/>
    <p:sldId id="299" r:id="rId11"/>
    <p:sldId id="300" r:id="rId12"/>
    <p:sldId id="301" r:id="rId13"/>
    <p:sldId id="302" r:id="rId14"/>
    <p:sldId id="309" r:id="rId15"/>
    <p:sldId id="303" r:id="rId16"/>
    <p:sldId id="316" r:id="rId17"/>
    <p:sldId id="305" r:id="rId18"/>
    <p:sldId id="313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388A0D-DC8A-7CDD-8FFB-E208B8FC012E}" name="Olive Byrne" initials="OB" userId="S::o.byrne@ucc.ie::48dd7277-38a9-47e4-a47d-1eece8fbf5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155" autoAdjust="0"/>
  </p:normalViewPr>
  <p:slideViewPr>
    <p:cSldViewPr snapToGrid="0">
      <p:cViewPr varScale="1">
        <p:scale>
          <a:sx n="76" d="100"/>
          <a:sy n="76" d="100"/>
        </p:scale>
        <p:origin x="216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29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 Byrne" userId="48dd7277-38a9-47e4-a47d-1eece8fbf5a4" providerId="ADAL" clId="{BA577285-9C5E-4B4D-84E7-342B0CD33863}"/>
    <pc:docChg chg="modSld">
      <pc:chgData name="Olive Byrne" userId="48dd7277-38a9-47e4-a47d-1eece8fbf5a4" providerId="ADAL" clId="{BA577285-9C5E-4B4D-84E7-342B0CD33863}" dt="2026-06-11T10:25:13.568" v="14" actId="6549"/>
      <pc:docMkLst>
        <pc:docMk/>
      </pc:docMkLst>
      <pc:sldChg chg="modNotesTx">
        <pc:chgData name="Olive Byrne" userId="48dd7277-38a9-47e4-a47d-1eece8fbf5a4" providerId="ADAL" clId="{BA577285-9C5E-4B4D-84E7-342B0CD33863}" dt="2026-06-11T10:24:39.897" v="1" actId="6549"/>
        <pc:sldMkLst>
          <pc:docMk/>
          <pc:sldMk cId="2182576467" sldId="257"/>
        </pc:sldMkLst>
      </pc:sldChg>
      <pc:sldChg chg="modNotesTx">
        <pc:chgData name="Olive Byrne" userId="48dd7277-38a9-47e4-a47d-1eece8fbf5a4" providerId="ADAL" clId="{BA577285-9C5E-4B4D-84E7-342B0CD33863}" dt="2026-06-11T10:24:41.988" v="2" actId="6549"/>
        <pc:sldMkLst>
          <pc:docMk/>
          <pc:sldMk cId="1128583468" sldId="259"/>
        </pc:sldMkLst>
      </pc:sldChg>
      <pc:sldChg chg="modNotesTx">
        <pc:chgData name="Olive Byrne" userId="48dd7277-38a9-47e4-a47d-1eece8fbf5a4" providerId="ADAL" clId="{BA577285-9C5E-4B4D-84E7-342B0CD33863}" dt="2026-06-11T10:24:44.198" v="3" actId="6549"/>
        <pc:sldMkLst>
          <pc:docMk/>
          <pc:sldMk cId="4275792615" sldId="297"/>
        </pc:sldMkLst>
      </pc:sldChg>
      <pc:sldChg chg="modNotesTx">
        <pc:chgData name="Olive Byrne" userId="48dd7277-38a9-47e4-a47d-1eece8fbf5a4" providerId="ADAL" clId="{BA577285-9C5E-4B4D-84E7-342B0CD33863}" dt="2026-06-11T10:24:47.363" v="4" actId="6549"/>
        <pc:sldMkLst>
          <pc:docMk/>
          <pc:sldMk cId="4237644627" sldId="298"/>
        </pc:sldMkLst>
      </pc:sldChg>
      <pc:sldChg chg="modNotesTx">
        <pc:chgData name="Olive Byrne" userId="48dd7277-38a9-47e4-a47d-1eece8fbf5a4" providerId="ADAL" clId="{BA577285-9C5E-4B4D-84E7-342B0CD33863}" dt="2026-06-11T10:24:51.558" v="5" actId="6549"/>
        <pc:sldMkLst>
          <pc:docMk/>
          <pc:sldMk cId="3914536622" sldId="299"/>
        </pc:sldMkLst>
      </pc:sldChg>
      <pc:sldChg chg="modNotesTx">
        <pc:chgData name="Olive Byrne" userId="48dd7277-38a9-47e4-a47d-1eece8fbf5a4" providerId="ADAL" clId="{BA577285-9C5E-4B4D-84E7-342B0CD33863}" dt="2026-06-11T10:24:54.166" v="6" actId="6549"/>
        <pc:sldMkLst>
          <pc:docMk/>
          <pc:sldMk cId="2021543259" sldId="300"/>
        </pc:sldMkLst>
      </pc:sldChg>
      <pc:sldChg chg="modNotesTx">
        <pc:chgData name="Olive Byrne" userId="48dd7277-38a9-47e4-a47d-1eece8fbf5a4" providerId="ADAL" clId="{BA577285-9C5E-4B4D-84E7-342B0CD33863}" dt="2026-06-11T10:24:56.834" v="7" actId="6549"/>
        <pc:sldMkLst>
          <pc:docMk/>
          <pc:sldMk cId="1255738039" sldId="301"/>
        </pc:sldMkLst>
      </pc:sldChg>
      <pc:sldChg chg="modNotesTx">
        <pc:chgData name="Olive Byrne" userId="48dd7277-38a9-47e4-a47d-1eece8fbf5a4" providerId="ADAL" clId="{BA577285-9C5E-4B4D-84E7-342B0CD33863}" dt="2026-06-11T10:24:59.164" v="8" actId="6549"/>
        <pc:sldMkLst>
          <pc:docMk/>
          <pc:sldMk cId="3438744439" sldId="302"/>
        </pc:sldMkLst>
      </pc:sldChg>
      <pc:sldChg chg="modNotesTx">
        <pc:chgData name="Olive Byrne" userId="48dd7277-38a9-47e4-a47d-1eece8fbf5a4" providerId="ADAL" clId="{BA577285-9C5E-4B4D-84E7-342B0CD33863}" dt="2026-06-11T10:25:03.745" v="10" actId="6549"/>
        <pc:sldMkLst>
          <pc:docMk/>
          <pc:sldMk cId="853662664" sldId="303"/>
        </pc:sldMkLst>
      </pc:sldChg>
      <pc:sldChg chg="modNotesTx">
        <pc:chgData name="Olive Byrne" userId="48dd7277-38a9-47e4-a47d-1eece8fbf5a4" providerId="ADAL" clId="{BA577285-9C5E-4B4D-84E7-342B0CD33863}" dt="2026-06-11T10:25:10.636" v="13" actId="6549"/>
        <pc:sldMkLst>
          <pc:docMk/>
          <pc:sldMk cId="103888739" sldId="305"/>
        </pc:sldMkLst>
      </pc:sldChg>
      <pc:sldChg chg="modNotesTx">
        <pc:chgData name="Olive Byrne" userId="48dd7277-38a9-47e4-a47d-1eece8fbf5a4" providerId="ADAL" clId="{BA577285-9C5E-4B4D-84E7-342B0CD33863}" dt="2026-06-11T10:25:01.728" v="9" actId="6549"/>
        <pc:sldMkLst>
          <pc:docMk/>
          <pc:sldMk cId="2958606409" sldId="309"/>
        </pc:sldMkLst>
      </pc:sldChg>
      <pc:sldChg chg="modNotesTx">
        <pc:chgData name="Olive Byrne" userId="48dd7277-38a9-47e4-a47d-1eece8fbf5a4" providerId="ADAL" clId="{BA577285-9C5E-4B4D-84E7-342B0CD33863}" dt="2026-06-11T10:25:13.568" v="14" actId="6549"/>
        <pc:sldMkLst>
          <pc:docMk/>
          <pc:sldMk cId="3142446950" sldId="313"/>
        </pc:sldMkLst>
      </pc:sldChg>
      <pc:sldChg chg="modNotesTx">
        <pc:chgData name="Olive Byrne" userId="48dd7277-38a9-47e4-a47d-1eece8fbf5a4" providerId="ADAL" clId="{BA577285-9C5E-4B4D-84E7-342B0CD33863}" dt="2026-06-11T10:25:06.344" v="11" actId="6549"/>
        <pc:sldMkLst>
          <pc:docMk/>
          <pc:sldMk cId="3372934121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7F88A-A284-47CE-BD42-87E2592BCB94}" type="datetimeFigureOut">
              <a:rPr lang="en-IE" smtClean="0"/>
              <a:t>11/06/2026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3879-341A-48EB-8A35-6C926D4418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331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 a group of access practitioners in the SOAR cluster, we commissioned this work as we recognised that was a gap in knowledge and understanding of access practice and practitioners.  We commissioned a researcher, Dr Rebekah Brennan to do this work on our behalf, Sheila McGovern was the project </a:t>
            </a:r>
            <a:r>
              <a:rPr lang="en-US" err="1"/>
              <a:t>co-Ordinator</a:t>
            </a:r>
            <a:r>
              <a:rPr lang="en-US"/>
              <a:t>.</a:t>
            </a:r>
            <a:endParaRPr lang="en-IE"/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863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633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D37A1-6C71-AC81-D2C2-5C5D4A752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3119D-335F-1660-C191-04AE30FE9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61262-21B2-5C5F-A0F3-357BD7417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BB231-9209-0030-DD7B-2807F31B5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783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0032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6A7F8-B4C6-B07F-4760-E1637D67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682E7-0C6C-3932-B872-35672AF33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A264A8-5423-4F53-87EE-4066A7B0E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Rath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4670-6082-736E-A341-B75722411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A3879-341A-48EB-8A35-6C926D4418A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65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853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AEEB0-40BC-2250-C6D2-315D971ED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A9896-E4FC-AC15-0849-2C1E19D4A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A5189-A9DC-EE2C-EA2D-DC7AA6AF6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EB0DD-EAA2-8745-9C3E-16984B54E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43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691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667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94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465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31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762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45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3879-341A-48EB-8A35-6C926D4418A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178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3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0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3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3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1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6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4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ver of the Access Practitioners Report, Our Role, Our Identity, Our Vision ">
            <a:extLst>
              <a:ext uri="{FF2B5EF4-FFF2-40B4-BE49-F238E27FC236}">
                <a16:creationId xmlns:a16="http://schemas.microsoft.com/office/drawing/2014/main" id="{AAC65F0F-D634-65A2-85AB-B3A3957561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22" b="8122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2DCA15-ECB6-62BD-DB61-839AA94C8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9300" y="2395538"/>
            <a:ext cx="3822700" cy="3743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Presented By: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Aisling McHugh  - SETU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Dr. Deirdre Creedon - MTU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Olive Byrne – UCC 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24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305BB-43CC-BBAA-71CC-AA548591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800" b="1" dirty="0">
                <a:solidFill>
                  <a:srgbClr val="FFFFFF"/>
                </a:solidFill>
              </a:rPr>
              <a:t>The whole-of-institution challenge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IE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D1C2F-13B9-3048-C0D6-435048EB1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National Access Plan calls for a </a:t>
            </a:r>
            <a:r>
              <a:rPr lang="en-US" b="1" dirty="0"/>
              <a:t>Whole of Institution Approach.</a:t>
            </a:r>
          </a:p>
          <a:p>
            <a:pPr marL="0" indent="0">
              <a:buNone/>
            </a:pPr>
            <a:r>
              <a:rPr lang="en-US" dirty="0"/>
              <a:t>Many practitioners feel this has not yet been </a:t>
            </a:r>
            <a:r>
              <a:rPr lang="en-US" dirty="0" err="1"/>
              <a:t>realised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They want: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✓ Access represented in decision-making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✓ Greater visibility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✓ Shared ownership across the institution</a:t>
            </a:r>
            <a:br>
              <a:rPr lang="en-US" dirty="0"/>
            </a:b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874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5EC02-9BE6-388E-43B5-2824DEF6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214A9-88B2-823C-2972-80EF5490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987" y="586855"/>
            <a:ext cx="3997959" cy="4899545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Recommendations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6700" b="1" dirty="0">
                <a:solidFill>
                  <a:srgbClr val="FFFFFF"/>
                </a:solidFill>
              </a:rPr>
              <a:t>Policy </a:t>
            </a:r>
            <a:br>
              <a:rPr lang="en-US" sz="67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endParaRPr lang="en-IE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1EDF-2849-8705-F94F-85F863AE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279400"/>
            <a:ext cx="7815889" cy="5916127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7000" dirty="0"/>
              <a:t>Sustainable funding</a:t>
            </a:r>
          </a:p>
          <a:p>
            <a:r>
              <a:rPr lang="en-US" sz="7000" dirty="0"/>
              <a:t>Protect student-facing work </a:t>
            </a:r>
          </a:p>
          <a:p>
            <a:r>
              <a:rPr lang="en-US" sz="7000" dirty="0"/>
              <a:t>Simpler grant systems</a:t>
            </a:r>
          </a:p>
          <a:p>
            <a:pPr marL="0" indent="0">
              <a:buNone/>
            </a:pPr>
            <a:endParaRPr lang="en-US" sz="4000" i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4000" i="1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5100" i="1" dirty="0">
                <a:ea typeface="Calibri" panose="020F0502020204030204"/>
                <a:cs typeface="Calibri" panose="020F0502020204030204"/>
              </a:rPr>
              <a:t>'The landscape for Access Officers has changed beyond recognition’.</a:t>
            </a:r>
            <a:r>
              <a:rPr lang="en-US" sz="5100" dirty="0">
                <a:ea typeface="Calibri" panose="020F0502020204030204"/>
                <a:cs typeface="Calibri" panose="020F0502020204030204"/>
              </a:rPr>
              <a:t> </a:t>
            </a:r>
          </a:p>
          <a:p>
            <a:pPr marL="0" indent="0" algn="ctr">
              <a:buNone/>
            </a:pPr>
            <a:endParaRPr lang="en-US" sz="5100" dirty="0"/>
          </a:p>
          <a:p>
            <a:pPr marL="0" indent="0" algn="ctr">
              <a:buNone/>
            </a:pPr>
            <a:r>
              <a:rPr lang="en-US" sz="5100" i="1" dirty="0">
                <a:ea typeface="Calibri" panose="020F0502020204030204"/>
                <a:cs typeface="Calibri" panose="020F0502020204030204"/>
              </a:rPr>
              <a:t>'Lack of funding and recognition makes it difficult to be strategic.’</a:t>
            </a:r>
          </a:p>
          <a:p>
            <a:pPr marL="0" indent="0" algn="ctr">
              <a:buNone/>
            </a:pPr>
            <a:endParaRPr lang="en-US" sz="5100" i="1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5100" i="1" dirty="0">
                <a:ea typeface="Calibri" panose="020F0502020204030204"/>
                <a:cs typeface="Calibri" panose="020F0502020204030204"/>
              </a:rPr>
              <a:t>'Less paperwork, reporting, more professional development’.</a:t>
            </a:r>
          </a:p>
          <a:p>
            <a:pPr marL="0" indent="0" algn="ctr">
              <a:buNone/>
            </a:pPr>
            <a:endParaRPr lang="en-US" sz="5100" i="1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5100" i="1" dirty="0">
                <a:ea typeface="Calibri" panose="020F0502020204030204"/>
                <a:cs typeface="Calibri" panose="020F0502020204030204"/>
              </a:rPr>
              <a:t>The paradox is that Access Practitioners are devoted to equity, even though they do not enjoy equitable opportunities themselves'. </a:t>
            </a:r>
            <a:br>
              <a:rPr lang="en-US" sz="2000" dirty="0"/>
            </a:br>
            <a:endParaRPr lang="en-US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95860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1A30-CD06-7422-337C-3371590AE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01" y="685800"/>
            <a:ext cx="7060306" cy="55097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Representation in senior decision-making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Distinct physical space</a:t>
            </a:r>
          </a:p>
          <a:p>
            <a:r>
              <a:rPr lang="en-US" dirty="0"/>
              <a:t>Research &amp; Evaluation</a:t>
            </a:r>
          </a:p>
          <a:p>
            <a:r>
              <a:rPr lang="en-US" dirty="0"/>
              <a:t>Sharing of Practice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IE" sz="2000" dirty="0"/>
              <a:t>“Planned Access spaces on campuses which are not “an afterthought for campus design.”</a:t>
            </a:r>
            <a:r>
              <a:rPr lang="en-US" sz="2000" dirty="0">
                <a:ea typeface="Calibri"/>
                <a:cs typeface="Calibri"/>
              </a:rPr>
              <a:t>”</a:t>
            </a:r>
          </a:p>
          <a:p>
            <a:pPr marL="0" indent="0" algn="ctr">
              <a:buNone/>
            </a:pPr>
            <a:endParaRPr lang="en-US" sz="2000" i="1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IE" sz="2000" dirty="0"/>
              <a:t>“While I feel access is recognised as a key objective, I feel it is seen as an objective that is responsible to be achieve solely by the access office. I don't think it is seen as an institutional responsibility.”</a:t>
            </a:r>
            <a:endParaRPr lang="en-IE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E28439-A438-2D0E-1078-DE6C332ECDCA}"/>
              </a:ext>
            </a:extLst>
          </p:cNvPr>
          <p:cNvSpPr txBox="1">
            <a:spLocks/>
          </p:cNvSpPr>
          <p:nvPr/>
        </p:nvSpPr>
        <p:spPr>
          <a:xfrm>
            <a:off x="-96986" y="782928"/>
            <a:ext cx="3997959" cy="3877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rgbClr val="FFFFFF"/>
                </a:solidFill>
              </a:rPr>
              <a:t>Recommendations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6700" b="1" dirty="0">
                <a:solidFill>
                  <a:srgbClr val="FFFFFF"/>
                </a:solidFill>
              </a:rPr>
              <a:t>Practice  </a:t>
            </a:r>
            <a:br>
              <a:rPr lang="en-US" sz="67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endParaRPr lang="en-IE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6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B09B2-7B41-B222-B393-F85B2BDF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9A2AC37-EBCD-7E83-5F77-CC9A65C67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012F73A-27AE-4B24-82E8-CD9B50D2E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B55722-1B56-7BA4-1AF9-67E81BA3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FB0AE3-A10A-06DD-AD50-641542E8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AB507F-0DEA-0195-9A16-1F3E1F8E7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E39043-D5B9-7CD4-4720-0381179C0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35D0D5-5240-A806-B48A-A4F6178CB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1D519-33ED-35B0-2098-DCF3631A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759" y="286173"/>
            <a:ext cx="7762741" cy="6216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professional body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Community of Practice</a:t>
            </a:r>
          </a:p>
          <a:p>
            <a:r>
              <a:rPr lang="en-US" dirty="0"/>
              <a:t>Accredited training/education</a:t>
            </a:r>
          </a:p>
          <a:p>
            <a:r>
              <a:rPr lang="en-US" dirty="0"/>
              <a:t>Supervision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IE" sz="2000" dirty="0"/>
              <a:t>“Access Practitioners tend to work in that third space, neither recognised as academic or administrative. The skillsets are unique and niche and warrant more recognition, status and reward...”</a:t>
            </a:r>
          </a:p>
          <a:p>
            <a:pPr marL="0" indent="0" algn="ctr">
              <a:buNone/>
            </a:pPr>
            <a:endParaRPr lang="en-IE" sz="2000" dirty="0"/>
          </a:p>
          <a:p>
            <a:pPr marL="0" indent="0" algn="ctr">
              <a:buNone/>
            </a:pPr>
            <a:r>
              <a:rPr lang="en-US" sz="2000" i="1" dirty="0">
                <a:ea typeface="Calibri" panose="020F0502020204030204"/>
                <a:cs typeface="Calibri" panose="020F0502020204030204"/>
              </a:rPr>
              <a:t>'Opportunities to exchange knowledge across the sector is always motivating'.</a:t>
            </a:r>
            <a:endParaRPr lang="en-IE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11F668-222E-B733-6379-659D3E1834DA}"/>
              </a:ext>
            </a:extLst>
          </p:cNvPr>
          <p:cNvSpPr txBox="1">
            <a:spLocks/>
          </p:cNvSpPr>
          <p:nvPr/>
        </p:nvSpPr>
        <p:spPr>
          <a:xfrm>
            <a:off x="-96986" y="782928"/>
            <a:ext cx="3997959" cy="3877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Recommendations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Practitioners</a:t>
            </a: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</a:t>
            </a:r>
            <a:b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293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C5341-1078-BE5F-7DF0-2A68155E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5400" b="1" dirty="0">
                <a:solidFill>
                  <a:srgbClr val="FFFFFF"/>
                </a:solidFill>
                <a:latin typeface="+mn-lt"/>
              </a:rPr>
              <a:t>Final Reflection </a:t>
            </a:r>
            <a:endParaRPr lang="en-IE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90087-25EA-7EAE-4D0B-3FF38CD49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152400"/>
            <a:ext cx="7230796" cy="6477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This research began by asking:</a:t>
            </a:r>
            <a:br>
              <a:rPr lang="en-US" dirty="0"/>
            </a:br>
            <a:r>
              <a:rPr lang="en-US" i="1" dirty="0"/>
              <a:t>Who are Access Practitioners?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emerged was something much bigger.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i="1" dirty="0"/>
              <a:t>They are the people who translate the ambition of the National Access Plan into lived reality for students every day.</a:t>
            </a:r>
            <a:endParaRPr lang="en-US" i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E" dirty="0"/>
              <a:t>There is now a clear need to </a:t>
            </a:r>
            <a:r>
              <a:rPr lang="en-IE" b="1" dirty="0"/>
              <a:t>formally recognise</a:t>
            </a:r>
            <a:r>
              <a:rPr lang="en-IE" dirty="0"/>
              <a:t>, </a:t>
            </a:r>
            <a:r>
              <a:rPr lang="en-IE" b="1" dirty="0"/>
              <a:t>adequately resource</a:t>
            </a:r>
            <a:r>
              <a:rPr lang="en-IE" dirty="0"/>
              <a:t>, and </a:t>
            </a:r>
            <a:r>
              <a:rPr lang="en-IE" b="1" dirty="0"/>
              <a:t>strategically invest </a:t>
            </a:r>
            <a:r>
              <a:rPr lang="en-IE" dirty="0"/>
              <a:t>in access practitioners across the higher education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86935-A53E-1952-A972-969C9823B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ver of the Access Practitioners Report, Our Role, Our Identity, Our Vision ">
            <a:extLst>
              <a:ext uri="{FF2B5EF4-FFF2-40B4-BE49-F238E27FC236}">
                <a16:creationId xmlns:a16="http://schemas.microsoft.com/office/drawing/2014/main" id="{78E5060D-C9E3-9A03-31D0-E73EF0F6F3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3" r="-1" b="3202"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ADF336-898A-7D94-734A-AFC6FF03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693" y="945208"/>
            <a:ext cx="3332907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Aisling McHugh  - SETU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Dr. Deirdre Creedon - MTU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Olive Byrne – UCC 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C8C91-4D30-C134-8BC3-635B6ABD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Why this study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0CB1-2F03-E9C3-3EE6-384C58B8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727200"/>
            <a:ext cx="11455399" cy="48362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Access is a shared responsibility.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But the work of delivering Access has largely remained invisible.</a:t>
            </a:r>
          </a:p>
          <a:p>
            <a:pPr marL="0" indent="0">
              <a:buNone/>
            </a:pPr>
            <a:r>
              <a:rPr lang="en-US" dirty="0"/>
              <a:t>This research asks: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What is Access?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What is the role of an Access Practitioner and how is it becoming more complex?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What are the challenges?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What is your vision for an ideal future of Access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18257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ennen Sie schon… die Methode World Café? – Zentrum für Lernen und ...">
            <a:extLst>
              <a:ext uri="{FF2B5EF4-FFF2-40B4-BE49-F238E27FC236}">
                <a16:creationId xmlns:a16="http://schemas.microsoft.com/office/drawing/2014/main" id="{560CE742-8574-0CE5-8724-6CCA6742C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E332-26CD-A702-86CF-CF74AAA3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IE" sz="4000" b="1" dirty="0"/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BC0-C0F7-17D7-0637-185B4E95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IE" sz="2000"/>
              <a:t>National Survey – 121 respondents</a:t>
            </a:r>
          </a:p>
          <a:p>
            <a:endParaRPr lang="en-IE" sz="2000" dirty="0"/>
          </a:p>
          <a:p>
            <a:r>
              <a:rPr lang="en-IE" sz="2000" dirty="0"/>
              <a:t>World Cafes – 54 participants</a:t>
            </a:r>
          </a:p>
          <a:p>
            <a:endParaRPr lang="en-IE" sz="2000" dirty="0"/>
          </a:p>
          <a:p>
            <a:r>
              <a:rPr lang="en-IE" sz="2000" dirty="0"/>
              <a:t>14 HEI’s Participated</a:t>
            </a:r>
          </a:p>
          <a:p>
            <a:endParaRPr lang="en-IE" sz="2000" dirty="0"/>
          </a:p>
        </p:txBody>
      </p:sp>
      <p:pic>
        <p:nvPicPr>
          <p:cNvPr id="4" name="Picture 3" descr="SOAR Project logo">
            <a:extLst>
              <a:ext uri="{FF2B5EF4-FFF2-40B4-BE49-F238E27FC236}">
                <a16:creationId xmlns:a16="http://schemas.microsoft.com/office/drawing/2014/main" id="{0CEA3A50-3B30-9B13-95AB-F435C0711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92" y="358285"/>
            <a:ext cx="1807010" cy="9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B5EF7-4AD0-0FBF-E789-B42F48B5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Access - Over the Decades</a:t>
            </a:r>
            <a:endParaRPr lang="en-IE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E0F14-F6AD-1FF6-5064-18275F5F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586855"/>
            <a:ext cx="8054142" cy="645435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Policy expansion has transformed practice</a:t>
            </a:r>
            <a:endParaRPr lang="en-US" sz="3200" b="1" dirty="0">
              <a:latin typeface="+mj-lt"/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latin typeface="+mj-lt"/>
              </a:rPr>
              <a:t>1995 – White Paper 'Charting Our Educational Future' 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r>
              <a:rPr lang="en-US" sz="2000" dirty="0">
                <a:latin typeface="+mj-lt"/>
              </a:rPr>
              <a:t>2001 – HEAR initially </a:t>
            </a:r>
            <a:r>
              <a:rPr lang="en-US" sz="2000" dirty="0" err="1">
                <a:latin typeface="+mj-lt"/>
              </a:rPr>
              <a:t>trialled</a:t>
            </a:r>
            <a:r>
              <a:rPr lang="en-US" sz="2000" dirty="0">
                <a:latin typeface="+mj-lt"/>
              </a:rPr>
              <a:t> by seven Universities</a:t>
            </a:r>
          </a:p>
          <a:p>
            <a:r>
              <a:rPr lang="en-US" sz="2000" dirty="0">
                <a:latin typeface="+mj-lt"/>
              </a:rPr>
              <a:t>2001 – Action Group on Access to Third Level Education</a:t>
            </a:r>
          </a:p>
          <a:p>
            <a:pPr marL="0" indent="0">
              <a:buNone/>
            </a:pPr>
            <a:r>
              <a:rPr lang="en-US" sz="2000" dirty="0">
                <a:latin typeface="+mj-lt"/>
                <a:ea typeface="Calibri"/>
                <a:cs typeface="Calibri"/>
              </a:rPr>
              <a:t>    First Access Officers in HE appointed</a:t>
            </a:r>
          </a:p>
          <a:p>
            <a:r>
              <a:rPr lang="en-US" sz="2000" dirty="0">
                <a:latin typeface="+mj-lt"/>
              </a:rPr>
              <a:t>2003 – National Access Office, HEA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r>
              <a:rPr lang="en-US" sz="2000" dirty="0">
                <a:latin typeface="+mj-lt"/>
              </a:rPr>
              <a:t>2005 - First National Access Plan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r>
              <a:rPr lang="en-US" sz="2000" dirty="0">
                <a:latin typeface="+mj-lt"/>
                <a:ea typeface="Calibri"/>
                <a:cs typeface="Calibri"/>
              </a:rPr>
              <a:t>2008 – National Plan for Equity of Access to HE, 2008-2013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2009 - HEAR / DARE</a:t>
            </a:r>
          </a:p>
          <a:p>
            <a:r>
              <a:rPr lang="en-US" sz="2000" dirty="0">
                <a:latin typeface="+mj-lt"/>
                <a:ea typeface="Calibri" panose="020F0502020204030204"/>
                <a:cs typeface="Calibri" panose="020F0502020204030204"/>
              </a:rPr>
              <a:t>2011 – National Strategy for HE – proposed establishment of technological universities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2012 – SUSI</a:t>
            </a:r>
          </a:p>
          <a:p>
            <a:r>
              <a:rPr lang="en-US" sz="2000" dirty="0">
                <a:latin typeface="+mj-lt"/>
                <a:ea typeface="Calibri"/>
                <a:cs typeface="Calibri"/>
              </a:rPr>
              <a:t>2015 – National Plan for Equity of Access to HE 2015-19</a:t>
            </a:r>
          </a:p>
          <a:p>
            <a:r>
              <a:rPr lang="en-US" sz="2000" dirty="0">
                <a:latin typeface="+mj-lt"/>
              </a:rPr>
              <a:t>2017 - PATH Programme</a:t>
            </a:r>
          </a:p>
          <a:p>
            <a:r>
              <a:rPr lang="en-US" sz="2000" dirty="0">
                <a:latin typeface="+mj-lt"/>
              </a:rPr>
              <a:t>2019 – First of the TUs to establish (TU Dublin)</a:t>
            </a:r>
          </a:p>
          <a:p>
            <a:r>
              <a:rPr lang="en-US" sz="2000" dirty="0">
                <a:latin typeface="+mj-lt"/>
              </a:rPr>
              <a:t>2020+ - New funding streams and initiatives</a:t>
            </a:r>
            <a:endParaRPr lang="en-US" sz="2000" dirty="0">
              <a:latin typeface="+mj-lt"/>
              <a:ea typeface="Calibri"/>
              <a:cs typeface="Calibri"/>
            </a:endParaRPr>
          </a:p>
          <a:p>
            <a:r>
              <a:rPr lang="en-US" sz="2000" dirty="0">
                <a:latin typeface="+mj-lt"/>
              </a:rPr>
              <a:t>2022 - National Access Plan 2022-2028</a:t>
            </a:r>
          </a:p>
          <a:p>
            <a:endParaRPr lang="en-US" sz="2000" dirty="0">
              <a:highlight>
                <a:srgbClr val="FFFF00"/>
              </a:highlight>
              <a:latin typeface="+mj-lt"/>
              <a:ea typeface="Calibri"/>
              <a:cs typeface="Calibri"/>
            </a:endParaRPr>
          </a:p>
          <a:p>
            <a:endParaRPr lang="en-I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79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91178-F8F5-6EC9-6294-4A872BC1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an Access Practitioner?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ord cloud with words describign the role of Access Practicioner Advocate, Mentor, researcher, Relationship Builder, Community Connector, Problem Solver, Project Manager. ">
            <a:extLst>
              <a:ext uri="{FF2B5EF4-FFF2-40B4-BE49-F238E27FC236}">
                <a16:creationId xmlns:a16="http://schemas.microsoft.com/office/drawing/2014/main" id="{2735BA33-7DDC-7051-A299-68118FAF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49" y="990426"/>
            <a:ext cx="7225748" cy="48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22F5C-5816-D056-08AB-03233CDE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Who are Access practitioners</a:t>
            </a:r>
            <a:endParaRPr lang="en-IE" sz="4000" b="1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0D0CEDA-8568-D6E1-5EC4-7E20018CC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1" y="1885278"/>
            <a:ext cx="10206630" cy="4502821"/>
          </a:xfrm>
        </p:spPr>
        <p:txBody>
          <a:bodyPr anchor="ctr">
            <a:normAutofit/>
          </a:bodyPr>
          <a:lstStyle/>
          <a:p>
            <a:r>
              <a:rPr lang="en-US" dirty="0"/>
              <a:t>The data indicates that most Access Practitioners are female, aged forty or older, from a White Irish background, educated to Masters standard in a range of disciplinary areas, with education graduates constituting a small majority.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majority work full-time on permanent or fixed-term contracts, but some precarious contract arrangements exist.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respondents (69%) have worked in Access for under 15 years, with 31% being over 15 years in post.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255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C3855-7986-CD5B-6A3F-EC78D54E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586855"/>
            <a:ext cx="357918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What drives Access Practitioners?</a:t>
            </a:r>
            <a:br>
              <a:rPr lang="en-US" b="1" dirty="0">
                <a:solidFill>
                  <a:srgbClr val="FFFFFF"/>
                </a:solidFill>
              </a:rPr>
            </a:b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4563-21AA-9372-352F-445DCEBB3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Three recurring themes emerged</a:t>
            </a:r>
            <a:endParaRPr lang="en-US" sz="3200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Social Justice</a:t>
            </a: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r>
              <a:rPr lang="en-US" sz="3200" dirty="0"/>
              <a:t>Education changes lives.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Advocacy</a:t>
            </a: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r>
              <a:rPr lang="en-US" sz="3200" dirty="0"/>
              <a:t>Being a voice for students.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Relationships</a:t>
            </a: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r>
              <a:rPr lang="en-US" sz="3200" dirty="0"/>
              <a:t>Building trust with communities and learners.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91453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DA7FB-CA82-71D4-6CFC-C17BCD7F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800" b="1" dirty="0">
                <a:solidFill>
                  <a:srgbClr val="FFFFFF"/>
                </a:solidFill>
              </a:rPr>
              <a:t>The central paradox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IE" sz="4000" dirty="0">
              <a:solidFill>
                <a:srgbClr val="FFFFFF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5A0FA69-8A29-3924-E5F6-DE449F4FA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Challenges include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• Increasing workloads</a:t>
            </a:r>
          </a:p>
          <a:p>
            <a:pPr marL="0" indent="0">
              <a:buNone/>
            </a:pPr>
            <a:r>
              <a:rPr lang="en-US" sz="3200" dirty="0"/>
              <a:t>• More administration</a:t>
            </a:r>
          </a:p>
          <a:p>
            <a:pPr marL="0" indent="0">
              <a:buNone/>
            </a:pPr>
            <a:r>
              <a:rPr lang="en-US" sz="3200" dirty="0"/>
              <a:t>• Growing complexity</a:t>
            </a:r>
          </a:p>
          <a:p>
            <a:pPr marL="0" indent="0">
              <a:buNone/>
            </a:pPr>
            <a:r>
              <a:rPr lang="en-US" sz="3200" dirty="0"/>
              <a:t>• Funding uncertainty</a:t>
            </a:r>
          </a:p>
          <a:p>
            <a:pPr marL="0" indent="0">
              <a:buNone/>
            </a:pPr>
            <a:r>
              <a:rPr lang="en-US" sz="3200" dirty="0"/>
              <a:t>• Burnout risk</a:t>
            </a:r>
          </a:p>
          <a:p>
            <a:pPr marL="0" indent="0">
              <a:buNone/>
            </a:pPr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ea typeface="Calibri"/>
                <a:cs typeface="Calibri"/>
              </a:rPr>
              <a:t>Yet 78.5% of practitioners report feeling satisfied in their role.</a:t>
            </a:r>
          </a:p>
          <a:p>
            <a:endParaRPr lang="en-IE" sz="3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154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59E65-9E70-0E13-CFD0-087793C4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800" b="1" dirty="0">
                <a:solidFill>
                  <a:srgbClr val="FFFFFF"/>
                </a:solidFill>
              </a:rPr>
              <a:t>What is changing?</a:t>
            </a:r>
            <a:br>
              <a:rPr lang="en-US" b="1" dirty="0">
                <a:solidFill>
                  <a:srgbClr val="FFFFFF"/>
                </a:solidFill>
              </a:rPr>
            </a:br>
            <a:endParaRPr lang="en-IE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84D3E-9C82-5E2B-8F43-2734E5FE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More programmes</a:t>
            </a:r>
          </a:p>
          <a:p>
            <a:pPr marL="0" indent="0">
              <a:buNone/>
            </a:pPr>
            <a:r>
              <a:rPr lang="en-US" b="1" dirty="0"/>
              <a:t>More reporting</a:t>
            </a:r>
          </a:p>
          <a:p>
            <a:pPr marL="0" indent="0">
              <a:buNone/>
            </a:pPr>
            <a:r>
              <a:rPr lang="en-US" b="1" dirty="0"/>
              <a:t>More student diversity</a:t>
            </a:r>
          </a:p>
          <a:p>
            <a:pPr marL="0" indent="0">
              <a:buNone/>
            </a:pPr>
            <a:r>
              <a:rPr lang="en-US" b="1" dirty="0"/>
              <a:t>More complex needs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↓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Less time for relationships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dirty="0"/>
              <a:t>"More paperwork and less people work."</a:t>
            </a:r>
          </a:p>
          <a:p>
            <a:pPr marL="0" indent="0">
              <a:buNone/>
            </a:pPr>
            <a:r>
              <a:rPr lang="en-US" i="1" dirty="0"/>
              <a:t>"KPI collectors."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57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36ddd5-64ad-4571-966a-68c8da55c77d">
      <Terms xmlns="http://schemas.microsoft.com/office/infopath/2007/PartnerControls"/>
    </lcf76f155ced4ddcb4097134ff3c332f>
    <TaxCatchAll xmlns="72960017-9991-4de9-afa8-3dfa495753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D624357143044928E591775EBB314" ma:contentTypeVersion="17" ma:contentTypeDescription="Create a new document." ma:contentTypeScope="" ma:versionID="90a9b16d9d2d61bc5806c8818598d92c">
  <xsd:schema xmlns:xsd="http://www.w3.org/2001/XMLSchema" xmlns:xs="http://www.w3.org/2001/XMLSchema" xmlns:p="http://schemas.microsoft.com/office/2006/metadata/properties" xmlns:ns2="3336ddd5-64ad-4571-966a-68c8da55c77d" xmlns:ns3="72960017-9991-4de9-afa8-3dfa49575365" targetNamespace="http://schemas.microsoft.com/office/2006/metadata/properties" ma:root="true" ma:fieldsID="8b4d8544b1597fda56835a23102e300c" ns2:_="" ns3:_="">
    <xsd:import namespace="3336ddd5-64ad-4571-966a-68c8da55c77d"/>
    <xsd:import namespace="72960017-9991-4de9-afa8-3dfa49575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6ddd5-64ad-4571-966a-68c8da55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60017-9991-4de9-afa8-3dfa49575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d1a7aa-f701-4f25-9a19-afa60730a50a}" ma:internalName="TaxCatchAll" ma:showField="CatchAllData" ma:web="72960017-9991-4de9-afa8-3dfa49575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E3FA20-79E1-457F-AC0F-B1FFBABA0D9F}">
  <ds:schemaRefs>
    <ds:schemaRef ds:uri="c8116a0d-9e15-4d92-a57f-09ad6900f4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937160-0628-4629-9B50-22B1092AE407}"/>
</file>

<file path=customXml/itemProps3.xml><?xml version="1.0" encoding="utf-8"?>
<ds:datastoreItem xmlns:ds="http://schemas.openxmlformats.org/officeDocument/2006/customXml" ds:itemID="{898283D8-50E8-45E4-84F9-D36EFCC95C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817</Words>
  <Application>Microsoft Office PowerPoint</Application>
  <PresentationFormat>Widescreen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 Theme</vt:lpstr>
      <vt:lpstr>Presented By:  Aisling McHugh  - SETU Dr. Deirdre Creedon - MTU Olive Byrne – UCC </vt:lpstr>
      <vt:lpstr>Why this study matters?</vt:lpstr>
      <vt:lpstr>Methodology </vt:lpstr>
      <vt:lpstr>Access - Over the Decades</vt:lpstr>
      <vt:lpstr>What is an Access Practitioner? </vt:lpstr>
      <vt:lpstr>Who are Access practitioners</vt:lpstr>
      <vt:lpstr>What drives Access Practitioners? </vt:lpstr>
      <vt:lpstr>The central paradox </vt:lpstr>
      <vt:lpstr>What is changing? </vt:lpstr>
      <vt:lpstr>The whole-of-institution challenge </vt:lpstr>
      <vt:lpstr>Recommendations  Policy   </vt:lpstr>
      <vt:lpstr>PowerPoint Presentation</vt:lpstr>
      <vt:lpstr>PowerPoint Presentation</vt:lpstr>
      <vt:lpstr>Final Reflection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Practicioners our Role Our Identify Our vision </dc:title>
  <dc:creator>Rebekah Brennan</dc:creator>
  <cp:lastModifiedBy>Olive Byrne</cp:lastModifiedBy>
  <cp:revision>274</cp:revision>
  <dcterms:created xsi:type="dcterms:W3CDTF">2024-04-18T07:19:58Z</dcterms:created>
  <dcterms:modified xsi:type="dcterms:W3CDTF">2026-06-11T10:25:15Z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0x01010080CD624357143044928E591775EBB314</vt:lpwstr>
  </property>
  <property fmtid="{D5CDD505-2E9C-101B-9397-08002B2CF9AE}" pid="3" name="MediaServiceImageTags">
    <vt:lpwstr/>
  </property>
</Properties>
</file>