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8" r:id="rId2"/>
    <p:sldId id="262" r:id="rId3"/>
    <p:sldId id="264" r:id="rId4"/>
    <p:sldId id="280" r:id="rId5"/>
    <p:sldId id="265" r:id="rId6"/>
    <p:sldId id="263" r:id="rId7"/>
    <p:sldId id="272" r:id="rId8"/>
    <p:sldId id="267" r:id="rId9"/>
    <p:sldId id="271" r:id="rId10"/>
    <p:sldId id="266" r:id="rId11"/>
    <p:sldId id="277" r:id="rId12"/>
    <p:sldId id="275" r:id="rId13"/>
    <p:sldId id="274" r:id="rId14"/>
    <p:sldId id="278" r:id="rId15"/>
    <p:sldId id="276" r:id="rId16"/>
    <p:sldId id="269" r:id="rId17"/>
    <p:sldId id="281" r:id="rId18"/>
    <p:sldId id="282"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9" d="100"/>
          <a:sy n="99" d="100"/>
        </p:scale>
        <p:origin x="1032" y="90"/>
      </p:cViewPr>
      <p:guideLst/>
    </p:cSldViewPr>
  </p:slid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EF006A-BA70-F779-48AE-7085E7A995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46BA40AE-A102-98CC-0198-DF09E7141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7A2B5-F8AF-4019-8E02-15EAF7F84AE1}" type="datetimeFigureOut">
              <a:rPr lang="en-IE" smtClean="0"/>
              <a:t>12/06/2026</a:t>
            </a:fld>
            <a:endParaRPr lang="en-IE"/>
          </a:p>
        </p:txBody>
      </p:sp>
      <p:sp>
        <p:nvSpPr>
          <p:cNvPr id="4" name="Footer Placeholder 3">
            <a:extLst>
              <a:ext uri="{FF2B5EF4-FFF2-40B4-BE49-F238E27FC236}">
                <a16:creationId xmlns:a16="http://schemas.microsoft.com/office/drawing/2014/main" id="{6E8C144E-868C-24C5-35F1-3B26D52721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1598DA97-F04A-C94D-BDE7-60DD6A0198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90E6D8-E9E4-42C3-9BF8-EF5E834EF6A0}" type="slidenum">
              <a:rPr lang="en-IE" smtClean="0"/>
              <a:t>‹#›</a:t>
            </a:fld>
            <a:endParaRPr lang="en-IE"/>
          </a:p>
        </p:txBody>
      </p:sp>
    </p:spTree>
    <p:extLst>
      <p:ext uri="{BB962C8B-B14F-4D97-AF65-F5344CB8AC3E}">
        <p14:creationId xmlns:p14="http://schemas.microsoft.com/office/powerpoint/2010/main" val="102218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46397-B5C4-4D3E-81B5-D881CB3D1414}" type="datetimeFigureOut">
              <a:rPr lang="en-IE" smtClean="0"/>
              <a:t>12/06/2026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BA9EA-7985-4E0C-9DFC-D2359EBFE97F}" type="slidenum">
              <a:rPr lang="en-IE" smtClean="0"/>
              <a:t>‹#›</a:t>
            </a:fld>
            <a:endParaRPr lang="en-IE"/>
          </a:p>
        </p:txBody>
      </p:sp>
    </p:spTree>
    <p:extLst>
      <p:ext uri="{BB962C8B-B14F-4D97-AF65-F5344CB8AC3E}">
        <p14:creationId xmlns:p14="http://schemas.microsoft.com/office/powerpoint/2010/main" val="2431586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A093C3-593C-D461-3E54-A69619E55B7C}"/>
              </a:ext>
            </a:extLst>
          </p:cNvPr>
          <p:cNvSpPr>
            <a:spLocks noGrp="1"/>
          </p:cNvSpPr>
          <p:nvPr>
            <p:ph type="title"/>
          </p:nvPr>
        </p:nvSpPr>
        <p:spPr>
          <a:xfrm>
            <a:off x="828000" y="972000"/>
            <a:ext cx="3932237" cy="1069975"/>
          </a:xfrm>
        </p:spPr>
        <p:txBody>
          <a:bodyPr/>
          <a:lstStyle/>
          <a:p>
            <a:r>
              <a:rPr lang="en-US"/>
              <a:t>Click to edit Master title style</a:t>
            </a:r>
            <a:endParaRPr lang="en-US" dirty="0"/>
          </a:p>
        </p:txBody>
      </p:sp>
      <p:pic>
        <p:nvPicPr>
          <p:cNvPr id="7" name="Picture 6">
            <a:extLst>
              <a:ext uri="{FF2B5EF4-FFF2-40B4-BE49-F238E27FC236}">
                <a16:creationId xmlns:a16="http://schemas.microsoft.com/office/drawing/2014/main" id="{CACB3D3F-805B-E324-3733-A81952FD022D}"/>
              </a:ext>
            </a:extLst>
          </p:cNvPr>
          <p:cNvPicPr>
            <a:picLocks noChangeAspect="1"/>
          </p:cNvPicPr>
          <p:nvPr userDrawn="1"/>
        </p:nvPicPr>
        <p:blipFill>
          <a:blip r:embed="rId2"/>
          <a:srcRect r="3" b="2521"/>
          <a:stretch>
            <a:fillRect/>
          </a:stretch>
        </p:blipFill>
        <p:spPr>
          <a:xfrm>
            <a:off x="5183188" y="987425"/>
            <a:ext cx="6172200" cy="4873625"/>
          </a:xfrm>
          <a:prstGeom prst="rect">
            <a:avLst/>
          </a:prstGeom>
          <a:noFill/>
        </p:spPr>
      </p:pic>
      <p:sp>
        <p:nvSpPr>
          <p:cNvPr id="8" name="Text Placeholder 3">
            <a:extLst>
              <a:ext uri="{FF2B5EF4-FFF2-40B4-BE49-F238E27FC236}">
                <a16:creationId xmlns:a16="http://schemas.microsoft.com/office/drawing/2014/main" id="{7B55B29F-AF71-5459-8F19-40DB1779B27E}"/>
              </a:ext>
            </a:extLst>
          </p:cNvPr>
          <p:cNvSpPr>
            <a:spLocks noGrp="1"/>
          </p:cNvSpPr>
          <p:nvPr>
            <p:ph type="body" sz="half" idx="2"/>
          </p:nvPr>
        </p:nvSpPr>
        <p:spPr>
          <a:xfrm>
            <a:off x="828000" y="2285999"/>
            <a:ext cx="3932237" cy="3028951"/>
          </a:xfrm>
        </p:spPr>
        <p:txBody>
          <a:bodyPr/>
          <a:lstStyle>
            <a:lvl1pPr>
              <a:buNone/>
              <a:defRPr/>
            </a:lvl1pPr>
          </a:lstStyle>
          <a:p>
            <a:pPr lvl="0"/>
            <a:r>
              <a:rPr lang="en-US"/>
              <a:t>Click to edit Master text styles</a:t>
            </a:r>
          </a:p>
        </p:txBody>
      </p:sp>
      <p:sp>
        <p:nvSpPr>
          <p:cNvPr id="10" name="Text Placeholder 3">
            <a:extLst>
              <a:ext uri="{FF2B5EF4-FFF2-40B4-BE49-F238E27FC236}">
                <a16:creationId xmlns:a16="http://schemas.microsoft.com/office/drawing/2014/main" id="{55A48340-88A7-A78A-07C5-2C30AC4AA03D}"/>
              </a:ext>
            </a:extLst>
          </p:cNvPr>
          <p:cNvSpPr>
            <a:spLocks noGrp="1"/>
          </p:cNvSpPr>
          <p:nvPr>
            <p:ph type="body" sz="half" idx="10"/>
          </p:nvPr>
        </p:nvSpPr>
        <p:spPr>
          <a:xfrm>
            <a:off x="828000" y="5508000"/>
            <a:ext cx="3932237" cy="314325"/>
          </a:xfrm>
        </p:spPr>
        <p:txBody>
          <a:bodyPr/>
          <a:lstStyle>
            <a:lvl1pPr>
              <a:buNone/>
              <a:defRPr sz="2000">
                <a:solidFill>
                  <a:schemeClr val="accent4"/>
                </a:solidFill>
              </a:defRPr>
            </a:lvl1pPr>
          </a:lstStyle>
          <a:p>
            <a:pPr lvl="0"/>
            <a:r>
              <a:rPr lang="en-US"/>
              <a:t>Click to edit Master text styles</a:t>
            </a:r>
          </a:p>
        </p:txBody>
      </p:sp>
    </p:spTree>
    <p:extLst>
      <p:ext uri="{BB962C8B-B14F-4D97-AF65-F5344CB8AC3E}">
        <p14:creationId xmlns:p14="http://schemas.microsoft.com/office/powerpoint/2010/main" val="88186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6881-AAA5-306B-644F-B804FF2319F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2E67B58-340E-E624-0326-AEB30FB0A2F2}"/>
              </a:ext>
            </a:extLst>
          </p:cNvPr>
          <p:cNvSpPr>
            <a:spLocks noGrp="1"/>
          </p:cNvSpPr>
          <p:nvPr>
            <p:ph type="dt" sz="half" idx="10"/>
          </p:nvPr>
        </p:nvSpPr>
        <p:spPr/>
        <p:txBody>
          <a:bodyPr/>
          <a:lstStyle/>
          <a:p>
            <a:endParaRPr lang="en-IE"/>
          </a:p>
        </p:txBody>
      </p:sp>
      <p:sp>
        <p:nvSpPr>
          <p:cNvPr id="4" name="Footer Placeholder 3">
            <a:extLst>
              <a:ext uri="{FF2B5EF4-FFF2-40B4-BE49-F238E27FC236}">
                <a16:creationId xmlns:a16="http://schemas.microsoft.com/office/drawing/2014/main" id="{771416B5-5F35-C71C-E57E-AF4937023C9E}"/>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0B19BAA-CB65-D48A-6F4B-29264299C4C8}"/>
              </a:ext>
            </a:extLst>
          </p:cNvPr>
          <p:cNvSpPr>
            <a:spLocks noGrp="1"/>
          </p:cNvSpPr>
          <p:nvPr>
            <p:ph type="sldNum" sz="quarter" idx="12"/>
          </p:nvPr>
        </p:nvSpPr>
        <p:spPr/>
        <p:txBody>
          <a:bodyPr/>
          <a:lstStyle/>
          <a:p>
            <a:fld id="{E61B98E6-1405-46CD-ABBA-16EE1DEE2E2D}" type="slidenum">
              <a:rPr lang="en-IE" smtClean="0"/>
              <a:t>‹#›</a:t>
            </a:fld>
            <a:endParaRPr lang="en-IE"/>
          </a:p>
        </p:txBody>
      </p:sp>
      <p:sp>
        <p:nvSpPr>
          <p:cNvPr id="6" name="Content Placeholder 2">
            <a:extLst>
              <a:ext uri="{FF2B5EF4-FFF2-40B4-BE49-F238E27FC236}">
                <a16:creationId xmlns:a16="http://schemas.microsoft.com/office/drawing/2014/main" id="{19B88F76-F339-88E9-FE98-72CDE8534F50}"/>
              </a:ext>
            </a:extLst>
          </p:cNvPr>
          <p:cNvSpPr>
            <a:spLocks noGrp="1"/>
          </p:cNvSpPr>
          <p:nvPr>
            <p:ph idx="1"/>
          </p:nvPr>
        </p:nvSpPr>
        <p:spPr>
          <a:xfrm>
            <a:off x="828000" y="19080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Tree>
    <p:extLst>
      <p:ext uri="{BB962C8B-B14F-4D97-AF65-F5344CB8AC3E}">
        <p14:creationId xmlns:p14="http://schemas.microsoft.com/office/powerpoint/2010/main" val="398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4585-260A-9062-6A61-CD656C2412D9}"/>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D1D3A72-D8E7-51A4-52B0-0242B80ED0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a:extLst>
              <a:ext uri="{FF2B5EF4-FFF2-40B4-BE49-F238E27FC236}">
                <a16:creationId xmlns:a16="http://schemas.microsoft.com/office/drawing/2014/main" id="{883956C8-7C9E-2E30-363A-CAFC3694D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AFEE5-1F24-D035-4E00-8DE455CD7822}"/>
              </a:ext>
            </a:extLst>
          </p:cNvPr>
          <p:cNvSpPr>
            <a:spLocks noGrp="1"/>
          </p:cNvSpPr>
          <p:nvPr>
            <p:ph type="dt" sz="half" idx="10"/>
          </p:nvPr>
        </p:nvSpPr>
        <p:spPr/>
        <p:txBody>
          <a:bodyPr/>
          <a:lstStyle/>
          <a:p>
            <a:endParaRPr lang="en-IE"/>
          </a:p>
        </p:txBody>
      </p:sp>
      <p:sp>
        <p:nvSpPr>
          <p:cNvPr id="6" name="Footer Placeholder 5">
            <a:extLst>
              <a:ext uri="{FF2B5EF4-FFF2-40B4-BE49-F238E27FC236}">
                <a16:creationId xmlns:a16="http://schemas.microsoft.com/office/drawing/2014/main" id="{3F76AAFD-0609-BA18-8568-86B7740F570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89AFDF9-8BD9-8345-FC90-4EF2F4676769}"/>
              </a:ext>
            </a:extLst>
          </p:cNvPr>
          <p:cNvSpPr>
            <a:spLocks noGrp="1"/>
          </p:cNvSpPr>
          <p:nvPr>
            <p:ph type="sldNum" sz="quarter" idx="12"/>
          </p:nvPr>
        </p:nvSpPr>
        <p:spPr/>
        <p:txBody>
          <a:bodyPr/>
          <a:lstStyle/>
          <a:p>
            <a:fld id="{E61B98E6-1405-46CD-ABBA-16EE1DEE2E2D}" type="slidenum">
              <a:rPr lang="en-IE" smtClean="0"/>
              <a:t>‹#›</a:t>
            </a:fld>
            <a:endParaRPr lang="en-IE"/>
          </a:p>
        </p:txBody>
      </p:sp>
    </p:spTree>
    <p:extLst>
      <p:ext uri="{BB962C8B-B14F-4D97-AF65-F5344CB8AC3E}">
        <p14:creationId xmlns:p14="http://schemas.microsoft.com/office/powerpoint/2010/main" val="3613574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70267D-DC1B-5AD3-3B98-381927C0E06A}"/>
              </a:ext>
            </a:extLst>
          </p:cNvPr>
          <p:cNvSpPr>
            <a:spLocks noGrp="1"/>
          </p:cNvSpPr>
          <p:nvPr>
            <p:ph type="dt" sz="half" idx="10"/>
          </p:nvPr>
        </p:nvSpPr>
        <p:spPr/>
        <p:txBody>
          <a:bodyPr/>
          <a:lstStyle/>
          <a:p>
            <a:endParaRPr lang="en-IE"/>
          </a:p>
        </p:txBody>
      </p:sp>
      <p:sp>
        <p:nvSpPr>
          <p:cNvPr id="3" name="Footer Placeholder 2">
            <a:extLst>
              <a:ext uri="{FF2B5EF4-FFF2-40B4-BE49-F238E27FC236}">
                <a16:creationId xmlns:a16="http://schemas.microsoft.com/office/drawing/2014/main" id="{AA46A233-8B97-B40C-CA75-DF3C05F8E1B2}"/>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1F009E90-A6CE-D8DD-F4EB-2B132EE48C20}"/>
              </a:ext>
            </a:extLst>
          </p:cNvPr>
          <p:cNvSpPr>
            <a:spLocks noGrp="1"/>
          </p:cNvSpPr>
          <p:nvPr>
            <p:ph type="sldNum" sz="quarter" idx="12"/>
          </p:nvPr>
        </p:nvSpPr>
        <p:spPr/>
        <p:txBody>
          <a:bodyPr/>
          <a:lstStyle/>
          <a:p>
            <a:fld id="{E61B98E6-1405-46CD-ABBA-16EE1DEE2E2D}" type="slidenum">
              <a:rPr lang="en-IE" smtClean="0"/>
              <a:t>‹#›</a:t>
            </a:fld>
            <a:endParaRPr lang="en-IE"/>
          </a:p>
        </p:txBody>
      </p:sp>
    </p:spTree>
    <p:extLst>
      <p:ext uri="{BB962C8B-B14F-4D97-AF65-F5344CB8AC3E}">
        <p14:creationId xmlns:p14="http://schemas.microsoft.com/office/powerpoint/2010/main" val="1640108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A093C3-593C-D461-3E54-A69619E55B7C}"/>
              </a:ext>
            </a:extLst>
          </p:cNvPr>
          <p:cNvSpPr>
            <a:spLocks noGrp="1"/>
          </p:cNvSpPr>
          <p:nvPr>
            <p:ph type="title"/>
          </p:nvPr>
        </p:nvSpPr>
        <p:spPr>
          <a:xfrm>
            <a:off x="7236000" y="828000"/>
            <a:ext cx="3932237" cy="1069975"/>
          </a:xfrm>
        </p:spPr>
        <p:txBody>
          <a:bodyPr/>
          <a:lstStyle/>
          <a:p>
            <a:r>
              <a:rPr lang="en-US"/>
              <a:t>Click to edit Master title style</a:t>
            </a:r>
            <a:endParaRPr lang="en-US" dirty="0"/>
          </a:p>
        </p:txBody>
      </p:sp>
      <p:sp>
        <p:nvSpPr>
          <p:cNvPr id="8" name="Text Placeholder 3">
            <a:extLst>
              <a:ext uri="{FF2B5EF4-FFF2-40B4-BE49-F238E27FC236}">
                <a16:creationId xmlns:a16="http://schemas.microsoft.com/office/drawing/2014/main" id="{7B55B29F-AF71-5459-8F19-40DB1779B27E}"/>
              </a:ext>
            </a:extLst>
          </p:cNvPr>
          <p:cNvSpPr>
            <a:spLocks noGrp="1"/>
          </p:cNvSpPr>
          <p:nvPr>
            <p:ph type="body" sz="half" idx="2"/>
          </p:nvPr>
        </p:nvSpPr>
        <p:spPr>
          <a:xfrm>
            <a:off x="7236000" y="2268000"/>
            <a:ext cx="3932237" cy="3028951"/>
          </a:xfrm>
        </p:spPr>
        <p:txBody>
          <a:bodyPr/>
          <a:lstStyle>
            <a:lvl1pPr>
              <a:buNone/>
              <a:defRPr/>
            </a:lvl1pPr>
          </a:lstStyle>
          <a:p>
            <a:pPr lvl="0"/>
            <a:r>
              <a:rPr lang="en-US"/>
              <a:t>Click to edit Master text styles</a:t>
            </a:r>
          </a:p>
        </p:txBody>
      </p:sp>
      <p:sp>
        <p:nvSpPr>
          <p:cNvPr id="10" name="Text Placeholder 3">
            <a:extLst>
              <a:ext uri="{FF2B5EF4-FFF2-40B4-BE49-F238E27FC236}">
                <a16:creationId xmlns:a16="http://schemas.microsoft.com/office/drawing/2014/main" id="{55A48340-88A7-A78A-07C5-2C30AC4AA03D}"/>
              </a:ext>
            </a:extLst>
          </p:cNvPr>
          <p:cNvSpPr>
            <a:spLocks noGrp="1"/>
          </p:cNvSpPr>
          <p:nvPr>
            <p:ph type="body" sz="half" idx="10"/>
          </p:nvPr>
        </p:nvSpPr>
        <p:spPr>
          <a:xfrm>
            <a:off x="7236000" y="5652000"/>
            <a:ext cx="3932237" cy="314325"/>
          </a:xfrm>
        </p:spPr>
        <p:txBody>
          <a:bodyPr/>
          <a:lstStyle>
            <a:lvl1pPr>
              <a:buNone/>
              <a:defRPr sz="2000">
                <a:solidFill>
                  <a:schemeClr val="accent4"/>
                </a:solidFill>
              </a:defRPr>
            </a:lvl1pPr>
          </a:lstStyle>
          <a:p>
            <a:pPr lvl="0"/>
            <a:r>
              <a:rPr lang="en-US"/>
              <a:t>Click to edit Master text styles</a:t>
            </a:r>
          </a:p>
        </p:txBody>
      </p:sp>
      <p:pic>
        <p:nvPicPr>
          <p:cNvPr id="2" name="Picture 1">
            <a:extLst>
              <a:ext uri="{FF2B5EF4-FFF2-40B4-BE49-F238E27FC236}">
                <a16:creationId xmlns:a16="http://schemas.microsoft.com/office/drawing/2014/main" id="{2ACF558C-3635-8C68-69E5-2545608213DB}"/>
              </a:ext>
            </a:extLst>
          </p:cNvPr>
          <p:cNvPicPr>
            <a:picLocks noChangeAspect="1"/>
          </p:cNvPicPr>
          <p:nvPr userDrawn="1"/>
        </p:nvPicPr>
        <p:blipFill>
          <a:blip r:embed="rId2"/>
          <a:stretch>
            <a:fillRect/>
          </a:stretch>
        </p:blipFill>
        <p:spPr>
          <a:xfrm>
            <a:off x="0" y="1435509"/>
            <a:ext cx="6336198" cy="4247535"/>
          </a:xfrm>
          <a:prstGeom prst="rect">
            <a:avLst/>
          </a:prstGeom>
        </p:spPr>
      </p:pic>
      <p:sp>
        <p:nvSpPr>
          <p:cNvPr id="3" name="Rectangle 2">
            <a:extLst>
              <a:ext uri="{FF2B5EF4-FFF2-40B4-BE49-F238E27FC236}">
                <a16:creationId xmlns:a16="http://schemas.microsoft.com/office/drawing/2014/main" id="{A0FE10A3-3C26-A63F-2B29-ED304A457529}"/>
              </a:ext>
            </a:extLst>
          </p:cNvPr>
          <p:cNvSpPr/>
          <p:nvPr userDrawn="1"/>
        </p:nvSpPr>
        <p:spPr>
          <a:xfrm>
            <a:off x="98322" y="1425677"/>
            <a:ext cx="6341806" cy="4257367"/>
          </a:xfrm>
          <a:prstGeom prst="rect">
            <a:avLst/>
          </a:prstGeom>
          <a:solidFill>
            <a:schemeClr val="bg1">
              <a:alpha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8178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tion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69D0CD8-9140-7560-3EE5-4F39556775E3}"/>
              </a:ext>
            </a:extLst>
          </p:cNvPr>
          <p:cNvSpPr txBox="1">
            <a:spLocks/>
          </p:cNvSpPr>
          <p:nvPr userDrawn="1"/>
        </p:nvSpPr>
        <p:spPr>
          <a:xfrm>
            <a:off x="838200" y="2463710"/>
            <a:ext cx="10515600" cy="853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Find out more</a:t>
            </a:r>
            <a:endParaRPr lang="en-IE" sz="3200" dirty="0"/>
          </a:p>
        </p:txBody>
      </p:sp>
      <p:sp>
        <p:nvSpPr>
          <p:cNvPr id="7" name="Title 1">
            <a:extLst>
              <a:ext uri="{FF2B5EF4-FFF2-40B4-BE49-F238E27FC236}">
                <a16:creationId xmlns:a16="http://schemas.microsoft.com/office/drawing/2014/main" id="{163EACD1-E572-B281-A333-A1E47A2A6487}"/>
              </a:ext>
            </a:extLst>
          </p:cNvPr>
          <p:cNvSpPr txBox="1">
            <a:spLocks/>
          </p:cNvSpPr>
          <p:nvPr userDrawn="1"/>
        </p:nvSpPr>
        <p:spPr>
          <a:xfrm>
            <a:off x="838200" y="3163562"/>
            <a:ext cx="10515600" cy="853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800" b="0" dirty="0"/>
              <a:t>Visit www.1916bursary.ie</a:t>
            </a:r>
            <a:endParaRPr lang="en-IE" sz="2800" b="0" dirty="0"/>
          </a:p>
        </p:txBody>
      </p:sp>
      <p:pic>
        <p:nvPicPr>
          <p:cNvPr id="8" name="Picture 7">
            <a:extLst>
              <a:ext uri="{FF2B5EF4-FFF2-40B4-BE49-F238E27FC236}">
                <a16:creationId xmlns:a16="http://schemas.microsoft.com/office/drawing/2014/main" id="{E7E47D74-59ED-F059-1319-D38E3FCEF012}"/>
              </a:ext>
            </a:extLst>
          </p:cNvPr>
          <p:cNvPicPr>
            <a:picLocks noChangeAspect="1"/>
          </p:cNvPicPr>
          <p:nvPr userDrawn="1"/>
        </p:nvPicPr>
        <p:blipFill>
          <a:blip r:embed="rId2"/>
          <a:stretch>
            <a:fillRect/>
          </a:stretch>
        </p:blipFill>
        <p:spPr>
          <a:xfrm>
            <a:off x="838200" y="5345171"/>
            <a:ext cx="5486400" cy="964864"/>
          </a:xfrm>
          <a:prstGeom prst="rect">
            <a:avLst/>
          </a:prstGeom>
        </p:spPr>
      </p:pic>
      <p:pic>
        <p:nvPicPr>
          <p:cNvPr id="9" name="Picture 8">
            <a:extLst>
              <a:ext uri="{FF2B5EF4-FFF2-40B4-BE49-F238E27FC236}">
                <a16:creationId xmlns:a16="http://schemas.microsoft.com/office/drawing/2014/main" id="{B8AD6C8E-7BC4-D14B-8907-3311F094AE79}"/>
              </a:ext>
            </a:extLst>
          </p:cNvPr>
          <p:cNvPicPr>
            <a:picLocks noChangeAspect="1"/>
          </p:cNvPicPr>
          <p:nvPr userDrawn="1"/>
        </p:nvPicPr>
        <p:blipFill>
          <a:blip r:embed="rId3"/>
          <a:stretch>
            <a:fillRect/>
          </a:stretch>
        </p:blipFill>
        <p:spPr>
          <a:xfrm>
            <a:off x="7466271" y="5228568"/>
            <a:ext cx="2107182" cy="1008000"/>
          </a:xfrm>
          <a:prstGeom prst="rect">
            <a:avLst/>
          </a:prstGeom>
        </p:spPr>
      </p:pic>
      <p:sp>
        <p:nvSpPr>
          <p:cNvPr id="10" name="Title 1">
            <a:extLst>
              <a:ext uri="{FF2B5EF4-FFF2-40B4-BE49-F238E27FC236}">
                <a16:creationId xmlns:a16="http://schemas.microsoft.com/office/drawing/2014/main" id="{D075EF5D-4A09-C0F2-99FB-520F9F19BC87}"/>
              </a:ext>
            </a:extLst>
          </p:cNvPr>
          <p:cNvSpPr txBox="1">
            <a:spLocks/>
          </p:cNvSpPr>
          <p:nvPr userDrawn="1"/>
        </p:nvSpPr>
        <p:spPr>
          <a:xfrm>
            <a:off x="838200" y="4313386"/>
            <a:ext cx="10515600" cy="853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1600" b="1" dirty="0"/>
              <a:t>The 1916 Bursary is co-funded by the Government of Ireland and the European Union.</a:t>
            </a:r>
            <a:endParaRPr lang="en-IE" sz="1600" b="1" dirty="0"/>
          </a:p>
        </p:txBody>
      </p:sp>
      <p:cxnSp>
        <p:nvCxnSpPr>
          <p:cNvPr id="12" name="Straight Connector 11">
            <a:extLst>
              <a:ext uri="{FF2B5EF4-FFF2-40B4-BE49-F238E27FC236}">
                <a16:creationId xmlns:a16="http://schemas.microsoft.com/office/drawing/2014/main" id="{B97AE315-BD9E-9513-EC2D-0F268C129B71}"/>
              </a:ext>
            </a:extLst>
          </p:cNvPr>
          <p:cNvCxnSpPr>
            <a:cxnSpLocks/>
          </p:cNvCxnSpPr>
          <p:nvPr userDrawn="1"/>
        </p:nvCxnSpPr>
        <p:spPr>
          <a:xfrm>
            <a:off x="1052623" y="1988401"/>
            <a:ext cx="11139377" cy="0"/>
          </a:xfrm>
          <a:prstGeom prst="line">
            <a:avLst/>
          </a:prstGeom>
          <a:ln w="57150">
            <a:solidFill>
              <a:schemeClr val="accent4">
                <a:alpha val="47000"/>
              </a:schemeClr>
            </a:solidFill>
          </a:ln>
        </p:spPr>
        <p:style>
          <a:lnRef idx="2">
            <a:schemeClr val="accent4"/>
          </a:lnRef>
          <a:fillRef idx="0">
            <a:schemeClr val="accent4"/>
          </a:fillRef>
          <a:effectRef idx="1">
            <a:schemeClr val="accent4"/>
          </a:effectRef>
          <a:fontRef idx="minor">
            <a:schemeClr val="tx1"/>
          </a:fontRef>
        </p:style>
      </p:cxnSp>
      <p:sp>
        <p:nvSpPr>
          <p:cNvPr id="14" name="TextBox 13">
            <a:extLst>
              <a:ext uri="{FF2B5EF4-FFF2-40B4-BE49-F238E27FC236}">
                <a16:creationId xmlns:a16="http://schemas.microsoft.com/office/drawing/2014/main" id="{7ABD0F2B-2206-B0C0-42ED-0C7F9DA91631}"/>
              </a:ext>
            </a:extLst>
          </p:cNvPr>
          <p:cNvSpPr txBox="1"/>
          <p:nvPr userDrawn="1"/>
        </p:nvSpPr>
        <p:spPr>
          <a:xfrm>
            <a:off x="838200" y="1191586"/>
            <a:ext cx="9709298" cy="707886"/>
          </a:xfrm>
          <a:prstGeom prst="rect">
            <a:avLst/>
          </a:prstGeom>
          <a:noFill/>
        </p:spPr>
        <p:txBody>
          <a:bodyPr wrap="square">
            <a:spAutoFit/>
          </a:bodyPr>
          <a:lstStyle/>
          <a:p>
            <a:r>
              <a:rPr lang="en-US" sz="4000" b="1" dirty="0"/>
              <a:t>Supporting your third level journey</a:t>
            </a:r>
            <a:endParaRPr lang="en-IE" sz="4000" b="1" dirty="0"/>
          </a:p>
        </p:txBody>
      </p:sp>
      <p:sp>
        <p:nvSpPr>
          <p:cNvPr id="2" name="Slide Number Placeholder 5">
            <a:extLst>
              <a:ext uri="{FF2B5EF4-FFF2-40B4-BE49-F238E27FC236}">
                <a16:creationId xmlns:a16="http://schemas.microsoft.com/office/drawing/2014/main" id="{25CB51F4-1888-EEB1-767B-5D84A7E89DF4}"/>
              </a:ext>
            </a:extLst>
          </p:cNvPr>
          <p:cNvSpPr>
            <a:spLocks noGrp="1"/>
          </p:cNvSpPr>
          <p:nvPr>
            <p:ph type="sldNum" sz="quarter" idx="4"/>
          </p:nvPr>
        </p:nvSpPr>
        <p:spPr>
          <a:xfrm>
            <a:off x="8568000" y="6408000"/>
            <a:ext cx="2743200" cy="365125"/>
          </a:xfrm>
          <a:prstGeom prst="rect">
            <a:avLst/>
          </a:prstGeom>
        </p:spPr>
        <p:txBody>
          <a:bodyPr vert="horz" lIns="91440" tIns="45720" rIns="91440" bIns="45720" rtlCol="0" anchor="ctr"/>
          <a:lstStyle>
            <a:lvl1pPr algn="r">
              <a:defRPr sz="1200">
                <a:solidFill>
                  <a:schemeClr val="accent4"/>
                </a:solidFill>
              </a:defRPr>
            </a:lvl1pPr>
          </a:lstStyle>
          <a:p>
            <a:fld id="{E61B98E6-1405-46CD-ABBA-16EE1DEE2E2D}" type="slidenum">
              <a:rPr lang="en-IE" smtClean="0"/>
              <a:pPr/>
              <a:t>‹#›</a:t>
            </a:fld>
            <a:endParaRPr lang="en-IE"/>
          </a:p>
        </p:txBody>
      </p:sp>
    </p:spTree>
    <p:extLst>
      <p:ext uri="{BB962C8B-B14F-4D97-AF65-F5344CB8AC3E}">
        <p14:creationId xmlns:p14="http://schemas.microsoft.com/office/powerpoint/2010/main" val="53392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ag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E47D74-59ED-F059-1319-D38E3FCEF012}"/>
              </a:ext>
            </a:extLst>
          </p:cNvPr>
          <p:cNvPicPr>
            <a:picLocks noChangeAspect="1"/>
          </p:cNvPicPr>
          <p:nvPr userDrawn="1"/>
        </p:nvPicPr>
        <p:blipFill>
          <a:blip r:embed="rId2"/>
          <a:stretch>
            <a:fillRect/>
          </a:stretch>
        </p:blipFill>
        <p:spPr>
          <a:xfrm>
            <a:off x="1046002" y="4709920"/>
            <a:ext cx="4388674" cy="771813"/>
          </a:xfrm>
          <a:prstGeom prst="rect">
            <a:avLst/>
          </a:prstGeom>
        </p:spPr>
      </p:pic>
      <p:pic>
        <p:nvPicPr>
          <p:cNvPr id="9" name="Picture 8">
            <a:extLst>
              <a:ext uri="{FF2B5EF4-FFF2-40B4-BE49-F238E27FC236}">
                <a16:creationId xmlns:a16="http://schemas.microsoft.com/office/drawing/2014/main" id="{B8AD6C8E-7BC4-D14B-8907-3311F094AE79}"/>
              </a:ext>
            </a:extLst>
          </p:cNvPr>
          <p:cNvPicPr>
            <a:picLocks noChangeAspect="1"/>
          </p:cNvPicPr>
          <p:nvPr userDrawn="1"/>
        </p:nvPicPr>
        <p:blipFill>
          <a:blip r:embed="rId3"/>
          <a:stretch>
            <a:fillRect/>
          </a:stretch>
        </p:blipFill>
        <p:spPr>
          <a:xfrm>
            <a:off x="5819954" y="4709920"/>
            <a:ext cx="1613443" cy="771813"/>
          </a:xfrm>
          <a:prstGeom prst="rect">
            <a:avLst/>
          </a:prstGeom>
        </p:spPr>
      </p:pic>
      <p:sp>
        <p:nvSpPr>
          <p:cNvPr id="10" name="Title 1">
            <a:extLst>
              <a:ext uri="{FF2B5EF4-FFF2-40B4-BE49-F238E27FC236}">
                <a16:creationId xmlns:a16="http://schemas.microsoft.com/office/drawing/2014/main" id="{D075EF5D-4A09-C0F2-99FB-520F9F19BC87}"/>
              </a:ext>
            </a:extLst>
          </p:cNvPr>
          <p:cNvSpPr txBox="1">
            <a:spLocks/>
          </p:cNvSpPr>
          <p:nvPr userDrawn="1"/>
        </p:nvSpPr>
        <p:spPr>
          <a:xfrm>
            <a:off x="1046002" y="2008752"/>
            <a:ext cx="7113182" cy="173631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60000"/>
              </a:lnSpc>
            </a:pPr>
            <a:r>
              <a:rPr lang="en-US" sz="2800" b="1" dirty="0"/>
              <a:t>The 1916 Bursary is co-funded by the Government of Ireland and the European Union.</a:t>
            </a:r>
            <a:endParaRPr lang="en-IE" sz="2800" b="1" dirty="0"/>
          </a:p>
        </p:txBody>
      </p:sp>
      <p:sp>
        <p:nvSpPr>
          <p:cNvPr id="5" name="L-Shape 4">
            <a:extLst>
              <a:ext uri="{FF2B5EF4-FFF2-40B4-BE49-F238E27FC236}">
                <a16:creationId xmlns:a16="http://schemas.microsoft.com/office/drawing/2014/main" id="{29BE6AB6-A052-B272-2193-9BC3BB538756}"/>
              </a:ext>
            </a:extLst>
          </p:cNvPr>
          <p:cNvSpPr/>
          <p:nvPr userDrawn="1"/>
        </p:nvSpPr>
        <p:spPr>
          <a:xfrm rot="13445633">
            <a:off x="4382019" y="165821"/>
            <a:ext cx="6079011" cy="6526439"/>
          </a:xfrm>
          <a:prstGeom prst="corner">
            <a:avLst>
              <a:gd name="adj1" fmla="val 23463"/>
              <a:gd name="adj2" fmla="val 24026"/>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a:p>
        </p:txBody>
      </p:sp>
      <p:sp>
        <p:nvSpPr>
          <p:cNvPr id="2" name="Slide Number Placeholder 5">
            <a:extLst>
              <a:ext uri="{FF2B5EF4-FFF2-40B4-BE49-F238E27FC236}">
                <a16:creationId xmlns:a16="http://schemas.microsoft.com/office/drawing/2014/main" id="{AF6FC34E-8452-FA87-D838-53DFBCAB619C}"/>
              </a:ext>
            </a:extLst>
          </p:cNvPr>
          <p:cNvSpPr>
            <a:spLocks noGrp="1"/>
          </p:cNvSpPr>
          <p:nvPr>
            <p:ph type="sldNum" sz="quarter" idx="4"/>
          </p:nvPr>
        </p:nvSpPr>
        <p:spPr>
          <a:xfrm>
            <a:off x="8568000" y="6408000"/>
            <a:ext cx="2743200" cy="365125"/>
          </a:xfrm>
          <a:prstGeom prst="rect">
            <a:avLst/>
          </a:prstGeom>
        </p:spPr>
        <p:txBody>
          <a:bodyPr vert="horz" lIns="91440" tIns="45720" rIns="91440" bIns="45720" rtlCol="0" anchor="ctr"/>
          <a:lstStyle>
            <a:lvl1pPr algn="r">
              <a:defRPr sz="1200">
                <a:solidFill>
                  <a:schemeClr val="accent4"/>
                </a:solidFill>
              </a:defRPr>
            </a:lvl1pPr>
          </a:lstStyle>
          <a:p>
            <a:fld id="{E61B98E6-1405-46CD-ABBA-16EE1DEE2E2D}" type="slidenum">
              <a:rPr lang="en-IE" smtClean="0"/>
              <a:pPr/>
              <a:t>‹#›</a:t>
            </a:fld>
            <a:endParaRPr lang="en-IE"/>
          </a:p>
        </p:txBody>
      </p:sp>
    </p:spTree>
    <p:extLst>
      <p:ext uri="{BB962C8B-B14F-4D97-AF65-F5344CB8AC3E}">
        <p14:creationId xmlns:p14="http://schemas.microsoft.com/office/powerpoint/2010/main" val="4243001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EB8847-84C3-7470-23C5-3B7C35E7832B}"/>
              </a:ext>
            </a:extLst>
          </p:cNvPr>
          <p:cNvSpPr/>
          <p:nvPr userDrawn="1"/>
        </p:nvSpPr>
        <p:spPr>
          <a:xfrm>
            <a:off x="0" y="0"/>
            <a:ext cx="12192000"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a:p>
        </p:txBody>
      </p:sp>
      <p:sp>
        <p:nvSpPr>
          <p:cNvPr id="8" name="L-Shape 7">
            <a:extLst>
              <a:ext uri="{FF2B5EF4-FFF2-40B4-BE49-F238E27FC236}">
                <a16:creationId xmlns:a16="http://schemas.microsoft.com/office/drawing/2014/main" id="{0FF038EB-F95C-A6BD-72CF-1AF15EFABC05}"/>
              </a:ext>
            </a:extLst>
          </p:cNvPr>
          <p:cNvSpPr/>
          <p:nvPr userDrawn="1"/>
        </p:nvSpPr>
        <p:spPr>
          <a:xfrm rot="13445633">
            <a:off x="4348953" y="152430"/>
            <a:ext cx="6117500" cy="6526439"/>
          </a:xfrm>
          <a:prstGeom prst="corner">
            <a:avLst>
              <a:gd name="adj1" fmla="val 23463"/>
              <a:gd name="adj2" fmla="val 24026"/>
            </a:avLst>
          </a:prstGeom>
          <a:solidFill>
            <a:schemeClr val="bg1">
              <a:alpha val="31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a:p>
        </p:txBody>
      </p:sp>
      <p:sp>
        <p:nvSpPr>
          <p:cNvPr id="9" name="Title 1">
            <a:extLst>
              <a:ext uri="{FF2B5EF4-FFF2-40B4-BE49-F238E27FC236}">
                <a16:creationId xmlns:a16="http://schemas.microsoft.com/office/drawing/2014/main" id="{3CECAACD-CC2D-0C3F-A398-CE0CEFB95541}"/>
              </a:ext>
            </a:extLst>
          </p:cNvPr>
          <p:cNvSpPr>
            <a:spLocks noGrp="1"/>
          </p:cNvSpPr>
          <p:nvPr>
            <p:ph type="title"/>
          </p:nvPr>
        </p:nvSpPr>
        <p:spPr>
          <a:xfrm>
            <a:off x="877887" y="2608762"/>
            <a:ext cx="3932237" cy="1069975"/>
          </a:xfrm>
        </p:spPr>
        <p:txBody>
          <a:bodyPr>
            <a:noAutofit/>
          </a:bodyPr>
          <a:lstStyle>
            <a:lvl1pPr>
              <a:defRPr sz="3200">
                <a:solidFill>
                  <a:schemeClr val="bg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81D08E29-94A6-C581-F718-17F5471D66D3}"/>
              </a:ext>
            </a:extLst>
          </p:cNvPr>
          <p:cNvSpPr>
            <a:spLocks noGrp="1"/>
          </p:cNvSpPr>
          <p:nvPr>
            <p:ph type="body" sz="half" idx="2"/>
          </p:nvPr>
        </p:nvSpPr>
        <p:spPr>
          <a:xfrm>
            <a:off x="877888" y="4019552"/>
            <a:ext cx="3932237" cy="457201"/>
          </a:xfrm>
        </p:spPr>
        <p:txBody>
          <a:bodyPr>
            <a:noAutofit/>
          </a:bodyPr>
          <a:lstStyle>
            <a:lvl1pPr>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62629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5C3D9-8956-FE25-E550-02A7734AF362}"/>
              </a:ext>
            </a:extLst>
          </p:cNvPr>
          <p:cNvSpPr>
            <a:spLocks noGrp="1"/>
          </p:cNvSpPr>
          <p:nvPr>
            <p:ph type="title"/>
          </p:nvPr>
        </p:nvSpPr>
        <p:spPr>
          <a:xfrm>
            <a:off x="877887" y="2608762"/>
            <a:ext cx="3932237" cy="1069975"/>
          </a:xfrm>
        </p:spPr>
        <p:txBody>
          <a:bodyPr/>
          <a:lstStyle>
            <a:lvl1pPr>
              <a:defRPr sz="2800"/>
            </a:lvl1pPr>
          </a:lstStyle>
          <a:p>
            <a:r>
              <a:rPr lang="en-US"/>
              <a:t>Click to edit Master title style</a:t>
            </a:r>
            <a:endParaRPr lang="en-US" dirty="0"/>
          </a:p>
        </p:txBody>
      </p:sp>
      <p:sp>
        <p:nvSpPr>
          <p:cNvPr id="3" name="Text Placeholder 3">
            <a:extLst>
              <a:ext uri="{FF2B5EF4-FFF2-40B4-BE49-F238E27FC236}">
                <a16:creationId xmlns:a16="http://schemas.microsoft.com/office/drawing/2014/main" id="{B169E412-D0CD-8D86-794D-AB585B7391D1}"/>
              </a:ext>
            </a:extLst>
          </p:cNvPr>
          <p:cNvSpPr>
            <a:spLocks noGrp="1"/>
          </p:cNvSpPr>
          <p:nvPr>
            <p:ph type="body" sz="half" idx="2"/>
          </p:nvPr>
        </p:nvSpPr>
        <p:spPr>
          <a:xfrm>
            <a:off x="877888" y="4019552"/>
            <a:ext cx="3932237" cy="457201"/>
          </a:xfrm>
        </p:spPr>
        <p:txBody>
          <a:bodyPr/>
          <a:lstStyle>
            <a:lvl1pPr>
              <a:buNone/>
              <a:defRPr sz="1800"/>
            </a:lvl1pPr>
          </a:lstStyle>
          <a:p>
            <a:pPr lvl="0"/>
            <a:r>
              <a:rPr lang="en-US"/>
              <a:t>Click to edit Master text styles</a:t>
            </a:r>
          </a:p>
        </p:txBody>
      </p:sp>
      <p:sp>
        <p:nvSpPr>
          <p:cNvPr id="4" name="L-Shape 3">
            <a:extLst>
              <a:ext uri="{FF2B5EF4-FFF2-40B4-BE49-F238E27FC236}">
                <a16:creationId xmlns:a16="http://schemas.microsoft.com/office/drawing/2014/main" id="{93B62B79-27FA-12CC-05DA-3638CA9C77CA}"/>
              </a:ext>
            </a:extLst>
          </p:cNvPr>
          <p:cNvSpPr/>
          <p:nvPr userDrawn="1"/>
        </p:nvSpPr>
        <p:spPr>
          <a:xfrm rot="13445633">
            <a:off x="4382019" y="165821"/>
            <a:ext cx="6079011" cy="6526439"/>
          </a:xfrm>
          <a:prstGeom prst="corner">
            <a:avLst>
              <a:gd name="adj1" fmla="val 23463"/>
              <a:gd name="adj2" fmla="val 24026"/>
            </a:avLst>
          </a:prstGeom>
          <a:solidFill>
            <a:schemeClr val="accent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a:p>
        </p:txBody>
      </p:sp>
      <p:sp>
        <p:nvSpPr>
          <p:cNvPr id="5" name="Slide Number Placeholder 5">
            <a:extLst>
              <a:ext uri="{FF2B5EF4-FFF2-40B4-BE49-F238E27FC236}">
                <a16:creationId xmlns:a16="http://schemas.microsoft.com/office/drawing/2014/main" id="{42A298E1-11AF-1C1E-E1C5-6D732DDE5B49}"/>
              </a:ext>
            </a:extLst>
          </p:cNvPr>
          <p:cNvSpPr>
            <a:spLocks noGrp="1"/>
          </p:cNvSpPr>
          <p:nvPr>
            <p:ph type="sldNum" sz="quarter" idx="4"/>
          </p:nvPr>
        </p:nvSpPr>
        <p:spPr>
          <a:xfrm>
            <a:off x="8568000" y="6408000"/>
            <a:ext cx="2743200" cy="365125"/>
          </a:xfrm>
          <a:prstGeom prst="rect">
            <a:avLst/>
          </a:prstGeom>
        </p:spPr>
        <p:txBody>
          <a:bodyPr vert="horz" lIns="91440" tIns="45720" rIns="91440" bIns="45720" rtlCol="0" anchor="ctr"/>
          <a:lstStyle>
            <a:lvl1pPr algn="r">
              <a:defRPr sz="1200">
                <a:solidFill>
                  <a:schemeClr val="accent4"/>
                </a:solidFill>
              </a:defRPr>
            </a:lvl1pPr>
          </a:lstStyle>
          <a:p>
            <a:fld id="{E61B98E6-1405-46CD-ABBA-16EE1DEE2E2D}" type="slidenum">
              <a:rPr lang="en-IE" smtClean="0"/>
              <a:pPr/>
              <a:t>‹#›</a:t>
            </a:fld>
            <a:endParaRPr lang="en-IE"/>
          </a:p>
        </p:txBody>
      </p:sp>
    </p:spTree>
    <p:extLst>
      <p:ext uri="{BB962C8B-B14F-4D97-AF65-F5344CB8AC3E}">
        <p14:creationId xmlns:p14="http://schemas.microsoft.com/office/powerpoint/2010/main" val="730918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Contents">
    <p:spTree>
      <p:nvGrpSpPr>
        <p:cNvPr id="1" name=""/>
        <p:cNvGrpSpPr/>
        <p:nvPr/>
      </p:nvGrpSpPr>
      <p:grpSpPr>
        <a:xfrm>
          <a:off x="0" y="0"/>
          <a:ext cx="0" cy="0"/>
          <a:chOff x="0" y="0"/>
          <a:chExt cx="0" cy="0"/>
        </a:xfrm>
      </p:grpSpPr>
      <p:sp>
        <p:nvSpPr>
          <p:cNvPr id="4" name="L-Shape 3">
            <a:extLst>
              <a:ext uri="{FF2B5EF4-FFF2-40B4-BE49-F238E27FC236}">
                <a16:creationId xmlns:a16="http://schemas.microsoft.com/office/drawing/2014/main" id="{93B62B79-27FA-12CC-05DA-3638CA9C77CA}"/>
              </a:ext>
            </a:extLst>
          </p:cNvPr>
          <p:cNvSpPr/>
          <p:nvPr userDrawn="1"/>
        </p:nvSpPr>
        <p:spPr>
          <a:xfrm rot="13445633">
            <a:off x="4382019" y="165821"/>
            <a:ext cx="6079011" cy="6526439"/>
          </a:xfrm>
          <a:prstGeom prst="corner">
            <a:avLst>
              <a:gd name="adj1" fmla="val 23463"/>
              <a:gd name="adj2" fmla="val 24026"/>
            </a:avLst>
          </a:prstGeom>
          <a:solidFill>
            <a:schemeClr val="accent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a:p>
        </p:txBody>
      </p:sp>
      <p:sp>
        <p:nvSpPr>
          <p:cNvPr id="5" name="Title 1">
            <a:extLst>
              <a:ext uri="{FF2B5EF4-FFF2-40B4-BE49-F238E27FC236}">
                <a16:creationId xmlns:a16="http://schemas.microsoft.com/office/drawing/2014/main" id="{C69D1AA3-1540-A7BD-C614-D9CF4E132A0C}"/>
              </a:ext>
            </a:extLst>
          </p:cNvPr>
          <p:cNvSpPr>
            <a:spLocks noGrp="1"/>
          </p:cNvSpPr>
          <p:nvPr>
            <p:ph type="title"/>
          </p:nvPr>
        </p:nvSpPr>
        <p:spPr>
          <a:xfrm>
            <a:off x="828000" y="972000"/>
            <a:ext cx="3932237" cy="1069975"/>
          </a:xfrm>
        </p:spPr>
        <p:txBody>
          <a:bodyPr/>
          <a:lstStyle/>
          <a:p>
            <a:r>
              <a:rPr lang="en-US"/>
              <a:t>Click to edit Master title style</a:t>
            </a:r>
            <a:endParaRPr lang="en-US" dirty="0"/>
          </a:p>
        </p:txBody>
      </p:sp>
      <p:sp>
        <p:nvSpPr>
          <p:cNvPr id="6" name="Text Placeholder 3">
            <a:extLst>
              <a:ext uri="{FF2B5EF4-FFF2-40B4-BE49-F238E27FC236}">
                <a16:creationId xmlns:a16="http://schemas.microsoft.com/office/drawing/2014/main" id="{9D4C2BC4-3DD9-739F-A225-C9737B80BEA4}"/>
              </a:ext>
            </a:extLst>
          </p:cNvPr>
          <p:cNvSpPr>
            <a:spLocks noGrp="1"/>
          </p:cNvSpPr>
          <p:nvPr>
            <p:ph type="body" sz="half" idx="2"/>
          </p:nvPr>
        </p:nvSpPr>
        <p:spPr>
          <a:xfrm>
            <a:off x="828000" y="2285999"/>
            <a:ext cx="3932237" cy="3028951"/>
          </a:xfrm>
        </p:spPr>
        <p:txBody>
          <a:bodyPr/>
          <a:lstStyle>
            <a:lvl1pPr>
              <a:buNone/>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46C1B545-0EB0-9478-8C94-455EFA7A851F}"/>
              </a:ext>
            </a:extLst>
          </p:cNvPr>
          <p:cNvSpPr>
            <a:spLocks noGrp="1"/>
          </p:cNvSpPr>
          <p:nvPr>
            <p:ph type="sldNum" sz="quarter" idx="4"/>
          </p:nvPr>
        </p:nvSpPr>
        <p:spPr>
          <a:xfrm>
            <a:off x="8568000" y="6408000"/>
            <a:ext cx="2743200" cy="365125"/>
          </a:xfrm>
          <a:prstGeom prst="rect">
            <a:avLst/>
          </a:prstGeom>
        </p:spPr>
        <p:txBody>
          <a:bodyPr vert="horz" lIns="91440" tIns="45720" rIns="91440" bIns="45720" rtlCol="0" anchor="ctr"/>
          <a:lstStyle>
            <a:lvl1pPr algn="r">
              <a:defRPr sz="1200">
                <a:solidFill>
                  <a:schemeClr val="accent4"/>
                </a:solidFill>
              </a:defRPr>
            </a:lvl1pPr>
          </a:lstStyle>
          <a:p>
            <a:fld id="{E61B98E6-1405-46CD-ABBA-16EE1DEE2E2D}" type="slidenum">
              <a:rPr lang="en-IE" smtClean="0"/>
              <a:pPr/>
              <a:t>‹#›</a:t>
            </a:fld>
            <a:endParaRPr lang="en-IE"/>
          </a:p>
        </p:txBody>
      </p:sp>
    </p:spTree>
    <p:extLst>
      <p:ext uri="{BB962C8B-B14F-4D97-AF65-F5344CB8AC3E}">
        <p14:creationId xmlns:p14="http://schemas.microsoft.com/office/powerpoint/2010/main" val="2238412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 name="L-Shape 3">
            <a:extLst>
              <a:ext uri="{FF2B5EF4-FFF2-40B4-BE49-F238E27FC236}">
                <a16:creationId xmlns:a16="http://schemas.microsoft.com/office/drawing/2014/main" id="{93B62B79-27FA-12CC-05DA-3638CA9C77CA}"/>
              </a:ext>
            </a:extLst>
          </p:cNvPr>
          <p:cNvSpPr/>
          <p:nvPr userDrawn="1"/>
        </p:nvSpPr>
        <p:spPr>
          <a:xfrm rot="13445633">
            <a:off x="4382019" y="165821"/>
            <a:ext cx="6079011" cy="6526439"/>
          </a:xfrm>
          <a:prstGeom prst="corner">
            <a:avLst>
              <a:gd name="adj1" fmla="val 23463"/>
              <a:gd name="adj2" fmla="val 24026"/>
            </a:avLst>
          </a:prstGeom>
          <a:solidFill>
            <a:schemeClr val="accent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a:p>
        </p:txBody>
      </p:sp>
      <p:pic>
        <p:nvPicPr>
          <p:cNvPr id="7" name="Picture 6">
            <a:extLst>
              <a:ext uri="{FF2B5EF4-FFF2-40B4-BE49-F238E27FC236}">
                <a16:creationId xmlns:a16="http://schemas.microsoft.com/office/drawing/2014/main" id="{44E552B4-0959-91A6-5FFB-E3721647FD44}"/>
              </a:ext>
            </a:extLst>
          </p:cNvPr>
          <p:cNvPicPr>
            <a:picLocks noChangeAspect="1"/>
          </p:cNvPicPr>
          <p:nvPr userDrawn="1"/>
        </p:nvPicPr>
        <p:blipFill>
          <a:blip r:embed="rId2"/>
          <a:stretch>
            <a:fillRect/>
          </a:stretch>
        </p:blipFill>
        <p:spPr>
          <a:xfrm>
            <a:off x="5156791" y="2139484"/>
            <a:ext cx="3439005" cy="2305372"/>
          </a:xfrm>
          <a:prstGeom prst="rect">
            <a:avLst/>
          </a:prstGeom>
        </p:spPr>
      </p:pic>
      <p:sp>
        <p:nvSpPr>
          <p:cNvPr id="8" name="Rectangle 7">
            <a:extLst>
              <a:ext uri="{FF2B5EF4-FFF2-40B4-BE49-F238E27FC236}">
                <a16:creationId xmlns:a16="http://schemas.microsoft.com/office/drawing/2014/main" id="{1D1D994B-58A7-0510-E73F-DA9E835B20FA}"/>
              </a:ext>
            </a:extLst>
          </p:cNvPr>
          <p:cNvSpPr/>
          <p:nvPr userDrawn="1"/>
        </p:nvSpPr>
        <p:spPr>
          <a:xfrm>
            <a:off x="5156790" y="2139485"/>
            <a:ext cx="3439005" cy="230537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1FC9E406-2F8C-1AF8-23DF-320CD22EABA9}"/>
              </a:ext>
            </a:extLst>
          </p:cNvPr>
          <p:cNvSpPr txBox="1"/>
          <p:nvPr userDrawn="1"/>
        </p:nvSpPr>
        <p:spPr>
          <a:xfrm>
            <a:off x="877888" y="2522729"/>
            <a:ext cx="6097772" cy="769441"/>
          </a:xfrm>
          <a:prstGeom prst="rect">
            <a:avLst/>
          </a:prstGeom>
          <a:noFill/>
        </p:spPr>
        <p:txBody>
          <a:bodyPr wrap="square">
            <a:spAutoFit/>
          </a:bodyPr>
          <a:lstStyle/>
          <a:p>
            <a:r>
              <a:rPr lang="en-US" sz="4400" b="1" dirty="0">
                <a:solidFill>
                  <a:schemeClr val="accent4"/>
                </a:solidFill>
              </a:rPr>
              <a:t>Thank you</a:t>
            </a:r>
            <a:endParaRPr lang="en-IE" sz="4400" b="1" dirty="0">
              <a:solidFill>
                <a:schemeClr val="accent4"/>
              </a:solidFill>
            </a:endParaRPr>
          </a:p>
        </p:txBody>
      </p:sp>
      <p:sp>
        <p:nvSpPr>
          <p:cNvPr id="16" name="TextBox 15">
            <a:extLst>
              <a:ext uri="{FF2B5EF4-FFF2-40B4-BE49-F238E27FC236}">
                <a16:creationId xmlns:a16="http://schemas.microsoft.com/office/drawing/2014/main" id="{2E4BD9D4-1B2B-C614-7D6E-E73035673683}"/>
              </a:ext>
            </a:extLst>
          </p:cNvPr>
          <p:cNvSpPr txBox="1"/>
          <p:nvPr userDrawn="1"/>
        </p:nvSpPr>
        <p:spPr>
          <a:xfrm>
            <a:off x="877888" y="3675414"/>
            <a:ext cx="6097772" cy="584775"/>
          </a:xfrm>
          <a:prstGeom prst="rect">
            <a:avLst/>
          </a:prstGeom>
          <a:noFill/>
        </p:spPr>
        <p:txBody>
          <a:bodyPr wrap="square">
            <a:spAutoFit/>
          </a:bodyPr>
          <a:lstStyle/>
          <a:p>
            <a:r>
              <a:rPr lang="en-US" sz="3200" b="0" dirty="0"/>
              <a:t>Any questions?</a:t>
            </a:r>
          </a:p>
        </p:txBody>
      </p:sp>
      <p:sp>
        <p:nvSpPr>
          <p:cNvPr id="2" name="Slide Number Placeholder 5">
            <a:extLst>
              <a:ext uri="{FF2B5EF4-FFF2-40B4-BE49-F238E27FC236}">
                <a16:creationId xmlns:a16="http://schemas.microsoft.com/office/drawing/2014/main" id="{9B99F7F3-FDD1-24D6-230A-DA01AA7FC05B}"/>
              </a:ext>
            </a:extLst>
          </p:cNvPr>
          <p:cNvSpPr>
            <a:spLocks noGrp="1"/>
          </p:cNvSpPr>
          <p:nvPr>
            <p:ph type="sldNum" sz="quarter" idx="4"/>
          </p:nvPr>
        </p:nvSpPr>
        <p:spPr>
          <a:xfrm>
            <a:off x="8568000" y="6408000"/>
            <a:ext cx="2743200" cy="365125"/>
          </a:xfrm>
          <a:prstGeom prst="rect">
            <a:avLst/>
          </a:prstGeom>
        </p:spPr>
        <p:txBody>
          <a:bodyPr vert="horz" lIns="91440" tIns="45720" rIns="91440" bIns="45720" rtlCol="0" anchor="ctr"/>
          <a:lstStyle>
            <a:lvl1pPr algn="r">
              <a:defRPr sz="1200">
                <a:solidFill>
                  <a:schemeClr val="accent4"/>
                </a:solidFill>
              </a:defRPr>
            </a:lvl1pPr>
          </a:lstStyle>
          <a:p>
            <a:fld id="{E61B98E6-1405-46CD-ABBA-16EE1DEE2E2D}" type="slidenum">
              <a:rPr lang="en-IE" smtClean="0"/>
              <a:pPr/>
              <a:t>‹#›</a:t>
            </a:fld>
            <a:endParaRPr lang="en-IE"/>
          </a:p>
        </p:txBody>
      </p:sp>
    </p:spTree>
    <p:extLst>
      <p:ext uri="{BB962C8B-B14F-4D97-AF65-F5344CB8AC3E}">
        <p14:creationId xmlns:p14="http://schemas.microsoft.com/office/powerpoint/2010/main" val="58938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sp>
        <p:nvSpPr>
          <p:cNvPr id="4" name="L-Shape 3">
            <a:extLst>
              <a:ext uri="{FF2B5EF4-FFF2-40B4-BE49-F238E27FC236}">
                <a16:creationId xmlns:a16="http://schemas.microsoft.com/office/drawing/2014/main" id="{93B62B79-27FA-12CC-05DA-3638CA9C77CA}"/>
              </a:ext>
            </a:extLst>
          </p:cNvPr>
          <p:cNvSpPr/>
          <p:nvPr userDrawn="1"/>
        </p:nvSpPr>
        <p:spPr>
          <a:xfrm rot="13445633">
            <a:off x="4382019" y="165821"/>
            <a:ext cx="6079011" cy="6526439"/>
          </a:xfrm>
          <a:prstGeom prst="corner">
            <a:avLst>
              <a:gd name="adj1" fmla="val 23463"/>
              <a:gd name="adj2" fmla="val 24026"/>
            </a:avLst>
          </a:prstGeom>
          <a:solidFill>
            <a:schemeClr val="accent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a:p>
        </p:txBody>
      </p:sp>
      <p:pic>
        <p:nvPicPr>
          <p:cNvPr id="7" name="Picture 6">
            <a:extLst>
              <a:ext uri="{FF2B5EF4-FFF2-40B4-BE49-F238E27FC236}">
                <a16:creationId xmlns:a16="http://schemas.microsoft.com/office/drawing/2014/main" id="{44E552B4-0959-91A6-5FFB-E3721647FD44}"/>
              </a:ext>
            </a:extLst>
          </p:cNvPr>
          <p:cNvPicPr>
            <a:picLocks noChangeAspect="1"/>
          </p:cNvPicPr>
          <p:nvPr userDrawn="1"/>
        </p:nvPicPr>
        <p:blipFill>
          <a:blip r:embed="rId2"/>
          <a:stretch>
            <a:fillRect/>
          </a:stretch>
        </p:blipFill>
        <p:spPr>
          <a:xfrm>
            <a:off x="5156791" y="2139484"/>
            <a:ext cx="3439005" cy="2305372"/>
          </a:xfrm>
          <a:prstGeom prst="rect">
            <a:avLst/>
          </a:prstGeom>
        </p:spPr>
      </p:pic>
      <p:sp>
        <p:nvSpPr>
          <p:cNvPr id="8" name="Rectangle 7">
            <a:extLst>
              <a:ext uri="{FF2B5EF4-FFF2-40B4-BE49-F238E27FC236}">
                <a16:creationId xmlns:a16="http://schemas.microsoft.com/office/drawing/2014/main" id="{1D1D994B-58A7-0510-E73F-DA9E835B20FA}"/>
              </a:ext>
            </a:extLst>
          </p:cNvPr>
          <p:cNvSpPr/>
          <p:nvPr userDrawn="1"/>
        </p:nvSpPr>
        <p:spPr>
          <a:xfrm>
            <a:off x="5156790" y="2139485"/>
            <a:ext cx="3439005" cy="230537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1FC9E406-2F8C-1AF8-23DF-320CD22EABA9}"/>
              </a:ext>
            </a:extLst>
          </p:cNvPr>
          <p:cNvSpPr txBox="1"/>
          <p:nvPr userDrawn="1"/>
        </p:nvSpPr>
        <p:spPr>
          <a:xfrm>
            <a:off x="1013450" y="2907449"/>
            <a:ext cx="6097772" cy="769441"/>
          </a:xfrm>
          <a:prstGeom prst="rect">
            <a:avLst/>
          </a:prstGeom>
          <a:noFill/>
        </p:spPr>
        <p:txBody>
          <a:bodyPr wrap="square">
            <a:spAutoFit/>
          </a:bodyPr>
          <a:lstStyle/>
          <a:p>
            <a:r>
              <a:rPr lang="en-US" sz="4400" b="1" dirty="0">
                <a:solidFill>
                  <a:schemeClr val="accent4"/>
                </a:solidFill>
              </a:rPr>
              <a:t>Thank you</a:t>
            </a:r>
            <a:endParaRPr lang="en-IE" sz="4400" b="1" dirty="0">
              <a:solidFill>
                <a:schemeClr val="accent4"/>
              </a:solidFill>
            </a:endParaRPr>
          </a:p>
        </p:txBody>
      </p:sp>
      <p:sp>
        <p:nvSpPr>
          <p:cNvPr id="2" name="Slide Number Placeholder 5">
            <a:extLst>
              <a:ext uri="{FF2B5EF4-FFF2-40B4-BE49-F238E27FC236}">
                <a16:creationId xmlns:a16="http://schemas.microsoft.com/office/drawing/2014/main" id="{126A3E26-3492-D1F0-52CF-F1C6FAE1C4DE}"/>
              </a:ext>
            </a:extLst>
          </p:cNvPr>
          <p:cNvSpPr>
            <a:spLocks noGrp="1"/>
          </p:cNvSpPr>
          <p:nvPr>
            <p:ph type="sldNum" sz="quarter" idx="4"/>
          </p:nvPr>
        </p:nvSpPr>
        <p:spPr>
          <a:xfrm>
            <a:off x="8568000" y="6408000"/>
            <a:ext cx="2743200" cy="365125"/>
          </a:xfrm>
          <a:prstGeom prst="rect">
            <a:avLst/>
          </a:prstGeom>
        </p:spPr>
        <p:txBody>
          <a:bodyPr vert="horz" lIns="91440" tIns="45720" rIns="91440" bIns="45720" rtlCol="0" anchor="ctr"/>
          <a:lstStyle>
            <a:lvl1pPr algn="r">
              <a:defRPr sz="1200">
                <a:solidFill>
                  <a:schemeClr val="accent4"/>
                </a:solidFill>
              </a:defRPr>
            </a:lvl1pPr>
          </a:lstStyle>
          <a:p>
            <a:fld id="{E61B98E6-1405-46CD-ABBA-16EE1DEE2E2D}" type="slidenum">
              <a:rPr lang="en-IE" smtClean="0"/>
              <a:pPr/>
              <a:t>‹#›</a:t>
            </a:fld>
            <a:endParaRPr lang="en-IE"/>
          </a:p>
        </p:txBody>
      </p:sp>
    </p:spTree>
    <p:extLst>
      <p:ext uri="{BB962C8B-B14F-4D97-AF65-F5344CB8AC3E}">
        <p14:creationId xmlns:p14="http://schemas.microsoft.com/office/powerpoint/2010/main" val="706670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D9C3E-60F5-EBEB-270D-B70F7BB625E9}"/>
              </a:ext>
            </a:extLst>
          </p:cNvPr>
          <p:cNvSpPr>
            <a:spLocks noGrp="1"/>
          </p:cNvSpPr>
          <p:nvPr>
            <p:ph type="title"/>
          </p:nvPr>
        </p:nvSpPr>
        <p:spPr>
          <a:xfrm>
            <a:off x="828000" y="828000"/>
            <a:ext cx="10515600" cy="853926"/>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a:extLst>
              <a:ext uri="{FF2B5EF4-FFF2-40B4-BE49-F238E27FC236}">
                <a16:creationId xmlns:a16="http://schemas.microsoft.com/office/drawing/2014/main" id="{407BCC5C-3F9A-A6D0-1460-0A043D0EA026}"/>
              </a:ext>
            </a:extLst>
          </p:cNvPr>
          <p:cNvSpPr>
            <a:spLocks noGrp="1"/>
          </p:cNvSpPr>
          <p:nvPr>
            <p:ph type="body" idx="1"/>
          </p:nvPr>
        </p:nvSpPr>
        <p:spPr>
          <a:xfrm>
            <a:off x="828000" y="190800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CC9E5D70-B7D0-E469-FE53-17BF7BB4EB22}"/>
              </a:ext>
            </a:extLst>
          </p:cNvPr>
          <p:cNvSpPr>
            <a:spLocks noGrp="1"/>
          </p:cNvSpPr>
          <p:nvPr>
            <p:ph type="dt" sz="half" idx="2"/>
          </p:nvPr>
        </p:nvSpPr>
        <p:spPr>
          <a:xfrm>
            <a:off x="828000" y="6408000"/>
            <a:ext cx="2743200" cy="365125"/>
          </a:xfrm>
          <a:prstGeom prst="rect">
            <a:avLst/>
          </a:prstGeom>
        </p:spPr>
        <p:txBody>
          <a:bodyPr vert="horz" lIns="91440" tIns="45720" rIns="91440" bIns="45720" rtlCol="0" anchor="ctr"/>
          <a:lstStyle>
            <a:lvl1pPr algn="l">
              <a:defRPr sz="1200">
                <a:solidFill>
                  <a:schemeClr val="accent4"/>
                </a:solidFill>
              </a:defRPr>
            </a:lvl1pPr>
          </a:lstStyle>
          <a:p>
            <a:endParaRPr lang="en-IE" dirty="0">
              <a:solidFill>
                <a:schemeClr val="accent4"/>
              </a:solidFill>
            </a:endParaRPr>
          </a:p>
        </p:txBody>
      </p:sp>
      <p:sp>
        <p:nvSpPr>
          <p:cNvPr id="5" name="Footer Placeholder 4">
            <a:extLst>
              <a:ext uri="{FF2B5EF4-FFF2-40B4-BE49-F238E27FC236}">
                <a16:creationId xmlns:a16="http://schemas.microsoft.com/office/drawing/2014/main" id="{9195E40D-CE8F-A579-EBEB-00D74B8FABBA}"/>
              </a:ext>
            </a:extLst>
          </p:cNvPr>
          <p:cNvSpPr>
            <a:spLocks noGrp="1"/>
          </p:cNvSpPr>
          <p:nvPr>
            <p:ph type="ftr" sz="quarter" idx="3"/>
          </p:nvPr>
        </p:nvSpPr>
        <p:spPr>
          <a:xfrm>
            <a:off x="4032000" y="6408000"/>
            <a:ext cx="4114800" cy="365125"/>
          </a:xfrm>
          <a:prstGeom prst="rect">
            <a:avLst/>
          </a:prstGeom>
        </p:spPr>
        <p:txBody>
          <a:bodyPr vert="horz" lIns="91440" tIns="45720" rIns="91440" bIns="45720" rtlCol="0" anchor="ctr"/>
          <a:lstStyle>
            <a:lvl1pPr algn="ctr">
              <a:defRPr sz="1200">
                <a:solidFill>
                  <a:schemeClr val="accent4"/>
                </a:solidFill>
              </a:defRPr>
            </a:lvl1pPr>
          </a:lstStyle>
          <a:p>
            <a:endParaRPr lang="en-IE" dirty="0">
              <a:solidFill>
                <a:schemeClr val="accent4"/>
              </a:solidFill>
            </a:endParaRPr>
          </a:p>
        </p:txBody>
      </p:sp>
      <p:sp>
        <p:nvSpPr>
          <p:cNvPr id="6" name="Slide Number Placeholder 5">
            <a:extLst>
              <a:ext uri="{FF2B5EF4-FFF2-40B4-BE49-F238E27FC236}">
                <a16:creationId xmlns:a16="http://schemas.microsoft.com/office/drawing/2014/main" id="{4E6F7E81-F673-3997-C4BC-944449698F8B}"/>
              </a:ext>
            </a:extLst>
          </p:cNvPr>
          <p:cNvSpPr>
            <a:spLocks noGrp="1"/>
          </p:cNvSpPr>
          <p:nvPr>
            <p:ph type="sldNum" sz="quarter" idx="4"/>
          </p:nvPr>
        </p:nvSpPr>
        <p:spPr>
          <a:xfrm>
            <a:off x="8568000" y="6408000"/>
            <a:ext cx="2743200" cy="365125"/>
          </a:xfrm>
          <a:prstGeom prst="rect">
            <a:avLst/>
          </a:prstGeom>
        </p:spPr>
        <p:txBody>
          <a:bodyPr vert="horz" lIns="91440" tIns="45720" rIns="91440" bIns="45720" rtlCol="0" anchor="ctr"/>
          <a:lstStyle>
            <a:lvl1pPr algn="r">
              <a:defRPr sz="1200">
                <a:solidFill>
                  <a:schemeClr val="accent4"/>
                </a:solidFill>
              </a:defRPr>
            </a:lvl1pPr>
          </a:lstStyle>
          <a:p>
            <a:fld id="{E61B98E6-1405-46CD-ABBA-16EE1DEE2E2D}" type="slidenum">
              <a:rPr lang="en-IE" smtClean="0"/>
              <a:pPr/>
              <a:t>‹#›</a:t>
            </a:fld>
            <a:endParaRPr lang="en-IE"/>
          </a:p>
        </p:txBody>
      </p:sp>
      <p:pic>
        <p:nvPicPr>
          <p:cNvPr id="13" name="Picture 12">
            <a:extLst>
              <a:ext uri="{FF2B5EF4-FFF2-40B4-BE49-F238E27FC236}">
                <a16:creationId xmlns:a16="http://schemas.microsoft.com/office/drawing/2014/main" id="{D27C37E5-332A-BD02-1FE8-A52B133C1D42}"/>
              </a:ext>
            </a:extLst>
          </p:cNvPr>
          <p:cNvPicPr>
            <a:picLocks noChangeAspect="1"/>
          </p:cNvPicPr>
          <p:nvPr userDrawn="1"/>
        </p:nvPicPr>
        <p:blipFill>
          <a:blip r:embed="rId14"/>
          <a:stretch>
            <a:fillRect/>
          </a:stretch>
        </p:blipFill>
        <p:spPr>
          <a:xfrm>
            <a:off x="85725" y="41725"/>
            <a:ext cx="1504950" cy="771423"/>
          </a:xfrm>
          <a:prstGeom prst="rect">
            <a:avLst/>
          </a:prstGeom>
        </p:spPr>
      </p:pic>
    </p:spTree>
    <p:extLst>
      <p:ext uri="{BB962C8B-B14F-4D97-AF65-F5344CB8AC3E}">
        <p14:creationId xmlns:p14="http://schemas.microsoft.com/office/powerpoint/2010/main" val="133664351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4" r:id="rId4"/>
    <p:sldLayoutId id="2147483649" r:id="rId5"/>
    <p:sldLayoutId id="2147483662" r:id="rId6"/>
    <p:sldLayoutId id="2147483667" r:id="rId7"/>
    <p:sldLayoutId id="2147483666" r:id="rId8"/>
    <p:sldLayoutId id="2147483668" r:id="rId9"/>
    <p:sldLayoutId id="2147483654" r:id="rId10"/>
    <p:sldLayoutId id="2147483657" r:id="rId11"/>
    <p:sldLayoutId id="2147483655" r:id="rId12"/>
  </p:sldLayoutIdLst>
  <p:hf hdr="0" ftr="0" dt="0"/>
  <p:txStyles>
    <p:titleStyle>
      <a:lvl1pPr algn="l" defTabSz="914400" rtl="0" eaLnBrk="1" latinLnBrk="0" hangingPunct="1">
        <a:lnSpc>
          <a:spcPct val="90000"/>
        </a:lnSpc>
        <a:spcBef>
          <a:spcPct val="0"/>
        </a:spcBef>
        <a:buNone/>
        <a:defRPr sz="32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mural.maynoothuniversity.ie/id/eprint/18801/1/Without%20the%20Help%20I%20Would%20Have%20Dropped%20Out-%20Evaluation%20of%20the%201916%20Bursary%20Fund%20for%20the%20Midlands%20Easter%20North%20Dublin%20%28MEND%29%20Region.pdf" TargetMode="External"/><Relationship Id="rId2" Type="http://schemas.openxmlformats.org/officeDocument/2006/relationships/hyperlink" Target="https://cora.ucc.ie/server/api/core/bitstreams/eae35bc7-3709-40ae-96bd-ed3459fee676/content"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0.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F4D9-8CF5-3397-CC0C-1A9A93F28C34}"/>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69C8149E-75C1-741B-674B-4B84621FCDB2}"/>
              </a:ext>
            </a:extLst>
          </p:cNvPr>
          <p:cNvSpPr>
            <a:spLocks noGrp="1"/>
          </p:cNvSpPr>
          <p:nvPr>
            <p:ph type="title"/>
          </p:nvPr>
        </p:nvSpPr>
        <p:spPr>
          <a:xfrm>
            <a:off x="839788" y="987424"/>
            <a:ext cx="3932237" cy="2990216"/>
          </a:xfrm>
        </p:spPr>
        <p:txBody>
          <a:bodyPr>
            <a:noAutofit/>
          </a:bodyPr>
          <a:lstStyle/>
          <a:p>
            <a:r>
              <a:rPr lang="en-US" sz="4800" b="1" dirty="0"/>
              <a:t>The </a:t>
            </a:r>
            <a:r>
              <a:rPr lang="en-US" sz="4800" b="1" dirty="0">
                <a:solidFill>
                  <a:srgbClr val="F27121"/>
                </a:solidFill>
              </a:rPr>
              <a:t>evolution</a:t>
            </a:r>
            <a:r>
              <a:rPr lang="en-US" sz="4800" b="1" dirty="0"/>
              <a:t> of the 1916 Bursary</a:t>
            </a:r>
          </a:p>
        </p:txBody>
      </p:sp>
      <p:sp>
        <p:nvSpPr>
          <p:cNvPr id="13" name="Text Placeholder 3">
            <a:extLst>
              <a:ext uri="{FF2B5EF4-FFF2-40B4-BE49-F238E27FC236}">
                <a16:creationId xmlns:a16="http://schemas.microsoft.com/office/drawing/2014/main" id="{A26AD105-8B50-842C-D0F6-E4CCDF54746B}"/>
              </a:ext>
            </a:extLst>
          </p:cNvPr>
          <p:cNvSpPr>
            <a:spLocks noGrp="1"/>
          </p:cNvSpPr>
          <p:nvPr>
            <p:ph type="body" sz="half" idx="2"/>
          </p:nvPr>
        </p:nvSpPr>
        <p:spPr>
          <a:xfrm>
            <a:off x="839788" y="4224528"/>
            <a:ext cx="3932237" cy="1644460"/>
          </a:xfrm>
        </p:spPr>
        <p:txBody>
          <a:bodyPr>
            <a:normAutofit fontScale="92500"/>
          </a:bodyPr>
          <a:lstStyle/>
          <a:p>
            <a:r>
              <a:rPr lang="en-US" sz="3200" b="1" i="1" dirty="0"/>
              <a:t>A reflection to mark the tenth academic cycle of the Bursary</a:t>
            </a:r>
          </a:p>
        </p:txBody>
      </p:sp>
      <p:pic>
        <p:nvPicPr>
          <p:cNvPr id="5" name="Picture 4">
            <a:extLst>
              <a:ext uri="{FF2B5EF4-FFF2-40B4-BE49-F238E27FC236}">
                <a16:creationId xmlns:a16="http://schemas.microsoft.com/office/drawing/2014/main" id="{9E8D15FE-7D9D-C3A2-7989-A7BF4313EBC9}"/>
              </a:ext>
            </a:extLst>
          </p:cNvPr>
          <p:cNvPicPr>
            <a:picLocks noChangeAspect="1"/>
          </p:cNvPicPr>
          <p:nvPr/>
        </p:nvPicPr>
        <p:blipFill>
          <a:blip r:embed="rId2"/>
          <a:srcRect r="3" b="2521"/>
          <a:stretch>
            <a:fillRect/>
          </a:stretch>
        </p:blipFill>
        <p:spPr>
          <a:xfrm>
            <a:off x="5183188" y="987425"/>
            <a:ext cx="6172200" cy="4873625"/>
          </a:xfrm>
          <a:prstGeom prst="rect">
            <a:avLst/>
          </a:prstGeom>
          <a:noFill/>
        </p:spPr>
      </p:pic>
      <p:sp>
        <p:nvSpPr>
          <p:cNvPr id="3" name="Slide Number Placeholder 2">
            <a:extLst>
              <a:ext uri="{FF2B5EF4-FFF2-40B4-BE49-F238E27FC236}">
                <a16:creationId xmlns:a16="http://schemas.microsoft.com/office/drawing/2014/main" id="{D226E694-B0BD-0463-38A3-D1221ACEC6B5}"/>
              </a:ext>
            </a:extLst>
          </p:cNvPr>
          <p:cNvSpPr>
            <a:spLocks noGrp="1"/>
          </p:cNvSpPr>
          <p:nvPr>
            <p:ph type="sldNum" sz="quarter" idx="12"/>
          </p:nvPr>
        </p:nvSpPr>
        <p:spPr/>
        <p:txBody>
          <a:bodyPr/>
          <a:lstStyle/>
          <a:p>
            <a:fld id="{E61B98E6-1405-46CD-ABBA-16EE1DEE2E2D}" type="slidenum">
              <a:rPr lang="en-IE" smtClean="0"/>
              <a:t>1</a:t>
            </a:fld>
            <a:endParaRPr lang="en-IE"/>
          </a:p>
        </p:txBody>
      </p:sp>
    </p:spTree>
    <p:extLst>
      <p:ext uri="{BB962C8B-B14F-4D97-AF65-F5344CB8AC3E}">
        <p14:creationId xmlns:p14="http://schemas.microsoft.com/office/powerpoint/2010/main" val="171298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84464-A05A-514E-8F49-288D47F5D329}"/>
            </a:ext>
          </a:extLst>
        </p:cNvPr>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69F9514A-68D5-7157-C450-2BFBDD9209ED}"/>
              </a:ext>
            </a:extLst>
          </p:cNvPr>
          <p:cNvCxnSpPr>
            <a:cxnSpLocks/>
            <a:stCxn id="46" idx="2"/>
            <a:endCxn id="39" idx="0"/>
          </p:cNvCxnSpPr>
          <p:nvPr/>
        </p:nvCxnSpPr>
        <p:spPr>
          <a:xfrm flipH="1">
            <a:off x="10668124" y="3140078"/>
            <a:ext cx="106978" cy="2502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F54738F-9043-6FAB-252C-E4A5CD5C1C55}"/>
              </a:ext>
            </a:extLst>
          </p:cNvPr>
          <p:cNvCxnSpPr>
            <a:cxnSpLocks/>
            <a:stCxn id="9" idx="4"/>
            <a:endCxn id="45" idx="0"/>
          </p:cNvCxnSpPr>
          <p:nvPr/>
        </p:nvCxnSpPr>
        <p:spPr>
          <a:xfrm>
            <a:off x="3615015" y="4251959"/>
            <a:ext cx="21642" cy="1080064"/>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00B77A9F-3E47-3E2A-7C7F-360478B12DEF}"/>
              </a:ext>
            </a:extLst>
          </p:cNvPr>
          <p:cNvCxnSpPr>
            <a:cxnSpLocks/>
          </p:cNvCxnSpPr>
          <p:nvPr/>
        </p:nvCxnSpPr>
        <p:spPr>
          <a:xfrm>
            <a:off x="6085800" y="2318897"/>
            <a:ext cx="21642" cy="3300853"/>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5B43F9E-CAA3-6998-7DC1-F014B70F45AA}"/>
              </a:ext>
            </a:extLst>
          </p:cNvPr>
          <p:cNvCxnSpPr>
            <a:stCxn id="27" idx="2"/>
            <a:endCxn id="31" idx="2"/>
          </p:cNvCxnSpPr>
          <p:nvPr/>
        </p:nvCxnSpPr>
        <p:spPr>
          <a:xfrm flipH="1">
            <a:off x="1153125" y="2882220"/>
            <a:ext cx="1051" cy="3735345"/>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77139ECE-A872-CF27-9AEA-AF87E21E3DDA}"/>
              </a:ext>
            </a:extLst>
          </p:cNvPr>
          <p:cNvSpPr>
            <a:spLocks noGrp="1"/>
          </p:cNvSpPr>
          <p:nvPr>
            <p:ph type="title"/>
          </p:nvPr>
        </p:nvSpPr>
        <p:spPr>
          <a:xfrm>
            <a:off x="828000" y="792000"/>
            <a:ext cx="10515600" cy="853926"/>
          </a:xfrm>
        </p:spPr>
        <p:txBody>
          <a:bodyPr/>
          <a:lstStyle/>
          <a:p>
            <a:r>
              <a:rPr lang="en-IE" b="1" dirty="0"/>
              <a:t>The evolution of the 1916 Bursary</a:t>
            </a:r>
          </a:p>
        </p:txBody>
      </p:sp>
      <p:cxnSp>
        <p:nvCxnSpPr>
          <p:cNvPr id="5" name="Straight Connector 4">
            <a:extLst>
              <a:ext uri="{FF2B5EF4-FFF2-40B4-BE49-F238E27FC236}">
                <a16:creationId xmlns:a16="http://schemas.microsoft.com/office/drawing/2014/main" id="{DA59D405-FA8E-A963-CC7F-E2D3C7A45AB0}"/>
              </a:ext>
            </a:extLst>
          </p:cNvPr>
          <p:cNvCxnSpPr>
            <a:cxnSpLocks/>
          </p:cNvCxnSpPr>
          <p:nvPr/>
        </p:nvCxnSpPr>
        <p:spPr>
          <a:xfrm>
            <a:off x="0" y="4032504"/>
            <a:ext cx="12192000" cy="0"/>
          </a:xfrm>
          <a:prstGeom prst="line">
            <a:avLst/>
          </a:prstGeom>
          <a:ln w="76200">
            <a:solidFill>
              <a:schemeClr val="tx1"/>
            </a:solidFill>
          </a:ln>
        </p:spPr>
        <p:style>
          <a:lnRef idx="2">
            <a:schemeClr val="accent4"/>
          </a:lnRef>
          <a:fillRef idx="0">
            <a:schemeClr val="accent4"/>
          </a:fillRef>
          <a:effectRef idx="1">
            <a:schemeClr val="accent4"/>
          </a:effectRef>
          <a:fontRef idx="minor">
            <a:schemeClr val="tx1"/>
          </a:fontRef>
        </p:style>
      </p:cxnSp>
      <p:sp>
        <p:nvSpPr>
          <p:cNvPr id="7" name="Oval 6">
            <a:extLst>
              <a:ext uri="{FF2B5EF4-FFF2-40B4-BE49-F238E27FC236}">
                <a16:creationId xmlns:a16="http://schemas.microsoft.com/office/drawing/2014/main" id="{E17ED043-8E60-A627-3BBC-39844C4D7246}"/>
              </a:ext>
            </a:extLst>
          </p:cNvPr>
          <p:cNvSpPr/>
          <p:nvPr/>
        </p:nvSpPr>
        <p:spPr>
          <a:xfrm>
            <a:off x="919146" y="3813049"/>
            <a:ext cx="429768" cy="438910"/>
          </a:xfrm>
          <a:prstGeom prst="ellipse">
            <a:avLst/>
          </a:prstGeom>
          <a:solidFill>
            <a:schemeClr val="accent4"/>
          </a:solidFill>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b="1"/>
          </a:p>
        </p:txBody>
      </p:sp>
      <p:sp>
        <p:nvSpPr>
          <p:cNvPr id="8" name="TextBox 7">
            <a:extLst>
              <a:ext uri="{FF2B5EF4-FFF2-40B4-BE49-F238E27FC236}">
                <a16:creationId xmlns:a16="http://schemas.microsoft.com/office/drawing/2014/main" id="{D71DD0E8-6F3F-433A-D221-86871BE5C93F}"/>
              </a:ext>
            </a:extLst>
          </p:cNvPr>
          <p:cNvSpPr txBox="1"/>
          <p:nvPr/>
        </p:nvSpPr>
        <p:spPr>
          <a:xfrm>
            <a:off x="252807" y="3252586"/>
            <a:ext cx="1600200" cy="369332"/>
          </a:xfrm>
          <a:prstGeom prst="rect">
            <a:avLst/>
          </a:prstGeom>
          <a:solidFill>
            <a:schemeClr val="bg1"/>
          </a:solidFill>
        </p:spPr>
        <p:txBody>
          <a:bodyPr wrap="square" rtlCol="0">
            <a:spAutoFit/>
          </a:bodyPr>
          <a:lstStyle/>
          <a:p>
            <a:r>
              <a:rPr lang="en-IE" b="1" dirty="0"/>
              <a:t>2017/18</a:t>
            </a:r>
          </a:p>
        </p:txBody>
      </p:sp>
      <p:sp>
        <p:nvSpPr>
          <p:cNvPr id="9" name="Oval 8">
            <a:extLst>
              <a:ext uri="{FF2B5EF4-FFF2-40B4-BE49-F238E27FC236}">
                <a16:creationId xmlns:a16="http://schemas.microsoft.com/office/drawing/2014/main" id="{719B299A-17A7-923D-4808-7ADC632D94A5}"/>
              </a:ext>
            </a:extLst>
          </p:cNvPr>
          <p:cNvSpPr/>
          <p:nvPr/>
        </p:nvSpPr>
        <p:spPr>
          <a:xfrm>
            <a:off x="3400131" y="3813049"/>
            <a:ext cx="429768" cy="438910"/>
          </a:xfrm>
          <a:prstGeom prst="ellipse">
            <a:avLst/>
          </a:prstGeom>
          <a:solidFill>
            <a:schemeClr val="tx1"/>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b="1"/>
          </a:p>
        </p:txBody>
      </p:sp>
      <p:sp>
        <p:nvSpPr>
          <p:cNvPr id="10" name="TextBox 9">
            <a:extLst>
              <a:ext uri="{FF2B5EF4-FFF2-40B4-BE49-F238E27FC236}">
                <a16:creationId xmlns:a16="http://schemas.microsoft.com/office/drawing/2014/main" id="{0EF248EE-2149-529D-22BE-DABFEACF5762}"/>
              </a:ext>
            </a:extLst>
          </p:cNvPr>
          <p:cNvSpPr txBox="1"/>
          <p:nvPr/>
        </p:nvSpPr>
        <p:spPr>
          <a:xfrm>
            <a:off x="3029799" y="4336143"/>
            <a:ext cx="1600200" cy="369332"/>
          </a:xfrm>
          <a:prstGeom prst="rect">
            <a:avLst/>
          </a:prstGeom>
          <a:solidFill>
            <a:schemeClr val="bg1"/>
          </a:solidFill>
        </p:spPr>
        <p:txBody>
          <a:bodyPr wrap="square" rtlCol="0">
            <a:spAutoFit/>
          </a:bodyPr>
          <a:lstStyle/>
          <a:p>
            <a:r>
              <a:rPr lang="en-IE" b="1" dirty="0"/>
              <a:t>2018/19</a:t>
            </a:r>
          </a:p>
        </p:txBody>
      </p:sp>
      <p:sp>
        <p:nvSpPr>
          <p:cNvPr id="11" name="Oval 10">
            <a:extLst>
              <a:ext uri="{FF2B5EF4-FFF2-40B4-BE49-F238E27FC236}">
                <a16:creationId xmlns:a16="http://schemas.microsoft.com/office/drawing/2014/main" id="{246ECEB5-D644-8550-5C65-38BB29CA9B4B}"/>
              </a:ext>
            </a:extLst>
          </p:cNvPr>
          <p:cNvSpPr/>
          <p:nvPr/>
        </p:nvSpPr>
        <p:spPr>
          <a:xfrm>
            <a:off x="5881116" y="3799766"/>
            <a:ext cx="429768" cy="438910"/>
          </a:xfrm>
          <a:prstGeom prst="ellipse">
            <a:avLst/>
          </a:prstGeom>
          <a:solidFill>
            <a:schemeClr val="tx1"/>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b="1"/>
          </a:p>
        </p:txBody>
      </p:sp>
      <p:sp>
        <p:nvSpPr>
          <p:cNvPr id="13" name="Oval 12">
            <a:extLst>
              <a:ext uri="{FF2B5EF4-FFF2-40B4-BE49-F238E27FC236}">
                <a16:creationId xmlns:a16="http://schemas.microsoft.com/office/drawing/2014/main" id="{1214ED40-030B-E746-BCE0-C31514D6B661}"/>
              </a:ext>
            </a:extLst>
          </p:cNvPr>
          <p:cNvSpPr/>
          <p:nvPr/>
        </p:nvSpPr>
        <p:spPr>
          <a:xfrm>
            <a:off x="8362101" y="3799766"/>
            <a:ext cx="429768" cy="438910"/>
          </a:xfrm>
          <a:prstGeom prst="ellipse">
            <a:avLst/>
          </a:prstGeom>
          <a:solidFill>
            <a:schemeClr val="tx1"/>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b="1"/>
          </a:p>
        </p:txBody>
      </p:sp>
      <p:sp>
        <p:nvSpPr>
          <p:cNvPr id="15" name="TextBox 14">
            <a:extLst>
              <a:ext uri="{FF2B5EF4-FFF2-40B4-BE49-F238E27FC236}">
                <a16:creationId xmlns:a16="http://schemas.microsoft.com/office/drawing/2014/main" id="{3839723A-CB72-36FD-7E8C-067D67BFA069}"/>
              </a:ext>
            </a:extLst>
          </p:cNvPr>
          <p:cNvSpPr txBox="1"/>
          <p:nvPr/>
        </p:nvSpPr>
        <p:spPr>
          <a:xfrm>
            <a:off x="5556207" y="3254638"/>
            <a:ext cx="1600200" cy="369332"/>
          </a:xfrm>
          <a:prstGeom prst="rect">
            <a:avLst/>
          </a:prstGeom>
          <a:solidFill>
            <a:schemeClr val="bg1"/>
          </a:solidFill>
        </p:spPr>
        <p:txBody>
          <a:bodyPr wrap="square" rtlCol="0">
            <a:spAutoFit/>
          </a:bodyPr>
          <a:lstStyle/>
          <a:p>
            <a:r>
              <a:rPr lang="en-IE" b="1" dirty="0"/>
              <a:t>2019/20</a:t>
            </a:r>
          </a:p>
        </p:txBody>
      </p:sp>
      <p:sp>
        <p:nvSpPr>
          <p:cNvPr id="16" name="TextBox 15">
            <a:extLst>
              <a:ext uri="{FF2B5EF4-FFF2-40B4-BE49-F238E27FC236}">
                <a16:creationId xmlns:a16="http://schemas.microsoft.com/office/drawing/2014/main" id="{0E4A26CE-E84B-44C4-CEA4-260716407E6A}"/>
              </a:ext>
            </a:extLst>
          </p:cNvPr>
          <p:cNvSpPr txBox="1"/>
          <p:nvPr/>
        </p:nvSpPr>
        <p:spPr>
          <a:xfrm>
            <a:off x="7991769" y="4336143"/>
            <a:ext cx="1600200" cy="369332"/>
          </a:xfrm>
          <a:prstGeom prst="rect">
            <a:avLst/>
          </a:prstGeom>
          <a:noFill/>
        </p:spPr>
        <p:txBody>
          <a:bodyPr wrap="square" rtlCol="0">
            <a:spAutoFit/>
          </a:bodyPr>
          <a:lstStyle/>
          <a:p>
            <a:r>
              <a:rPr lang="en-IE" b="1" dirty="0"/>
              <a:t>2020/21</a:t>
            </a:r>
          </a:p>
        </p:txBody>
      </p:sp>
      <p:sp>
        <p:nvSpPr>
          <p:cNvPr id="17" name="TextBox 16">
            <a:extLst>
              <a:ext uri="{FF2B5EF4-FFF2-40B4-BE49-F238E27FC236}">
                <a16:creationId xmlns:a16="http://schemas.microsoft.com/office/drawing/2014/main" id="{EF95ABB2-DC7C-7370-A4FA-438036DD8A7F}"/>
              </a:ext>
            </a:extLst>
          </p:cNvPr>
          <p:cNvSpPr txBox="1"/>
          <p:nvPr/>
        </p:nvSpPr>
        <p:spPr>
          <a:xfrm>
            <a:off x="10338993" y="3242084"/>
            <a:ext cx="1600200" cy="369332"/>
          </a:xfrm>
          <a:prstGeom prst="rect">
            <a:avLst/>
          </a:prstGeom>
          <a:solidFill>
            <a:schemeClr val="bg1"/>
          </a:solidFill>
        </p:spPr>
        <p:txBody>
          <a:bodyPr wrap="square" rtlCol="0">
            <a:spAutoFit/>
          </a:bodyPr>
          <a:lstStyle/>
          <a:p>
            <a:r>
              <a:rPr lang="en-IE" b="1" dirty="0"/>
              <a:t>2021/22</a:t>
            </a:r>
          </a:p>
        </p:txBody>
      </p:sp>
      <p:sp>
        <p:nvSpPr>
          <p:cNvPr id="25" name="Oval 24">
            <a:extLst>
              <a:ext uri="{FF2B5EF4-FFF2-40B4-BE49-F238E27FC236}">
                <a16:creationId xmlns:a16="http://schemas.microsoft.com/office/drawing/2014/main" id="{3E1EB8B6-9A68-74C7-E8C5-31035EE2B0A2}"/>
              </a:ext>
            </a:extLst>
          </p:cNvPr>
          <p:cNvSpPr/>
          <p:nvPr/>
        </p:nvSpPr>
        <p:spPr>
          <a:xfrm>
            <a:off x="10557668" y="3831807"/>
            <a:ext cx="429768" cy="438910"/>
          </a:xfrm>
          <a:prstGeom prst="ellipse">
            <a:avLst/>
          </a:prstGeom>
          <a:solidFill>
            <a:schemeClr val="tx1"/>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b="1"/>
          </a:p>
        </p:txBody>
      </p:sp>
      <p:sp>
        <p:nvSpPr>
          <p:cNvPr id="27" name="Rectangle 26">
            <a:extLst>
              <a:ext uri="{FF2B5EF4-FFF2-40B4-BE49-F238E27FC236}">
                <a16:creationId xmlns:a16="http://schemas.microsoft.com/office/drawing/2014/main" id="{EA8016F7-4FBA-A09E-9B00-C758BE260053}"/>
              </a:ext>
            </a:extLst>
          </p:cNvPr>
          <p:cNvSpPr/>
          <p:nvPr/>
        </p:nvSpPr>
        <p:spPr>
          <a:xfrm>
            <a:off x="254165" y="2122121"/>
            <a:ext cx="1800021" cy="760099"/>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rPr>
              <a:t>Launch of the Scheme</a:t>
            </a:r>
          </a:p>
        </p:txBody>
      </p:sp>
      <p:sp>
        <p:nvSpPr>
          <p:cNvPr id="32" name="Rectangle 31">
            <a:extLst>
              <a:ext uri="{FF2B5EF4-FFF2-40B4-BE49-F238E27FC236}">
                <a16:creationId xmlns:a16="http://schemas.microsoft.com/office/drawing/2014/main" id="{1E5AC698-7095-56FD-FBD8-4CDB57152B60}"/>
              </a:ext>
            </a:extLst>
          </p:cNvPr>
          <p:cNvSpPr/>
          <p:nvPr/>
        </p:nvSpPr>
        <p:spPr>
          <a:xfrm>
            <a:off x="4983327" y="2122121"/>
            <a:ext cx="2476777" cy="796956"/>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rPr>
              <a:t>Bursary extension </a:t>
            </a:r>
            <a:r>
              <a:rPr lang="en-IE" dirty="0">
                <a:solidFill>
                  <a:schemeClr val="tx1"/>
                </a:solidFill>
              </a:rPr>
              <a:t>for 3 years</a:t>
            </a:r>
          </a:p>
        </p:txBody>
      </p:sp>
      <p:sp>
        <p:nvSpPr>
          <p:cNvPr id="39" name="Rectangle 38">
            <a:extLst>
              <a:ext uri="{FF2B5EF4-FFF2-40B4-BE49-F238E27FC236}">
                <a16:creationId xmlns:a16="http://schemas.microsoft.com/office/drawing/2014/main" id="{9701BF80-BED9-D846-A87D-0B216B6A5B6A}"/>
              </a:ext>
            </a:extLst>
          </p:cNvPr>
          <p:cNvSpPr/>
          <p:nvPr/>
        </p:nvSpPr>
        <p:spPr>
          <a:xfrm>
            <a:off x="9398413" y="5642931"/>
            <a:ext cx="2539422" cy="868706"/>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Introduction of </a:t>
            </a:r>
            <a:r>
              <a:rPr lang="en-IE" b="1" dirty="0">
                <a:solidFill>
                  <a:schemeClr val="tx1"/>
                </a:solidFill>
              </a:rPr>
              <a:t>Tier 2 and Tier 3 </a:t>
            </a:r>
            <a:r>
              <a:rPr lang="en-IE" dirty="0">
                <a:solidFill>
                  <a:schemeClr val="tx1"/>
                </a:solidFill>
              </a:rPr>
              <a:t>bursaries</a:t>
            </a:r>
          </a:p>
        </p:txBody>
      </p:sp>
      <p:sp>
        <p:nvSpPr>
          <p:cNvPr id="46" name="Rectangle 45">
            <a:extLst>
              <a:ext uri="{FF2B5EF4-FFF2-40B4-BE49-F238E27FC236}">
                <a16:creationId xmlns:a16="http://schemas.microsoft.com/office/drawing/2014/main" id="{CF44696C-86AC-C5AB-A4DB-F6300935357B}"/>
              </a:ext>
            </a:extLst>
          </p:cNvPr>
          <p:cNvSpPr/>
          <p:nvPr/>
        </p:nvSpPr>
        <p:spPr>
          <a:xfrm>
            <a:off x="9612369" y="1645926"/>
            <a:ext cx="2325465" cy="1494152"/>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National approach agreed with IUA hosting </a:t>
            </a:r>
            <a:r>
              <a:rPr lang="en-IE" b="1" dirty="0">
                <a:solidFill>
                  <a:schemeClr val="tx1"/>
                </a:solidFill>
              </a:rPr>
              <a:t>PATH2 Coordinator </a:t>
            </a:r>
            <a:r>
              <a:rPr lang="en-IE" dirty="0">
                <a:solidFill>
                  <a:schemeClr val="tx1"/>
                </a:solidFill>
              </a:rPr>
              <a:t>to oversee</a:t>
            </a:r>
          </a:p>
        </p:txBody>
      </p:sp>
      <p:sp>
        <p:nvSpPr>
          <p:cNvPr id="29" name="Rectangle 28">
            <a:extLst>
              <a:ext uri="{FF2B5EF4-FFF2-40B4-BE49-F238E27FC236}">
                <a16:creationId xmlns:a16="http://schemas.microsoft.com/office/drawing/2014/main" id="{DF6A2462-82C6-1E7D-86CB-22903B5498DC}"/>
              </a:ext>
            </a:extLst>
          </p:cNvPr>
          <p:cNvSpPr/>
          <p:nvPr/>
        </p:nvSpPr>
        <p:spPr>
          <a:xfrm>
            <a:off x="230919" y="4468002"/>
            <a:ext cx="1800021" cy="1285542"/>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Bursary managed by </a:t>
            </a:r>
            <a:r>
              <a:rPr lang="en-IE" b="1" dirty="0">
                <a:solidFill>
                  <a:schemeClr val="tx1"/>
                </a:solidFill>
              </a:rPr>
              <a:t>six regional clusters</a:t>
            </a:r>
          </a:p>
        </p:txBody>
      </p:sp>
      <p:sp>
        <p:nvSpPr>
          <p:cNvPr id="31" name="Rectangle 30">
            <a:extLst>
              <a:ext uri="{FF2B5EF4-FFF2-40B4-BE49-F238E27FC236}">
                <a16:creationId xmlns:a16="http://schemas.microsoft.com/office/drawing/2014/main" id="{BB2A62E2-5B64-8099-979C-22C0185C2E69}"/>
              </a:ext>
            </a:extLst>
          </p:cNvPr>
          <p:cNvSpPr/>
          <p:nvPr/>
        </p:nvSpPr>
        <p:spPr>
          <a:xfrm>
            <a:off x="253114" y="5922622"/>
            <a:ext cx="1800021" cy="694943"/>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rPr>
              <a:t>200 Bursaries </a:t>
            </a:r>
            <a:r>
              <a:rPr lang="en-IE" dirty="0">
                <a:solidFill>
                  <a:schemeClr val="tx1"/>
                </a:solidFill>
              </a:rPr>
              <a:t>awarded</a:t>
            </a:r>
          </a:p>
        </p:txBody>
      </p:sp>
      <p:sp>
        <p:nvSpPr>
          <p:cNvPr id="34" name="Rectangle 33">
            <a:extLst>
              <a:ext uri="{FF2B5EF4-FFF2-40B4-BE49-F238E27FC236}">
                <a16:creationId xmlns:a16="http://schemas.microsoft.com/office/drawing/2014/main" id="{287DD6AA-10FB-5E34-1ECD-7FBB2058185B}"/>
              </a:ext>
            </a:extLst>
          </p:cNvPr>
          <p:cNvSpPr/>
          <p:nvPr/>
        </p:nvSpPr>
        <p:spPr>
          <a:xfrm>
            <a:off x="4983328" y="4435453"/>
            <a:ext cx="2477828" cy="953506"/>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rPr>
              <a:t>Increase in Bursaries awarded </a:t>
            </a:r>
            <a:r>
              <a:rPr lang="en-IE" dirty="0">
                <a:solidFill>
                  <a:schemeClr val="tx1"/>
                </a:solidFill>
              </a:rPr>
              <a:t>(200)</a:t>
            </a:r>
          </a:p>
        </p:txBody>
      </p:sp>
      <p:sp>
        <p:nvSpPr>
          <p:cNvPr id="45" name="Rectangle 44">
            <a:extLst>
              <a:ext uri="{FF2B5EF4-FFF2-40B4-BE49-F238E27FC236}">
                <a16:creationId xmlns:a16="http://schemas.microsoft.com/office/drawing/2014/main" id="{FCED930B-61A2-8190-4E28-930528E0ED8A}"/>
              </a:ext>
            </a:extLst>
          </p:cNvPr>
          <p:cNvSpPr/>
          <p:nvPr/>
        </p:nvSpPr>
        <p:spPr>
          <a:xfrm>
            <a:off x="2793588" y="5332023"/>
            <a:ext cx="1686137" cy="1285542"/>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rPr>
              <a:t>Inefficiencies </a:t>
            </a:r>
            <a:r>
              <a:rPr lang="en-IE" dirty="0">
                <a:solidFill>
                  <a:schemeClr val="tx1"/>
                </a:solidFill>
              </a:rPr>
              <a:t>due dispersed administration</a:t>
            </a:r>
          </a:p>
        </p:txBody>
      </p:sp>
      <p:sp>
        <p:nvSpPr>
          <p:cNvPr id="61" name="Rectangle 60">
            <a:extLst>
              <a:ext uri="{FF2B5EF4-FFF2-40B4-BE49-F238E27FC236}">
                <a16:creationId xmlns:a16="http://schemas.microsoft.com/office/drawing/2014/main" id="{B32D0958-F3F4-4124-20C9-FA0AE1B0ADB5}"/>
              </a:ext>
            </a:extLst>
          </p:cNvPr>
          <p:cNvSpPr/>
          <p:nvPr/>
        </p:nvSpPr>
        <p:spPr>
          <a:xfrm>
            <a:off x="4983328" y="5528799"/>
            <a:ext cx="2477828" cy="1088766"/>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Commitment to </a:t>
            </a:r>
            <a:r>
              <a:rPr lang="en-IE" b="1" dirty="0">
                <a:solidFill>
                  <a:schemeClr val="tx1"/>
                </a:solidFill>
              </a:rPr>
              <a:t>centralise the Bursary administration</a:t>
            </a:r>
          </a:p>
        </p:txBody>
      </p:sp>
      <p:sp>
        <p:nvSpPr>
          <p:cNvPr id="67" name="Rectangle 66">
            <a:extLst>
              <a:ext uri="{FF2B5EF4-FFF2-40B4-BE49-F238E27FC236}">
                <a16:creationId xmlns:a16="http://schemas.microsoft.com/office/drawing/2014/main" id="{B13E0EBD-CEE1-CDBD-2089-3ADF0C0BFD83}"/>
              </a:ext>
            </a:extLst>
          </p:cNvPr>
          <p:cNvSpPr/>
          <p:nvPr/>
        </p:nvSpPr>
        <p:spPr>
          <a:xfrm>
            <a:off x="9591969" y="4472351"/>
            <a:ext cx="2345865" cy="1088764"/>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rPr>
              <a:t>Funding secured </a:t>
            </a:r>
            <a:r>
              <a:rPr lang="en-IE" dirty="0">
                <a:solidFill>
                  <a:schemeClr val="tx1"/>
                </a:solidFill>
              </a:rPr>
              <a:t>for national assessment and award</a:t>
            </a:r>
          </a:p>
        </p:txBody>
      </p:sp>
      <p:sp>
        <p:nvSpPr>
          <p:cNvPr id="3" name="Slide Number Placeholder 2">
            <a:extLst>
              <a:ext uri="{FF2B5EF4-FFF2-40B4-BE49-F238E27FC236}">
                <a16:creationId xmlns:a16="http://schemas.microsoft.com/office/drawing/2014/main" id="{5BEF54F3-43C4-809E-7EE7-2C837E559557}"/>
              </a:ext>
            </a:extLst>
          </p:cNvPr>
          <p:cNvSpPr>
            <a:spLocks noGrp="1"/>
          </p:cNvSpPr>
          <p:nvPr>
            <p:ph type="sldNum" sz="quarter" idx="12"/>
          </p:nvPr>
        </p:nvSpPr>
        <p:spPr/>
        <p:txBody>
          <a:bodyPr/>
          <a:lstStyle/>
          <a:p>
            <a:fld id="{E61B98E6-1405-46CD-ABBA-16EE1DEE2E2D}" type="slidenum">
              <a:rPr lang="en-IE" smtClean="0"/>
              <a:t>10</a:t>
            </a:fld>
            <a:endParaRPr lang="en-IE"/>
          </a:p>
        </p:txBody>
      </p:sp>
    </p:spTree>
    <p:extLst>
      <p:ext uri="{BB962C8B-B14F-4D97-AF65-F5344CB8AC3E}">
        <p14:creationId xmlns:p14="http://schemas.microsoft.com/office/powerpoint/2010/main" val="73886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2B1F3-DAAD-511F-2D3B-174FB70B34A8}"/>
            </a:ext>
          </a:extLst>
        </p:cNvPr>
        <p:cNvGrpSpPr/>
        <p:nvPr/>
      </p:nvGrpSpPr>
      <p:grpSpPr>
        <a:xfrm>
          <a:off x="0" y="0"/>
          <a:ext cx="0" cy="0"/>
          <a:chOff x="0" y="0"/>
          <a:chExt cx="0" cy="0"/>
        </a:xfrm>
      </p:grpSpPr>
      <p:cxnSp>
        <p:nvCxnSpPr>
          <p:cNvPr id="52" name="Straight Connector 51">
            <a:extLst>
              <a:ext uri="{FF2B5EF4-FFF2-40B4-BE49-F238E27FC236}">
                <a16:creationId xmlns:a16="http://schemas.microsoft.com/office/drawing/2014/main" id="{687B6AC1-0D6D-F57C-C024-595AAF29D48C}"/>
              </a:ext>
            </a:extLst>
          </p:cNvPr>
          <p:cNvCxnSpPr>
            <a:cxnSpLocks/>
          </p:cNvCxnSpPr>
          <p:nvPr/>
        </p:nvCxnSpPr>
        <p:spPr>
          <a:xfrm>
            <a:off x="10654532" y="2744172"/>
            <a:ext cx="9020" cy="2338267"/>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AF6DEC70-3117-032F-9F63-AD4CB7287218}"/>
              </a:ext>
            </a:extLst>
          </p:cNvPr>
          <p:cNvCxnSpPr>
            <a:cxnSpLocks/>
          </p:cNvCxnSpPr>
          <p:nvPr/>
        </p:nvCxnSpPr>
        <p:spPr>
          <a:xfrm>
            <a:off x="8255648" y="1802264"/>
            <a:ext cx="9020" cy="2338267"/>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D3F19C5E-968E-2D2C-97C9-5D0963A6F5C9}"/>
              </a:ext>
            </a:extLst>
          </p:cNvPr>
          <p:cNvCxnSpPr>
            <a:cxnSpLocks/>
          </p:cNvCxnSpPr>
          <p:nvPr/>
        </p:nvCxnSpPr>
        <p:spPr>
          <a:xfrm>
            <a:off x="5808347" y="2553074"/>
            <a:ext cx="9020" cy="2338267"/>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38D239F-2B43-58A6-5E9A-0A05C89FEE86}"/>
              </a:ext>
            </a:extLst>
          </p:cNvPr>
          <p:cNvCxnSpPr>
            <a:cxnSpLocks/>
            <a:stCxn id="48" idx="2"/>
            <a:endCxn id="34" idx="0"/>
          </p:cNvCxnSpPr>
          <p:nvPr/>
        </p:nvCxnSpPr>
        <p:spPr>
          <a:xfrm>
            <a:off x="3296829" y="2442545"/>
            <a:ext cx="3079" cy="2338267"/>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A2748B4-42BD-4929-6AAA-0D3BD6F73995}"/>
              </a:ext>
            </a:extLst>
          </p:cNvPr>
          <p:cNvCxnSpPr>
            <a:cxnSpLocks/>
            <a:stCxn id="7" idx="4"/>
            <a:endCxn id="4" idx="0"/>
          </p:cNvCxnSpPr>
          <p:nvPr/>
        </p:nvCxnSpPr>
        <p:spPr>
          <a:xfrm>
            <a:off x="968573" y="4251958"/>
            <a:ext cx="0" cy="639383"/>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A5B834A2-9D0F-6DCE-0FB0-FDAEC2106B63}"/>
              </a:ext>
            </a:extLst>
          </p:cNvPr>
          <p:cNvSpPr>
            <a:spLocks noGrp="1"/>
          </p:cNvSpPr>
          <p:nvPr>
            <p:ph type="title"/>
          </p:nvPr>
        </p:nvSpPr>
        <p:spPr>
          <a:xfrm>
            <a:off x="828000" y="792000"/>
            <a:ext cx="10515600" cy="853926"/>
          </a:xfrm>
        </p:spPr>
        <p:txBody>
          <a:bodyPr/>
          <a:lstStyle/>
          <a:p>
            <a:r>
              <a:rPr lang="en-IE" b="1" dirty="0"/>
              <a:t>The evolution of the 1916 Bursary</a:t>
            </a:r>
          </a:p>
        </p:txBody>
      </p:sp>
      <p:grpSp>
        <p:nvGrpSpPr>
          <p:cNvPr id="28" name="Group 27">
            <a:extLst>
              <a:ext uri="{FF2B5EF4-FFF2-40B4-BE49-F238E27FC236}">
                <a16:creationId xmlns:a16="http://schemas.microsoft.com/office/drawing/2014/main" id="{72B2D3AE-EF02-38FE-9AA5-4458A8FE74AF}"/>
              </a:ext>
            </a:extLst>
          </p:cNvPr>
          <p:cNvGrpSpPr/>
          <p:nvPr/>
        </p:nvGrpSpPr>
        <p:grpSpPr>
          <a:xfrm>
            <a:off x="0" y="3376819"/>
            <a:ext cx="12192000" cy="1360939"/>
            <a:chOff x="0" y="3056779"/>
            <a:chExt cx="12192000" cy="1360939"/>
          </a:xfrm>
        </p:grpSpPr>
        <p:cxnSp>
          <p:nvCxnSpPr>
            <p:cNvPr id="5" name="Straight Connector 4">
              <a:extLst>
                <a:ext uri="{FF2B5EF4-FFF2-40B4-BE49-F238E27FC236}">
                  <a16:creationId xmlns:a16="http://schemas.microsoft.com/office/drawing/2014/main" id="{3D77A4CC-6637-9582-1A8A-5E8EE63E0063}"/>
                </a:ext>
              </a:extLst>
            </p:cNvPr>
            <p:cNvCxnSpPr>
              <a:cxnSpLocks/>
            </p:cNvCxnSpPr>
            <p:nvPr/>
          </p:nvCxnSpPr>
          <p:spPr>
            <a:xfrm>
              <a:off x="0" y="3712464"/>
              <a:ext cx="12192000" cy="0"/>
            </a:xfrm>
            <a:prstGeom prst="line">
              <a:avLst/>
            </a:prstGeom>
            <a:ln w="76200">
              <a:solidFill>
                <a:schemeClr val="tx1"/>
              </a:solidFill>
            </a:ln>
          </p:spPr>
          <p:style>
            <a:lnRef idx="2">
              <a:schemeClr val="accent4"/>
            </a:lnRef>
            <a:fillRef idx="0">
              <a:schemeClr val="accent4"/>
            </a:fillRef>
            <a:effectRef idx="1">
              <a:schemeClr val="accent4"/>
            </a:effectRef>
            <a:fontRef idx="minor">
              <a:schemeClr val="tx1"/>
            </a:fontRef>
          </p:style>
        </p:cxnSp>
        <p:sp>
          <p:nvSpPr>
            <p:cNvPr id="7" name="Oval 6">
              <a:extLst>
                <a:ext uri="{FF2B5EF4-FFF2-40B4-BE49-F238E27FC236}">
                  <a16:creationId xmlns:a16="http://schemas.microsoft.com/office/drawing/2014/main" id="{C54AA2CD-A2FE-EA90-D663-AF8167EB7F00}"/>
                </a:ext>
              </a:extLst>
            </p:cNvPr>
            <p:cNvSpPr/>
            <p:nvPr/>
          </p:nvSpPr>
          <p:spPr>
            <a:xfrm>
              <a:off x="753689" y="3493008"/>
              <a:ext cx="429768" cy="438910"/>
            </a:xfrm>
            <a:prstGeom prst="ellipse">
              <a:avLst/>
            </a:prstGeom>
            <a:solidFill>
              <a:schemeClr val="tx1"/>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b="1"/>
            </a:p>
          </p:txBody>
        </p:sp>
        <p:sp>
          <p:nvSpPr>
            <p:cNvPr id="18" name="TextBox 17">
              <a:extLst>
                <a:ext uri="{FF2B5EF4-FFF2-40B4-BE49-F238E27FC236}">
                  <a16:creationId xmlns:a16="http://schemas.microsoft.com/office/drawing/2014/main" id="{C79B053A-08BB-FBD1-CA86-D063C4B2AB74}"/>
                </a:ext>
              </a:extLst>
            </p:cNvPr>
            <p:cNvSpPr txBox="1"/>
            <p:nvPr/>
          </p:nvSpPr>
          <p:spPr>
            <a:xfrm>
              <a:off x="383357" y="4048386"/>
              <a:ext cx="1600200" cy="369332"/>
            </a:xfrm>
            <a:prstGeom prst="rect">
              <a:avLst/>
            </a:prstGeom>
            <a:solidFill>
              <a:schemeClr val="bg1"/>
            </a:solidFill>
          </p:spPr>
          <p:txBody>
            <a:bodyPr wrap="square" rtlCol="0">
              <a:spAutoFit/>
            </a:bodyPr>
            <a:lstStyle/>
            <a:p>
              <a:r>
                <a:rPr lang="en-IE" b="1" dirty="0"/>
                <a:t>2022/23</a:t>
              </a:r>
            </a:p>
          </p:txBody>
        </p:sp>
        <p:sp>
          <p:nvSpPr>
            <p:cNvPr id="20" name="TextBox 19">
              <a:extLst>
                <a:ext uri="{FF2B5EF4-FFF2-40B4-BE49-F238E27FC236}">
                  <a16:creationId xmlns:a16="http://schemas.microsoft.com/office/drawing/2014/main" id="{A5609A23-484A-7FE6-B0FD-A54514406E58}"/>
                </a:ext>
              </a:extLst>
            </p:cNvPr>
            <p:cNvSpPr txBox="1"/>
            <p:nvPr/>
          </p:nvSpPr>
          <p:spPr>
            <a:xfrm>
              <a:off x="5222404" y="4035835"/>
              <a:ext cx="1600200" cy="369332"/>
            </a:xfrm>
            <a:prstGeom prst="rect">
              <a:avLst/>
            </a:prstGeom>
            <a:solidFill>
              <a:schemeClr val="bg1"/>
            </a:solidFill>
          </p:spPr>
          <p:txBody>
            <a:bodyPr wrap="square" rtlCol="0">
              <a:spAutoFit/>
            </a:bodyPr>
            <a:lstStyle/>
            <a:p>
              <a:r>
                <a:rPr lang="en-IE" b="1" dirty="0"/>
                <a:t>2024/25</a:t>
              </a:r>
            </a:p>
          </p:txBody>
        </p:sp>
        <p:sp>
          <p:nvSpPr>
            <p:cNvPr id="21" name="TextBox 20">
              <a:extLst>
                <a:ext uri="{FF2B5EF4-FFF2-40B4-BE49-F238E27FC236}">
                  <a16:creationId xmlns:a16="http://schemas.microsoft.com/office/drawing/2014/main" id="{0F0A015B-183C-03B8-AA67-CBF930B915D6}"/>
                </a:ext>
              </a:extLst>
            </p:cNvPr>
            <p:cNvSpPr txBox="1"/>
            <p:nvPr/>
          </p:nvSpPr>
          <p:spPr>
            <a:xfrm>
              <a:off x="7663313" y="3056779"/>
              <a:ext cx="1600200" cy="369332"/>
            </a:xfrm>
            <a:prstGeom prst="rect">
              <a:avLst/>
            </a:prstGeom>
            <a:solidFill>
              <a:schemeClr val="bg1"/>
            </a:solidFill>
          </p:spPr>
          <p:txBody>
            <a:bodyPr wrap="square" rtlCol="0">
              <a:spAutoFit/>
            </a:bodyPr>
            <a:lstStyle/>
            <a:p>
              <a:r>
                <a:rPr lang="en-IE" b="1" dirty="0"/>
                <a:t>2025/26</a:t>
              </a:r>
            </a:p>
          </p:txBody>
        </p:sp>
        <p:sp>
          <p:nvSpPr>
            <p:cNvPr id="23" name="Oval 22">
              <a:extLst>
                <a:ext uri="{FF2B5EF4-FFF2-40B4-BE49-F238E27FC236}">
                  <a16:creationId xmlns:a16="http://schemas.microsoft.com/office/drawing/2014/main" id="{0DE29200-61F7-C487-FFE9-AFB2679DEB2B}"/>
                </a:ext>
              </a:extLst>
            </p:cNvPr>
            <p:cNvSpPr/>
            <p:nvPr/>
          </p:nvSpPr>
          <p:spPr>
            <a:xfrm>
              <a:off x="3085024" y="3493008"/>
              <a:ext cx="429768" cy="438910"/>
            </a:xfrm>
            <a:prstGeom prst="ellipse">
              <a:avLst/>
            </a:prstGeom>
            <a:solidFill>
              <a:schemeClr val="tx1"/>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b="1" dirty="0"/>
            </a:p>
          </p:txBody>
        </p:sp>
        <p:sp>
          <p:nvSpPr>
            <p:cNvPr id="24" name="Oval 23">
              <a:extLst>
                <a:ext uri="{FF2B5EF4-FFF2-40B4-BE49-F238E27FC236}">
                  <a16:creationId xmlns:a16="http://schemas.microsoft.com/office/drawing/2014/main" id="{351CC73D-8D25-6539-80C6-DDA9231BE1BA}"/>
                </a:ext>
              </a:extLst>
            </p:cNvPr>
            <p:cNvSpPr/>
            <p:nvPr/>
          </p:nvSpPr>
          <p:spPr>
            <a:xfrm>
              <a:off x="5606993" y="3493008"/>
              <a:ext cx="429768" cy="438910"/>
            </a:xfrm>
            <a:prstGeom prst="ellipse">
              <a:avLst/>
            </a:prstGeom>
            <a:solidFill>
              <a:schemeClr val="tx1"/>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b="1"/>
            </a:p>
          </p:txBody>
        </p:sp>
        <p:sp>
          <p:nvSpPr>
            <p:cNvPr id="25" name="Oval 24">
              <a:extLst>
                <a:ext uri="{FF2B5EF4-FFF2-40B4-BE49-F238E27FC236}">
                  <a16:creationId xmlns:a16="http://schemas.microsoft.com/office/drawing/2014/main" id="{7FC38ADF-C556-6CD9-37FC-9E1A79BEEE7B}"/>
                </a:ext>
              </a:extLst>
            </p:cNvPr>
            <p:cNvSpPr/>
            <p:nvPr/>
          </p:nvSpPr>
          <p:spPr>
            <a:xfrm>
              <a:off x="8033645" y="3501648"/>
              <a:ext cx="429768" cy="438910"/>
            </a:xfrm>
            <a:prstGeom prst="ellipse">
              <a:avLst/>
            </a:prstGeom>
            <a:solidFill>
              <a:schemeClr val="tx1"/>
            </a:solidFill>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b="1"/>
            </a:p>
          </p:txBody>
        </p:sp>
        <p:sp>
          <p:nvSpPr>
            <p:cNvPr id="26" name="Oval 25">
              <a:extLst>
                <a:ext uri="{FF2B5EF4-FFF2-40B4-BE49-F238E27FC236}">
                  <a16:creationId xmlns:a16="http://schemas.microsoft.com/office/drawing/2014/main" id="{794A02E1-9760-D84C-9D7C-D7C60FD4B693}"/>
                </a:ext>
              </a:extLst>
            </p:cNvPr>
            <p:cNvSpPr/>
            <p:nvPr/>
          </p:nvSpPr>
          <p:spPr>
            <a:xfrm>
              <a:off x="10460297" y="3493008"/>
              <a:ext cx="429768" cy="438910"/>
            </a:xfrm>
            <a:prstGeom prst="ellipse">
              <a:avLst/>
            </a:prstGeom>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b="1"/>
            </a:p>
          </p:txBody>
        </p:sp>
        <p:sp>
          <p:nvSpPr>
            <p:cNvPr id="19" name="TextBox 18">
              <a:extLst>
                <a:ext uri="{FF2B5EF4-FFF2-40B4-BE49-F238E27FC236}">
                  <a16:creationId xmlns:a16="http://schemas.microsoft.com/office/drawing/2014/main" id="{18451E03-2227-2C7A-4668-EEEBEBCC924F}"/>
                </a:ext>
              </a:extLst>
            </p:cNvPr>
            <p:cNvSpPr txBox="1"/>
            <p:nvPr/>
          </p:nvSpPr>
          <p:spPr>
            <a:xfrm>
              <a:off x="2781299" y="3056779"/>
              <a:ext cx="1600200" cy="369332"/>
            </a:xfrm>
            <a:prstGeom prst="rect">
              <a:avLst/>
            </a:prstGeom>
            <a:solidFill>
              <a:schemeClr val="bg1"/>
            </a:solidFill>
          </p:spPr>
          <p:txBody>
            <a:bodyPr wrap="square" rtlCol="0">
              <a:spAutoFit/>
            </a:bodyPr>
            <a:lstStyle/>
            <a:p>
              <a:r>
                <a:rPr lang="en-IE" b="1" dirty="0"/>
                <a:t>2023/24</a:t>
              </a:r>
            </a:p>
          </p:txBody>
        </p:sp>
        <p:sp>
          <p:nvSpPr>
            <p:cNvPr id="22" name="TextBox 21">
              <a:extLst>
                <a:ext uri="{FF2B5EF4-FFF2-40B4-BE49-F238E27FC236}">
                  <a16:creationId xmlns:a16="http://schemas.microsoft.com/office/drawing/2014/main" id="{AD3CA8AE-C6FF-0B50-9A02-008A38493B60}"/>
                </a:ext>
              </a:extLst>
            </p:cNvPr>
            <p:cNvSpPr txBox="1"/>
            <p:nvPr/>
          </p:nvSpPr>
          <p:spPr>
            <a:xfrm>
              <a:off x="10163596" y="4011023"/>
              <a:ext cx="1496095" cy="369332"/>
            </a:xfrm>
            <a:prstGeom prst="rect">
              <a:avLst/>
            </a:prstGeom>
            <a:solidFill>
              <a:schemeClr val="bg1"/>
            </a:solidFill>
          </p:spPr>
          <p:txBody>
            <a:bodyPr wrap="square" rtlCol="0">
              <a:spAutoFit/>
            </a:bodyPr>
            <a:lstStyle/>
            <a:p>
              <a:r>
                <a:rPr lang="en-IE" b="1" dirty="0"/>
                <a:t>2026/27</a:t>
              </a:r>
            </a:p>
          </p:txBody>
        </p:sp>
      </p:grpSp>
      <p:sp>
        <p:nvSpPr>
          <p:cNvPr id="48" name="Rectangle 47">
            <a:extLst>
              <a:ext uri="{FF2B5EF4-FFF2-40B4-BE49-F238E27FC236}">
                <a16:creationId xmlns:a16="http://schemas.microsoft.com/office/drawing/2014/main" id="{0E5900D4-49F1-F217-A6CA-204AD3224E94}"/>
              </a:ext>
            </a:extLst>
          </p:cNvPr>
          <p:cNvSpPr/>
          <p:nvPr/>
        </p:nvSpPr>
        <p:spPr>
          <a:xfrm>
            <a:off x="1983558" y="1599100"/>
            <a:ext cx="2626542" cy="84344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Introduction of </a:t>
            </a:r>
            <a:r>
              <a:rPr lang="en-IE" b="1" dirty="0">
                <a:solidFill>
                  <a:schemeClr val="tx1"/>
                </a:solidFill>
              </a:rPr>
              <a:t>ESF+ funding</a:t>
            </a:r>
          </a:p>
        </p:txBody>
      </p:sp>
      <p:sp>
        <p:nvSpPr>
          <p:cNvPr id="54" name="Rectangle 53">
            <a:extLst>
              <a:ext uri="{FF2B5EF4-FFF2-40B4-BE49-F238E27FC236}">
                <a16:creationId xmlns:a16="http://schemas.microsoft.com/office/drawing/2014/main" id="{DBB4481F-1432-D4AF-28CD-F174433D81B0}"/>
              </a:ext>
            </a:extLst>
          </p:cNvPr>
          <p:cNvSpPr/>
          <p:nvPr/>
        </p:nvSpPr>
        <p:spPr>
          <a:xfrm>
            <a:off x="4924425" y="4829124"/>
            <a:ext cx="1898179" cy="1749036"/>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Creation of a </a:t>
            </a:r>
            <a:r>
              <a:rPr lang="en-IE" b="1" dirty="0">
                <a:solidFill>
                  <a:schemeClr val="tx1"/>
                </a:solidFill>
              </a:rPr>
              <a:t>centralised application portal </a:t>
            </a:r>
            <a:r>
              <a:rPr lang="en-IE" dirty="0">
                <a:solidFill>
                  <a:schemeClr val="tx1"/>
                </a:solidFill>
              </a:rPr>
              <a:t>managed by SUSI</a:t>
            </a:r>
          </a:p>
        </p:txBody>
      </p:sp>
      <p:sp>
        <p:nvSpPr>
          <p:cNvPr id="55" name="Rectangle 54">
            <a:extLst>
              <a:ext uri="{FF2B5EF4-FFF2-40B4-BE49-F238E27FC236}">
                <a16:creationId xmlns:a16="http://schemas.microsoft.com/office/drawing/2014/main" id="{D24EAD3C-E643-8E1B-8521-0692D98F1013}"/>
              </a:ext>
            </a:extLst>
          </p:cNvPr>
          <p:cNvSpPr/>
          <p:nvPr/>
        </p:nvSpPr>
        <p:spPr>
          <a:xfrm>
            <a:off x="7299439" y="1773744"/>
            <a:ext cx="1898179" cy="1493347"/>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rPr>
              <a:t>Centralised Customer Care </a:t>
            </a:r>
            <a:r>
              <a:rPr lang="en-IE" dirty="0">
                <a:solidFill>
                  <a:schemeClr val="tx1"/>
                </a:solidFill>
              </a:rPr>
              <a:t>function introduced.</a:t>
            </a:r>
          </a:p>
        </p:txBody>
      </p:sp>
      <p:sp>
        <p:nvSpPr>
          <p:cNvPr id="64" name="Rectangle 63">
            <a:extLst>
              <a:ext uri="{FF2B5EF4-FFF2-40B4-BE49-F238E27FC236}">
                <a16:creationId xmlns:a16="http://schemas.microsoft.com/office/drawing/2014/main" id="{35276278-18CF-78A6-80C3-733A83774EE8}"/>
              </a:ext>
            </a:extLst>
          </p:cNvPr>
          <p:cNvSpPr/>
          <p:nvPr/>
        </p:nvSpPr>
        <p:spPr>
          <a:xfrm>
            <a:off x="9448800" y="4929380"/>
            <a:ext cx="2158232" cy="1344780"/>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Establishment of </a:t>
            </a:r>
            <a:r>
              <a:rPr lang="en-IE" b="1" dirty="0">
                <a:solidFill>
                  <a:schemeClr val="tx1"/>
                </a:solidFill>
              </a:rPr>
              <a:t>Strategic Steering Group </a:t>
            </a:r>
            <a:r>
              <a:rPr lang="en-IE" dirty="0">
                <a:solidFill>
                  <a:schemeClr val="tx1"/>
                </a:solidFill>
              </a:rPr>
              <a:t>to support the future </a:t>
            </a:r>
          </a:p>
        </p:txBody>
      </p:sp>
      <p:sp>
        <p:nvSpPr>
          <p:cNvPr id="4" name="Rectangle 3">
            <a:extLst>
              <a:ext uri="{FF2B5EF4-FFF2-40B4-BE49-F238E27FC236}">
                <a16:creationId xmlns:a16="http://schemas.microsoft.com/office/drawing/2014/main" id="{C1C33CD6-DEC3-1E50-2EFF-84FADC602BED}"/>
              </a:ext>
            </a:extLst>
          </p:cNvPr>
          <p:cNvSpPr/>
          <p:nvPr/>
        </p:nvSpPr>
        <p:spPr>
          <a:xfrm>
            <a:off x="92272" y="4891341"/>
            <a:ext cx="1752602" cy="1809412"/>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rPr>
              <a:t>SUSI identified </a:t>
            </a:r>
            <a:r>
              <a:rPr lang="en-IE" dirty="0">
                <a:solidFill>
                  <a:schemeClr val="tx1"/>
                </a:solidFill>
              </a:rPr>
              <a:t>to support the centralisation of the Bursary administration</a:t>
            </a:r>
          </a:p>
        </p:txBody>
      </p:sp>
      <p:sp>
        <p:nvSpPr>
          <p:cNvPr id="29" name="Rectangle 28">
            <a:extLst>
              <a:ext uri="{FF2B5EF4-FFF2-40B4-BE49-F238E27FC236}">
                <a16:creationId xmlns:a16="http://schemas.microsoft.com/office/drawing/2014/main" id="{F9EB2A8D-35B1-2DA5-D607-1260EA5F7FFB}"/>
              </a:ext>
            </a:extLst>
          </p:cNvPr>
          <p:cNvSpPr/>
          <p:nvPr/>
        </p:nvSpPr>
        <p:spPr>
          <a:xfrm>
            <a:off x="4848356" y="1599099"/>
            <a:ext cx="1898179" cy="199449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Additional requirement to manage payments and </a:t>
            </a:r>
            <a:r>
              <a:rPr lang="en-IE" b="1" dirty="0">
                <a:solidFill>
                  <a:schemeClr val="tx1"/>
                </a:solidFill>
              </a:rPr>
              <a:t>reporting</a:t>
            </a:r>
            <a:r>
              <a:rPr lang="en-IE" dirty="0">
                <a:solidFill>
                  <a:schemeClr val="tx1"/>
                </a:solidFill>
              </a:rPr>
              <a:t> for ESF-funded bursaries</a:t>
            </a:r>
          </a:p>
        </p:txBody>
      </p:sp>
      <p:sp>
        <p:nvSpPr>
          <p:cNvPr id="31" name="Rectangle 30">
            <a:extLst>
              <a:ext uri="{FF2B5EF4-FFF2-40B4-BE49-F238E27FC236}">
                <a16:creationId xmlns:a16="http://schemas.microsoft.com/office/drawing/2014/main" id="{3284BADD-6840-C271-5711-E7DDC987BE36}"/>
              </a:ext>
            </a:extLst>
          </p:cNvPr>
          <p:cNvSpPr/>
          <p:nvPr/>
        </p:nvSpPr>
        <p:spPr>
          <a:xfrm>
            <a:off x="9596540" y="1587104"/>
            <a:ext cx="2063151" cy="1648781"/>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Lessons Learned Report identifies </a:t>
            </a:r>
            <a:r>
              <a:rPr lang="en-IE" b="1" dirty="0">
                <a:solidFill>
                  <a:schemeClr val="tx1"/>
                </a:solidFill>
              </a:rPr>
              <a:t>improvement opportunities </a:t>
            </a:r>
            <a:r>
              <a:rPr lang="en-IE" dirty="0">
                <a:solidFill>
                  <a:schemeClr val="tx1"/>
                </a:solidFill>
              </a:rPr>
              <a:t>for the Bursary</a:t>
            </a:r>
          </a:p>
        </p:txBody>
      </p:sp>
      <p:sp>
        <p:nvSpPr>
          <p:cNvPr id="34" name="Rectangle 33">
            <a:extLst>
              <a:ext uri="{FF2B5EF4-FFF2-40B4-BE49-F238E27FC236}">
                <a16:creationId xmlns:a16="http://schemas.microsoft.com/office/drawing/2014/main" id="{B7E6FBA6-B910-7C34-3F87-DDF5C03CA96D}"/>
              </a:ext>
            </a:extLst>
          </p:cNvPr>
          <p:cNvSpPr/>
          <p:nvPr/>
        </p:nvSpPr>
        <p:spPr>
          <a:xfrm>
            <a:off x="2437391" y="4780812"/>
            <a:ext cx="1725034" cy="1493347"/>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Administration of the Bursary </a:t>
            </a:r>
            <a:r>
              <a:rPr lang="en-IE" b="1" dirty="0">
                <a:solidFill>
                  <a:schemeClr val="tx1"/>
                </a:solidFill>
              </a:rPr>
              <a:t>supported by SUSI</a:t>
            </a:r>
          </a:p>
        </p:txBody>
      </p:sp>
      <p:sp>
        <p:nvSpPr>
          <p:cNvPr id="35" name="Rectangle 34">
            <a:extLst>
              <a:ext uri="{FF2B5EF4-FFF2-40B4-BE49-F238E27FC236}">
                <a16:creationId xmlns:a16="http://schemas.microsoft.com/office/drawing/2014/main" id="{71BF9B39-DC70-783B-047E-503EE96E2004}"/>
              </a:ext>
            </a:extLst>
          </p:cNvPr>
          <p:cNvSpPr/>
          <p:nvPr/>
        </p:nvSpPr>
        <p:spPr>
          <a:xfrm>
            <a:off x="1998351" y="2549676"/>
            <a:ext cx="2611749" cy="84344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rPr>
              <a:t> </a:t>
            </a:r>
            <a:r>
              <a:rPr lang="en-IE" b="1" dirty="0">
                <a:solidFill>
                  <a:schemeClr val="tx1"/>
                </a:solidFill>
              </a:rPr>
              <a:t>Award places increase </a:t>
            </a:r>
            <a:r>
              <a:rPr lang="en-IE" dirty="0">
                <a:solidFill>
                  <a:schemeClr val="tx1"/>
                </a:solidFill>
              </a:rPr>
              <a:t>for Tier 1 and Tier 2 </a:t>
            </a:r>
          </a:p>
        </p:txBody>
      </p:sp>
      <p:sp>
        <p:nvSpPr>
          <p:cNvPr id="3" name="Slide Number Placeholder 2">
            <a:extLst>
              <a:ext uri="{FF2B5EF4-FFF2-40B4-BE49-F238E27FC236}">
                <a16:creationId xmlns:a16="http://schemas.microsoft.com/office/drawing/2014/main" id="{41ACE1E1-6C78-0AC3-295B-9E8D6B6469A8}"/>
              </a:ext>
            </a:extLst>
          </p:cNvPr>
          <p:cNvSpPr>
            <a:spLocks noGrp="1"/>
          </p:cNvSpPr>
          <p:nvPr>
            <p:ph type="sldNum" sz="quarter" idx="12"/>
          </p:nvPr>
        </p:nvSpPr>
        <p:spPr/>
        <p:txBody>
          <a:bodyPr/>
          <a:lstStyle/>
          <a:p>
            <a:fld id="{E61B98E6-1405-46CD-ABBA-16EE1DEE2E2D}" type="slidenum">
              <a:rPr lang="en-IE" smtClean="0"/>
              <a:t>11</a:t>
            </a:fld>
            <a:endParaRPr lang="en-IE"/>
          </a:p>
        </p:txBody>
      </p:sp>
    </p:spTree>
    <p:extLst>
      <p:ext uri="{BB962C8B-B14F-4D97-AF65-F5344CB8AC3E}">
        <p14:creationId xmlns:p14="http://schemas.microsoft.com/office/powerpoint/2010/main" val="234402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F01DB-52B9-2F15-E210-AD8013CCE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CB325-F34B-38D4-8D28-5CF905C3B538}"/>
              </a:ext>
            </a:extLst>
          </p:cNvPr>
          <p:cNvSpPr>
            <a:spLocks noGrp="1"/>
          </p:cNvSpPr>
          <p:nvPr>
            <p:ph type="title"/>
          </p:nvPr>
        </p:nvSpPr>
        <p:spPr>
          <a:xfrm>
            <a:off x="828000" y="972000"/>
            <a:ext cx="10515600" cy="853926"/>
          </a:xfrm>
        </p:spPr>
        <p:txBody>
          <a:bodyPr anchor="ctr">
            <a:normAutofit/>
          </a:bodyPr>
          <a:lstStyle/>
          <a:p>
            <a:r>
              <a:rPr lang="en-IE" b="1" dirty="0"/>
              <a:t>Evolution summary</a:t>
            </a:r>
          </a:p>
        </p:txBody>
      </p:sp>
      <p:sp>
        <p:nvSpPr>
          <p:cNvPr id="4" name="Rectangle 3">
            <a:extLst>
              <a:ext uri="{FF2B5EF4-FFF2-40B4-BE49-F238E27FC236}">
                <a16:creationId xmlns:a16="http://schemas.microsoft.com/office/drawing/2014/main" id="{5FABEA25-533E-EA52-AC82-766C8BE54C2B}"/>
              </a:ext>
            </a:extLst>
          </p:cNvPr>
          <p:cNvSpPr/>
          <p:nvPr/>
        </p:nvSpPr>
        <p:spPr>
          <a:xfrm>
            <a:off x="969264" y="1871646"/>
            <a:ext cx="4700016" cy="42062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rPr>
              <a:t>Challenges</a:t>
            </a:r>
          </a:p>
        </p:txBody>
      </p:sp>
      <p:sp>
        <p:nvSpPr>
          <p:cNvPr id="5" name="Rectangle 4">
            <a:extLst>
              <a:ext uri="{FF2B5EF4-FFF2-40B4-BE49-F238E27FC236}">
                <a16:creationId xmlns:a16="http://schemas.microsoft.com/office/drawing/2014/main" id="{A1DFF356-A0EA-0CAA-1CE3-AE50D86F488D}"/>
              </a:ext>
            </a:extLst>
          </p:cNvPr>
          <p:cNvSpPr/>
          <p:nvPr/>
        </p:nvSpPr>
        <p:spPr>
          <a:xfrm>
            <a:off x="5913120" y="1871646"/>
            <a:ext cx="4700016" cy="42062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rPr>
              <a:t>Improvements</a:t>
            </a:r>
          </a:p>
        </p:txBody>
      </p:sp>
      <p:sp>
        <p:nvSpPr>
          <p:cNvPr id="6" name="Rectangle 5">
            <a:extLst>
              <a:ext uri="{FF2B5EF4-FFF2-40B4-BE49-F238E27FC236}">
                <a16:creationId xmlns:a16="http://schemas.microsoft.com/office/drawing/2014/main" id="{82EB96CF-D7C1-3D5E-CE89-6AAD473C56D7}"/>
              </a:ext>
            </a:extLst>
          </p:cNvPr>
          <p:cNvSpPr/>
          <p:nvPr/>
        </p:nvSpPr>
        <p:spPr>
          <a:xfrm>
            <a:off x="969264" y="4617720"/>
            <a:ext cx="9643872" cy="414355"/>
          </a:xfrm>
          <a:prstGeom prst="rect">
            <a:avLst/>
          </a:prstGeom>
          <a:solidFill>
            <a:schemeClr val="accent1"/>
          </a:solidFill>
          <a:ln>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IE" b="1" dirty="0">
                <a:solidFill>
                  <a:schemeClr val="tx1"/>
                </a:solidFill>
              </a:rPr>
              <a:t>Enablers</a:t>
            </a:r>
          </a:p>
        </p:txBody>
      </p:sp>
      <p:sp>
        <p:nvSpPr>
          <p:cNvPr id="7" name="TextBox 6">
            <a:extLst>
              <a:ext uri="{FF2B5EF4-FFF2-40B4-BE49-F238E27FC236}">
                <a16:creationId xmlns:a16="http://schemas.microsoft.com/office/drawing/2014/main" id="{D2BA892F-51D1-DF93-A5A7-8346C3B91113}"/>
              </a:ext>
            </a:extLst>
          </p:cNvPr>
          <p:cNvSpPr txBox="1"/>
          <p:nvPr/>
        </p:nvSpPr>
        <p:spPr>
          <a:xfrm>
            <a:off x="969264" y="2337990"/>
            <a:ext cx="4700016" cy="1938992"/>
          </a:xfrm>
          <a:prstGeom prst="rect">
            <a:avLst/>
          </a:prstGeom>
          <a:noFill/>
        </p:spPr>
        <p:txBody>
          <a:bodyPr wrap="square" rtlCol="0">
            <a:spAutoFit/>
          </a:bodyPr>
          <a:lstStyle/>
          <a:p>
            <a:pPr marL="285750" indent="-285750">
              <a:spcBef>
                <a:spcPts val="1000"/>
              </a:spcBef>
              <a:spcAft>
                <a:spcPts val="600"/>
              </a:spcAft>
              <a:buClr>
                <a:schemeClr val="accent4"/>
              </a:buClr>
              <a:buFont typeface="Arial" panose="020B0604020202020204" pitchFamily="34" charset="0"/>
              <a:buChar char="•"/>
            </a:pPr>
            <a:r>
              <a:rPr lang="en-IE" sz="2000"/>
              <a:t>Communication.</a:t>
            </a:r>
            <a:endParaRPr lang="en-IE" sz="2000" dirty="0"/>
          </a:p>
          <a:p>
            <a:pPr marL="285750" indent="-285750">
              <a:spcBef>
                <a:spcPts val="1000"/>
              </a:spcBef>
              <a:spcAft>
                <a:spcPts val="600"/>
              </a:spcAft>
              <a:buClr>
                <a:schemeClr val="accent4"/>
              </a:buClr>
              <a:buFont typeface="Arial" panose="020B0604020202020204" pitchFamily="34" charset="0"/>
              <a:buChar char="•"/>
            </a:pPr>
            <a:r>
              <a:rPr lang="en-IE" sz="2000" dirty="0"/>
              <a:t>System limitations.</a:t>
            </a:r>
          </a:p>
          <a:p>
            <a:pPr marL="285750" indent="-285750">
              <a:spcBef>
                <a:spcPts val="1000"/>
              </a:spcBef>
              <a:spcAft>
                <a:spcPts val="600"/>
              </a:spcAft>
              <a:buClr>
                <a:schemeClr val="accent4"/>
              </a:buClr>
              <a:buFont typeface="Arial" panose="020B0604020202020204" pitchFamily="34" charset="0"/>
              <a:buChar char="•"/>
            </a:pPr>
            <a:r>
              <a:rPr lang="en-IE" sz="2000" dirty="0"/>
              <a:t>Complex processes.</a:t>
            </a:r>
          </a:p>
          <a:p>
            <a:pPr marL="285750" indent="-285750">
              <a:spcBef>
                <a:spcPts val="1000"/>
              </a:spcBef>
              <a:spcAft>
                <a:spcPts val="600"/>
              </a:spcAft>
              <a:buClr>
                <a:schemeClr val="accent4"/>
              </a:buClr>
              <a:buFont typeface="Arial" panose="020B0604020202020204" pitchFamily="34" charset="0"/>
              <a:buChar char="•"/>
            </a:pPr>
            <a:r>
              <a:rPr lang="en-IE" sz="2000" dirty="0"/>
              <a:t>Bursary management gaps.</a:t>
            </a:r>
          </a:p>
        </p:txBody>
      </p:sp>
      <p:sp>
        <p:nvSpPr>
          <p:cNvPr id="8" name="TextBox 7">
            <a:extLst>
              <a:ext uri="{FF2B5EF4-FFF2-40B4-BE49-F238E27FC236}">
                <a16:creationId xmlns:a16="http://schemas.microsoft.com/office/drawing/2014/main" id="{7FEABBD0-C2AB-3459-F794-82EA2A32E29E}"/>
              </a:ext>
            </a:extLst>
          </p:cNvPr>
          <p:cNvSpPr txBox="1"/>
          <p:nvPr/>
        </p:nvSpPr>
        <p:spPr>
          <a:xfrm>
            <a:off x="5913120" y="2337990"/>
            <a:ext cx="4700016" cy="1938992"/>
          </a:xfrm>
          <a:prstGeom prst="rect">
            <a:avLst/>
          </a:prstGeom>
          <a:noFill/>
        </p:spPr>
        <p:txBody>
          <a:bodyPr wrap="square" rtlCol="0">
            <a:spAutoFit/>
          </a:bodyPr>
          <a:lstStyle>
            <a:defPPr>
              <a:defRPr lang="en-US"/>
            </a:defPPr>
            <a:lvl1pPr marL="285750" indent="-285750">
              <a:spcBef>
                <a:spcPts val="600"/>
              </a:spcBef>
              <a:spcAft>
                <a:spcPts val="600"/>
              </a:spcAft>
              <a:buClr>
                <a:schemeClr val="accent4"/>
              </a:buClr>
              <a:buFont typeface="Arial" panose="020B0604020202020204" pitchFamily="34" charset="0"/>
              <a:buChar char="•"/>
              <a:defRPr/>
            </a:lvl1pPr>
          </a:lstStyle>
          <a:p>
            <a:r>
              <a:rPr lang="en-IE" sz="2000" dirty="0"/>
              <a:t>Increased number of bursary places.</a:t>
            </a:r>
          </a:p>
          <a:p>
            <a:r>
              <a:rPr lang="en-IE" sz="2000" dirty="0"/>
              <a:t>Centralised application and assessment model.</a:t>
            </a:r>
          </a:p>
          <a:p>
            <a:r>
              <a:rPr lang="en-IE" sz="2000" dirty="0"/>
              <a:t>More timely payment of students.</a:t>
            </a:r>
          </a:p>
        </p:txBody>
      </p:sp>
      <p:sp>
        <p:nvSpPr>
          <p:cNvPr id="10" name="TextBox 9">
            <a:extLst>
              <a:ext uri="{FF2B5EF4-FFF2-40B4-BE49-F238E27FC236}">
                <a16:creationId xmlns:a16="http://schemas.microsoft.com/office/drawing/2014/main" id="{824615D8-B768-3A65-5AD2-019F10D9D540}"/>
              </a:ext>
            </a:extLst>
          </p:cNvPr>
          <p:cNvSpPr txBox="1"/>
          <p:nvPr/>
        </p:nvSpPr>
        <p:spPr>
          <a:xfrm>
            <a:off x="969264" y="5032075"/>
            <a:ext cx="4700016" cy="1631216"/>
          </a:xfrm>
          <a:prstGeom prst="rect">
            <a:avLst/>
          </a:prstGeom>
          <a:noFill/>
        </p:spPr>
        <p:txBody>
          <a:bodyPr wrap="square" rtlCol="0">
            <a:spAutoFit/>
          </a:bodyPr>
          <a:lstStyle/>
          <a:p>
            <a:pPr marL="285750" indent="-285750">
              <a:spcBef>
                <a:spcPts val="600"/>
              </a:spcBef>
              <a:spcAft>
                <a:spcPts val="600"/>
              </a:spcAft>
              <a:buClr>
                <a:schemeClr val="accent4"/>
              </a:buClr>
              <a:buFont typeface="Arial" panose="020B0604020202020204" pitchFamily="34" charset="0"/>
              <a:buChar char="•"/>
            </a:pPr>
            <a:r>
              <a:rPr lang="en-IE" sz="2000" dirty="0"/>
              <a:t>Collaboration of the key stakeholders.</a:t>
            </a:r>
          </a:p>
          <a:p>
            <a:pPr marL="285750" indent="-285750">
              <a:spcBef>
                <a:spcPts val="600"/>
              </a:spcBef>
              <a:spcAft>
                <a:spcPts val="600"/>
              </a:spcAft>
              <a:buClr>
                <a:schemeClr val="accent4"/>
              </a:buClr>
              <a:buFont typeface="Arial" panose="020B0604020202020204" pitchFamily="34" charset="0"/>
              <a:buChar char="•"/>
            </a:pPr>
            <a:r>
              <a:rPr lang="en-IE" sz="2000" dirty="0"/>
              <a:t>Student needs.</a:t>
            </a:r>
          </a:p>
          <a:p>
            <a:pPr marL="285750" indent="-285750">
              <a:spcBef>
                <a:spcPts val="600"/>
              </a:spcBef>
              <a:spcAft>
                <a:spcPts val="600"/>
              </a:spcAft>
              <a:buClr>
                <a:schemeClr val="accent4"/>
              </a:buClr>
              <a:buFont typeface="Arial" panose="020B0604020202020204" pitchFamily="34" charset="0"/>
              <a:buChar char="•"/>
            </a:pPr>
            <a:r>
              <a:rPr lang="en-IE" sz="2000" dirty="0"/>
              <a:t>Operators Group.</a:t>
            </a:r>
          </a:p>
        </p:txBody>
      </p:sp>
      <p:sp>
        <p:nvSpPr>
          <p:cNvPr id="12" name="TextBox 11">
            <a:extLst>
              <a:ext uri="{FF2B5EF4-FFF2-40B4-BE49-F238E27FC236}">
                <a16:creationId xmlns:a16="http://schemas.microsoft.com/office/drawing/2014/main" id="{5839F293-B981-20BB-79F2-6A54EB6A2A71}"/>
              </a:ext>
            </a:extLst>
          </p:cNvPr>
          <p:cNvSpPr txBox="1"/>
          <p:nvPr/>
        </p:nvSpPr>
        <p:spPr>
          <a:xfrm>
            <a:off x="5913120" y="5032075"/>
            <a:ext cx="4700016" cy="1169551"/>
          </a:xfrm>
          <a:prstGeom prst="rect">
            <a:avLst/>
          </a:prstGeom>
          <a:noFill/>
        </p:spPr>
        <p:txBody>
          <a:bodyPr wrap="square" rtlCol="0">
            <a:spAutoFit/>
          </a:bodyPr>
          <a:lstStyle/>
          <a:p>
            <a:pPr marL="285750" indent="-285750">
              <a:spcBef>
                <a:spcPts val="600"/>
              </a:spcBef>
              <a:spcAft>
                <a:spcPts val="600"/>
              </a:spcAft>
              <a:buClr>
                <a:schemeClr val="accent4"/>
              </a:buClr>
              <a:buFont typeface="Arial" panose="020B0604020202020204" pitchFamily="34" charset="0"/>
              <a:buChar char="•"/>
            </a:pPr>
            <a:r>
              <a:rPr lang="en-IE" sz="2000" dirty="0"/>
              <a:t>European Social Funding (ESF+).</a:t>
            </a:r>
          </a:p>
          <a:p>
            <a:pPr marL="285750" indent="-285750">
              <a:spcBef>
                <a:spcPts val="600"/>
              </a:spcBef>
              <a:spcAft>
                <a:spcPts val="600"/>
              </a:spcAft>
              <a:buClr>
                <a:schemeClr val="accent4"/>
              </a:buClr>
              <a:buFont typeface="Arial" panose="020B0604020202020204" pitchFamily="34" charset="0"/>
              <a:buChar char="•"/>
            </a:pPr>
            <a:r>
              <a:rPr lang="en-IE" sz="2000" dirty="0"/>
              <a:t>Appointment of the 1916 Bursary       Co-Ordinator.</a:t>
            </a:r>
          </a:p>
        </p:txBody>
      </p:sp>
      <p:sp>
        <p:nvSpPr>
          <p:cNvPr id="3" name="Slide Number Placeholder 2">
            <a:extLst>
              <a:ext uri="{FF2B5EF4-FFF2-40B4-BE49-F238E27FC236}">
                <a16:creationId xmlns:a16="http://schemas.microsoft.com/office/drawing/2014/main" id="{55ED400D-24A1-5A8F-8BCA-0EB68A73A4EE}"/>
              </a:ext>
            </a:extLst>
          </p:cNvPr>
          <p:cNvSpPr>
            <a:spLocks noGrp="1"/>
          </p:cNvSpPr>
          <p:nvPr>
            <p:ph type="sldNum" sz="quarter" idx="12"/>
          </p:nvPr>
        </p:nvSpPr>
        <p:spPr/>
        <p:txBody>
          <a:bodyPr/>
          <a:lstStyle/>
          <a:p>
            <a:fld id="{E61B98E6-1405-46CD-ABBA-16EE1DEE2E2D}" type="slidenum">
              <a:rPr lang="en-IE" smtClean="0"/>
              <a:t>12</a:t>
            </a:fld>
            <a:endParaRPr lang="en-IE"/>
          </a:p>
        </p:txBody>
      </p:sp>
    </p:spTree>
    <p:extLst>
      <p:ext uri="{BB962C8B-B14F-4D97-AF65-F5344CB8AC3E}">
        <p14:creationId xmlns:p14="http://schemas.microsoft.com/office/powerpoint/2010/main" val="1519654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7A06C-CF0E-72A0-7D90-BFDA4CF6AF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9DC89-4BBF-66E2-7AE3-E091E8C77B82}"/>
              </a:ext>
            </a:extLst>
          </p:cNvPr>
          <p:cNvSpPr>
            <a:spLocks noGrp="1"/>
          </p:cNvSpPr>
          <p:nvPr>
            <p:ph type="title"/>
          </p:nvPr>
        </p:nvSpPr>
        <p:spPr>
          <a:xfrm>
            <a:off x="540000" y="936000"/>
            <a:ext cx="6473889" cy="3633017"/>
          </a:xfrm>
        </p:spPr>
        <p:txBody>
          <a:bodyPr/>
          <a:lstStyle/>
          <a:p>
            <a:r>
              <a:rPr lang="en-US" sz="2400" dirty="0"/>
              <a:t>“</a:t>
            </a:r>
            <a:r>
              <a:rPr lang="en-IE" sz="2400" dirty="0"/>
              <a:t>I was asked for supporting evidence in relation to being in care which I did not have as it was over 28 years ago. I found writing my own experiences emotional and it brought back a lot of painful memories but I felt extremely overwhelmed when I got the call that I had been granted the fund. I felt vulnerable when I put my words onto paper and sharing them not knowing exactly who was reading my life story</a:t>
            </a:r>
            <a:r>
              <a:rPr lang="en-US" sz="2400" dirty="0"/>
              <a:t>.”  </a:t>
            </a:r>
            <a:endParaRPr lang="en-IE" sz="2400" dirty="0"/>
          </a:p>
        </p:txBody>
      </p:sp>
      <p:sp>
        <p:nvSpPr>
          <p:cNvPr id="3" name="Rectangle 2">
            <a:extLst>
              <a:ext uri="{FF2B5EF4-FFF2-40B4-BE49-F238E27FC236}">
                <a16:creationId xmlns:a16="http://schemas.microsoft.com/office/drawing/2014/main" id="{8E94509C-C7B9-4AE8-E48D-1EEA45F537AE}"/>
              </a:ext>
            </a:extLst>
          </p:cNvPr>
          <p:cNvSpPr/>
          <p:nvPr/>
        </p:nvSpPr>
        <p:spPr>
          <a:xfrm>
            <a:off x="539559" y="5065776"/>
            <a:ext cx="5678424" cy="7498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E" b="1" dirty="0"/>
              <a:t>A 1916 Bursary recipient </a:t>
            </a:r>
          </a:p>
        </p:txBody>
      </p:sp>
      <p:sp>
        <p:nvSpPr>
          <p:cNvPr id="4" name="Slide Number Placeholder 5">
            <a:extLst>
              <a:ext uri="{FF2B5EF4-FFF2-40B4-BE49-F238E27FC236}">
                <a16:creationId xmlns:a16="http://schemas.microsoft.com/office/drawing/2014/main" id="{D1F0EF5C-4353-164E-D66D-F563AC381957}"/>
              </a:ext>
            </a:extLst>
          </p:cNvPr>
          <p:cNvSpPr txBox="1">
            <a:spLocks/>
          </p:cNvSpPr>
          <p:nvPr/>
        </p:nvSpPr>
        <p:spPr>
          <a:xfrm>
            <a:off x="8568000" y="64080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1B98E6-1405-46CD-ABBA-16EE1DEE2E2D}" type="slidenum">
              <a:rPr lang="en-IE" smtClean="0">
                <a:solidFill>
                  <a:schemeClr val="bg1"/>
                </a:solidFill>
              </a:rPr>
              <a:pPr/>
              <a:t>13</a:t>
            </a:fld>
            <a:endParaRPr lang="en-IE">
              <a:solidFill>
                <a:schemeClr val="bg1"/>
              </a:solidFill>
            </a:endParaRPr>
          </a:p>
        </p:txBody>
      </p:sp>
    </p:spTree>
    <p:extLst>
      <p:ext uri="{BB962C8B-B14F-4D97-AF65-F5344CB8AC3E}">
        <p14:creationId xmlns:p14="http://schemas.microsoft.com/office/powerpoint/2010/main" val="1438220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BAF3-C72B-92D9-7F0E-2558FD91DFCF}"/>
              </a:ext>
            </a:extLst>
          </p:cNvPr>
          <p:cNvSpPr>
            <a:spLocks noGrp="1"/>
          </p:cNvSpPr>
          <p:nvPr>
            <p:ph type="title"/>
          </p:nvPr>
        </p:nvSpPr>
        <p:spPr/>
        <p:txBody>
          <a:bodyPr/>
          <a:lstStyle/>
          <a:p>
            <a:r>
              <a:rPr lang="en-IE" b="1" dirty="0"/>
              <a:t>Continuous evolution</a:t>
            </a:r>
          </a:p>
        </p:txBody>
      </p:sp>
      <p:sp>
        <p:nvSpPr>
          <p:cNvPr id="3" name="Content Placeholder 2">
            <a:extLst>
              <a:ext uri="{FF2B5EF4-FFF2-40B4-BE49-F238E27FC236}">
                <a16:creationId xmlns:a16="http://schemas.microsoft.com/office/drawing/2014/main" id="{DC76B012-8097-E5C7-21B2-B6B056F37A55}"/>
              </a:ext>
            </a:extLst>
          </p:cNvPr>
          <p:cNvSpPr>
            <a:spLocks noGrp="1"/>
          </p:cNvSpPr>
          <p:nvPr>
            <p:ph idx="1"/>
          </p:nvPr>
        </p:nvSpPr>
        <p:spPr>
          <a:xfrm>
            <a:off x="828000" y="1908000"/>
            <a:ext cx="6179192" cy="4351338"/>
          </a:xfrm>
        </p:spPr>
        <p:txBody>
          <a:bodyPr>
            <a:normAutofit/>
          </a:bodyPr>
          <a:lstStyle/>
          <a:p>
            <a:pPr>
              <a:lnSpc>
                <a:spcPct val="100000"/>
              </a:lnSpc>
              <a:spcBef>
                <a:spcPts val="600"/>
              </a:spcBef>
              <a:spcAft>
                <a:spcPts val="600"/>
              </a:spcAft>
            </a:pPr>
            <a:r>
              <a:rPr lang="en-IE" sz="2400" dirty="0"/>
              <a:t>10</a:t>
            </a:r>
            <a:r>
              <a:rPr lang="en-IE" sz="2400" baseline="30000" dirty="0"/>
              <a:t>th</a:t>
            </a:r>
            <a:r>
              <a:rPr lang="en-IE" sz="2400" dirty="0"/>
              <a:t> academic cycle 1916 Bursary </a:t>
            </a:r>
          </a:p>
          <a:p>
            <a:pPr>
              <a:lnSpc>
                <a:spcPct val="100000"/>
              </a:lnSpc>
              <a:spcBef>
                <a:spcPts val="600"/>
              </a:spcBef>
              <a:spcAft>
                <a:spcPts val="600"/>
              </a:spcAft>
            </a:pPr>
            <a:r>
              <a:rPr lang="en-IE" sz="2400" dirty="0"/>
              <a:t>Significant Progress </a:t>
            </a:r>
          </a:p>
          <a:p>
            <a:pPr>
              <a:lnSpc>
                <a:spcPct val="100000"/>
              </a:lnSpc>
              <a:spcBef>
                <a:spcPts val="600"/>
              </a:spcBef>
              <a:spcAft>
                <a:spcPts val="600"/>
              </a:spcAft>
            </a:pPr>
            <a:r>
              <a:rPr lang="en-IE" sz="2400" dirty="0"/>
              <a:t>Cyle Reviews &amp;  Incremental improvements </a:t>
            </a:r>
          </a:p>
          <a:p>
            <a:pPr>
              <a:lnSpc>
                <a:spcPct val="100000"/>
              </a:lnSpc>
              <a:spcBef>
                <a:spcPts val="600"/>
              </a:spcBef>
              <a:spcAft>
                <a:spcPts val="600"/>
              </a:spcAft>
            </a:pPr>
            <a:r>
              <a:rPr lang="en-IE" sz="2400" dirty="0"/>
              <a:t>Challenges Remain </a:t>
            </a:r>
          </a:p>
          <a:p>
            <a:pPr>
              <a:lnSpc>
                <a:spcPct val="100000"/>
              </a:lnSpc>
              <a:spcBef>
                <a:spcPts val="600"/>
              </a:spcBef>
              <a:spcAft>
                <a:spcPts val="600"/>
              </a:spcAft>
            </a:pPr>
            <a:r>
              <a:rPr lang="en-IE" sz="2400" dirty="0"/>
              <a:t>Agreement on the strategic direction of the Bursary.</a:t>
            </a:r>
          </a:p>
          <a:p>
            <a:pPr>
              <a:lnSpc>
                <a:spcPct val="100000"/>
              </a:lnSpc>
              <a:spcBef>
                <a:spcPts val="600"/>
              </a:spcBef>
              <a:spcAft>
                <a:spcPts val="600"/>
              </a:spcAft>
            </a:pPr>
            <a:r>
              <a:rPr lang="en-IE" sz="2400" dirty="0"/>
              <a:t>Strategic vision to be informed by student perspective.</a:t>
            </a:r>
          </a:p>
        </p:txBody>
      </p:sp>
      <p:pic>
        <p:nvPicPr>
          <p:cNvPr id="5" name="Picture 4">
            <a:extLst>
              <a:ext uri="{FF2B5EF4-FFF2-40B4-BE49-F238E27FC236}">
                <a16:creationId xmlns:a16="http://schemas.microsoft.com/office/drawing/2014/main" id="{92A3E3B7-C570-4F8F-3709-4E6DBBEB5251}"/>
              </a:ext>
            </a:extLst>
          </p:cNvPr>
          <p:cNvPicPr>
            <a:picLocks noChangeAspect="1"/>
          </p:cNvPicPr>
          <p:nvPr/>
        </p:nvPicPr>
        <p:blipFill>
          <a:blip r:embed="rId2"/>
          <a:stretch>
            <a:fillRect/>
          </a:stretch>
        </p:blipFill>
        <p:spPr>
          <a:xfrm>
            <a:off x="6867573" y="1908000"/>
            <a:ext cx="4496427" cy="4239217"/>
          </a:xfrm>
          <a:prstGeom prst="rect">
            <a:avLst/>
          </a:prstGeom>
        </p:spPr>
      </p:pic>
      <p:sp>
        <p:nvSpPr>
          <p:cNvPr id="4" name="Slide Number Placeholder 3">
            <a:extLst>
              <a:ext uri="{FF2B5EF4-FFF2-40B4-BE49-F238E27FC236}">
                <a16:creationId xmlns:a16="http://schemas.microsoft.com/office/drawing/2014/main" id="{F96C79D2-AF30-6865-0862-5A65CA28A7C1}"/>
              </a:ext>
            </a:extLst>
          </p:cNvPr>
          <p:cNvSpPr>
            <a:spLocks noGrp="1"/>
          </p:cNvSpPr>
          <p:nvPr>
            <p:ph type="sldNum" sz="quarter" idx="12"/>
          </p:nvPr>
        </p:nvSpPr>
        <p:spPr/>
        <p:txBody>
          <a:bodyPr/>
          <a:lstStyle/>
          <a:p>
            <a:fld id="{E61B98E6-1405-46CD-ABBA-16EE1DEE2E2D}" type="slidenum">
              <a:rPr lang="en-IE" smtClean="0"/>
              <a:t>14</a:t>
            </a:fld>
            <a:endParaRPr lang="en-IE"/>
          </a:p>
        </p:txBody>
      </p:sp>
    </p:spTree>
    <p:extLst>
      <p:ext uri="{BB962C8B-B14F-4D97-AF65-F5344CB8AC3E}">
        <p14:creationId xmlns:p14="http://schemas.microsoft.com/office/powerpoint/2010/main" val="2579012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8B2A6-CBC0-D01A-D2E0-E90443717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290C11-E3D1-3D29-DDF5-6F44D9CB8CB1}"/>
              </a:ext>
            </a:extLst>
          </p:cNvPr>
          <p:cNvSpPr>
            <a:spLocks noGrp="1"/>
          </p:cNvSpPr>
          <p:nvPr>
            <p:ph type="title"/>
          </p:nvPr>
        </p:nvSpPr>
        <p:spPr>
          <a:xfrm>
            <a:off x="828000" y="972000"/>
            <a:ext cx="10515600" cy="853926"/>
          </a:xfrm>
        </p:spPr>
        <p:txBody>
          <a:bodyPr anchor="ctr">
            <a:normAutofit/>
          </a:bodyPr>
          <a:lstStyle/>
          <a:p>
            <a:r>
              <a:rPr lang="en-IE" b="1" dirty="0"/>
              <a:t>Ongoing Challenges</a:t>
            </a:r>
          </a:p>
        </p:txBody>
      </p:sp>
      <p:sp>
        <p:nvSpPr>
          <p:cNvPr id="22" name="TextBox 21">
            <a:extLst>
              <a:ext uri="{FF2B5EF4-FFF2-40B4-BE49-F238E27FC236}">
                <a16:creationId xmlns:a16="http://schemas.microsoft.com/office/drawing/2014/main" id="{E9593447-85DE-4B5E-150E-D28956568318}"/>
              </a:ext>
            </a:extLst>
          </p:cNvPr>
          <p:cNvSpPr txBox="1"/>
          <p:nvPr/>
        </p:nvSpPr>
        <p:spPr>
          <a:xfrm>
            <a:off x="946504" y="1948928"/>
            <a:ext cx="10397095" cy="4585871"/>
          </a:xfrm>
          <a:prstGeom prst="rect">
            <a:avLst/>
          </a:prstGeom>
          <a:noFill/>
        </p:spPr>
        <p:txBody>
          <a:bodyPr wrap="square" rtlCol="0">
            <a:spAutoFit/>
          </a:bodyPr>
          <a:lstStyle/>
          <a:p>
            <a:pPr>
              <a:spcBef>
                <a:spcPts val="600"/>
              </a:spcBef>
              <a:spcAft>
                <a:spcPts val="600"/>
              </a:spcAft>
              <a:buClr>
                <a:schemeClr val="accent4"/>
              </a:buClr>
            </a:pPr>
            <a:r>
              <a:rPr lang="en-US" sz="2200" dirty="0"/>
              <a:t>The student perspective has been gathered from the 2025/26 Lessons Learned Survey and Customer Care data:</a:t>
            </a:r>
          </a:p>
          <a:p>
            <a:pPr marL="285750" indent="-285750">
              <a:spcBef>
                <a:spcPts val="600"/>
              </a:spcBef>
              <a:spcAft>
                <a:spcPts val="600"/>
              </a:spcAft>
              <a:buClr>
                <a:schemeClr val="accent4"/>
              </a:buClr>
              <a:buFont typeface="Arial" panose="020B0604020202020204" pitchFamily="34" charset="0"/>
              <a:buChar char="•"/>
            </a:pPr>
            <a:r>
              <a:rPr lang="en-US" sz="2200" b="1" dirty="0"/>
              <a:t>Clarity and guidance: </a:t>
            </a:r>
            <a:r>
              <a:rPr lang="en-US" sz="2200" dirty="0"/>
              <a:t>Unclear next steps and eligibility requirements, with appeal grounds lead to confusion.</a:t>
            </a:r>
          </a:p>
          <a:p>
            <a:pPr marL="285750" indent="-285750">
              <a:spcBef>
                <a:spcPts val="600"/>
              </a:spcBef>
              <a:spcAft>
                <a:spcPts val="600"/>
              </a:spcAft>
              <a:buClr>
                <a:schemeClr val="accent4"/>
              </a:buClr>
              <a:buFont typeface="Arial" panose="020B0604020202020204" pitchFamily="34" charset="0"/>
              <a:buChar char="•"/>
            </a:pPr>
            <a:r>
              <a:rPr lang="en-US" sz="2200" b="1" dirty="0"/>
              <a:t>Application experience: </a:t>
            </a:r>
            <a:r>
              <a:rPr lang="en-US" sz="2200" dirty="0"/>
              <a:t>Portal limitations create frustration and errors.</a:t>
            </a:r>
          </a:p>
          <a:p>
            <a:pPr marL="285750" indent="-285750">
              <a:spcBef>
                <a:spcPts val="600"/>
              </a:spcBef>
              <a:spcAft>
                <a:spcPts val="600"/>
              </a:spcAft>
              <a:buClr>
                <a:schemeClr val="accent4"/>
              </a:buClr>
              <a:buFont typeface="Arial" panose="020B0604020202020204" pitchFamily="34" charset="0"/>
              <a:buChar char="•"/>
            </a:pPr>
            <a:r>
              <a:rPr lang="en-US" sz="2200" b="1" dirty="0"/>
              <a:t>Timelines and access</a:t>
            </a:r>
            <a:r>
              <a:rPr lang="en-US" sz="2200" dirty="0"/>
              <a:t>: Short application and appeal windows reduce flexibility and increase pressure.</a:t>
            </a:r>
          </a:p>
          <a:p>
            <a:pPr marL="285750" indent="-285750">
              <a:spcBef>
                <a:spcPts val="600"/>
              </a:spcBef>
              <a:spcAft>
                <a:spcPts val="600"/>
              </a:spcAft>
              <a:buClr>
                <a:schemeClr val="accent4"/>
              </a:buClr>
              <a:buFont typeface="Arial" panose="020B0604020202020204" pitchFamily="34" charset="0"/>
              <a:buChar char="•"/>
            </a:pPr>
            <a:r>
              <a:rPr lang="en-US" sz="2200" b="1" dirty="0"/>
              <a:t>Communication and transparency: </a:t>
            </a:r>
            <a:r>
              <a:rPr lang="en-US" sz="2200" dirty="0"/>
              <a:t>Limited visibility of status, decisions, and timelines drives uncertainty.</a:t>
            </a:r>
          </a:p>
          <a:p>
            <a:pPr marL="285750" indent="-285750">
              <a:spcBef>
                <a:spcPts val="600"/>
              </a:spcBef>
              <a:spcAft>
                <a:spcPts val="600"/>
              </a:spcAft>
              <a:buClr>
                <a:schemeClr val="accent4"/>
              </a:buClr>
              <a:buFont typeface="Arial" panose="020B0604020202020204" pitchFamily="34" charset="0"/>
              <a:buChar char="•"/>
            </a:pPr>
            <a:r>
              <a:rPr lang="en-US" sz="2200" b="1" dirty="0"/>
              <a:t>Evidence requirements: </a:t>
            </a:r>
            <a:r>
              <a:rPr lang="en-US" sz="2200" dirty="0"/>
              <a:t>Complex and sensitive documentation requirements create burden and potential stress for applicants.</a:t>
            </a:r>
            <a:endParaRPr lang="en-IE" sz="2200" dirty="0"/>
          </a:p>
        </p:txBody>
      </p:sp>
      <p:sp>
        <p:nvSpPr>
          <p:cNvPr id="3" name="Slide Number Placeholder 2">
            <a:extLst>
              <a:ext uri="{FF2B5EF4-FFF2-40B4-BE49-F238E27FC236}">
                <a16:creationId xmlns:a16="http://schemas.microsoft.com/office/drawing/2014/main" id="{BB6140D6-2703-0C41-CEB3-4D9CE94F6EC8}"/>
              </a:ext>
            </a:extLst>
          </p:cNvPr>
          <p:cNvSpPr>
            <a:spLocks noGrp="1"/>
          </p:cNvSpPr>
          <p:nvPr>
            <p:ph type="sldNum" sz="quarter" idx="12"/>
          </p:nvPr>
        </p:nvSpPr>
        <p:spPr/>
        <p:txBody>
          <a:bodyPr/>
          <a:lstStyle/>
          <a:p>
            <a:fld id="{E61B98E6-1405-46CD-ABBA-16EE1DEE2E2D}" type="slidenum">
              <a:rPr lang="en-IE" smtClean="0"/>
              <a:t>15</a:t>
            </a:fld>
            <a:endParaRPr lang="en-IE"/>
          </a:p>
        </p:txBody>
      </p:sp>
    </p:spTree>
    <p:extLst>
      <p:ext uri="{BB962C8B-B14F-4D97-AF65-F5344CB8AC3E}">
        <p14:creationId xmlns:p14="http://schemas.microsoft.com/office/powerpoint/2010/main" val="456332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4FEBD-EE06-08D1-CE8E-D2296750AA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FE0ED-74B0-04D1-A17F-E266B7704598}"/>
              </a:ext>
            </a:extLst>
          </p:cNvPr>
          <p:cNvSpPr>
            <a:spLocks noGrp="1"/>
          </p:cNvSpPr>
          <p:nvPr>
            <p:ph type="title"/>
          </p:nvPr>
        </p:nvSpPr>
        <p:spPr>
          <a:xfrm>
            <a:off x="827999" y="847316"/>
            <a:ext cx="6890323" cy="1069975"/>
          </a:xfrm>
        </p:spPr>
        <p:txBody>
          <a:bodyPr anchor="ctr">
            <a:normAutofit/>
          </a:bodyPr>
          <a:lstStyle/>
          <a:p>
            <a:r>
              <a:rPr lang="en-IE" sz="3200" b="1" dirty="0"/>
              <a:t>Reflections and Future Directions</a:t>
            </a:r>
          </a:p>
        </p:txBody>
      </p:sp>
      <p:sp>
        <p:nvSpPr>
          <p:cNvPr id="4" name="Content Placeholder 8">
            <a:extLst>
              <a:ext uri="{FF2B5EF4-FFF2-40B4-BE49-F238E27FC236}">
                <a16:creationId xmlns:a16="http://schemas.microsoft.com/office/drawing/2014/main" id="{E12B2C73-D3FC-D5FD-ACCC-78D40869EC21}"/>
              </a:ext>
            </a:extLst>
          </p:cNvPr>
          <p:cNvSpPr>
            <a:spLocks noGrp="1"/>
          </p:cNvSpPr>
          <p:nvPr>
            <p:ph type="body" sz="half" idx="2"/>
          </p:nvPr>
        </p:nvSpPr>
        <p:spPr>
          <a:xfrm>
            <a:off x="827999" y="1917291"/>
            <a:ext cx="8903142" cy="4676014"/>
          </a:xfrm>
        </p:spPr>
        <p:txBody>
          <a:bodyPr>
            <a:normAutofit/>
          </a:bodyPr>
          <a:lstStyle/>
          <a:p>
            <a:pPr marL="457200" indent="-457200">
              <a:spcBef>
                <a:spcPts val="1200"/>
              </a:spcBef>
              <a:spcAft>
                <a:spcPts val="1200"/>
              </a:spcAft>
              <a:buFont typeface="Arial" panose="020B0604020202020204" pitchFamily="34" charset="0"/>
              <a:buChar char="•"/>
            </a:pPr>
            <a:r>
              <a:rPr lang="en-US" sz="2400" dirty="0"/>
              <a:t>Significant Impact of PATH 2  – Students &amp; HEIs </a:t>
            </a:r>
          </a:p>
          <a:p>
            <a:pPr marL="457200" indent="-457200">
              <a:spcBef>
                <a:spcPts val="1200"/>
              </a:spcBef>
              <a:spcAft>
                <a:spcPts val="1200"/>
              </a:spcAft>
              <a:buFont typeface="Arial" panose="020B0604020202020204" pitchFamily="34" charset="0"/>
              <a:buChar char="•"/>
            </a:pPr>
            <a:r>
              <a:rPr lang="en-US" sz="2400" dirty="0"/>
              <a:t>Collaborative commitment to progressing strategic direction </a:t>
            </a:r>
          </a:p>
          <a:p>
            <a:pPr marL="457200" indent="-457200">
              <a:spcBef>
                <a:spcPts val="1200"/>
              </a:spcBef>
              <a:spcAft>
                <a:spcPts val="1200"/>
              </a:spcAft>
              <a:buFont typeface="Arial" panose="020B0604020202020204" pitchFamily="34" charset="0"/>
              <a:buChar char="•"/>
            </a:pPr>
            <a:r>
              <a:rPr lang="en-US" sz="2400" dirty="0"/>
              <a:t>Opportunities to; </a:t>
            </a:r>
          </a:p>
          <a:p>
            <a:pPr marL="914400" lvl="1" indent="-457200">
              <a:spcBef>
                <a:spcPts val="1200"/>
              </a:spcBef>
              <a:spcAft>
                <a:spcPts val="1200"/>
              </a:spcAft>
            </a:pPr>
            <a:r>
              <a:rPr lang="en-US" sz="2600" dirty="0"/>
              <a:t>Streamline funding pathways.</a:t>
            </a:r>
          </a:p>
          <a:p>
            <a:pPr marL="914400" lvl="1" indent="-457200">
              <a:spcBef>
                <a:spcPts val="1200"/>
              </a:spcBef>
              <a:spcAft>
                <a:spcPts val="1200"/>
              </a:spcAft>
            </a:pPr>
            <a:r>
              <a:rPr lang="en-US" sz="2600" dirty="0"/>
              <a:t>Aligning awarding frameworks.</a:t>
            </a:r>
          </a:p>
          <a:p>
            <a:pPr marL="914400" lvl="1" indent="-457200">
              <a:spcBef>
                <a:spcPts val="1200"/>
              </a:spcBef>
              <a:spcAft>
                <a:spcPts val="1200"/>
              </a:spcAft>
            </a:pPr>
            <a:r>
              <a:rPr lang="en-US" sz="2600" dirty="0"/>
              <a:t>Restructure reporting process.</a:t>
            </a:r>
          </a:p>
          <a:p>
            <a:pPr marL="457200" indent="-457200">
              <a:spcBef>
                <a:spcPts val="1200"/>
              </a:spcBef>
              <a:spcAft>
                <a:spcPts val="1200"/>
              </a:spcAft>
              <a:buFont typeface="Arial" panose="020B0604020202020204" pitchFamily="34" charset="0"/>
              <a:buChar char="•"/>
            </a:pPr>
            <a:r>
              <a:rPr lang="en-US" sz="2400" dirty="0"/>
              <a:t>Strategic </a:t>
            </a:r>
            <a:r>
              <a:rPr lang="en-US" sz="2400" dirty="0" err="1"/>
              <a:t>centralisation</a:t>
            </a:r>
            <a:r>
              <a:rPr lang="en-US" sz="2400" dirty="0"/>
              <a:t> of Bursary Application Process </a:t>
            </a:r>
          </a:p>
        </p:txBody>
      </p:sp>
      <p:sp>
        <p:nvSpPr>
          <p:cNvPr id="3" name="Slide Number Placeholder 5">
            <a:extLst>
              <a:ext uri="{FF2B5EF4-FFF2-40B4-BE49-F238E27FC236}">
                <a16:creationId xmlns:a16="http://schemas.microsoft.com/office/drawing/2014/main" id="{11FDB5E2-B13B-817E-5468-D12341E354E8}"/>
              </a:ext>
            </a:extLst>
          </p:cNvPr>
          <p:cNvSpPr>
            <a:spLocks noGrp="1"/>
          </p:cNvSpPr>
          <p:nvPr>
            <p:ph type="sldNum" sz="quarter" idx="4"/>
          </p:nvPr>
        </p:nvSpPr>
        <p:spPr>
          <a:xfrm>
            <a:off x="8568000" y="6408000"/>
            <a:ext cx="2743200" cy="365125"/>
          </a:xfrm>
          <a:prstGeom prst="rect">
            <a:avLst/>
          </a:prstGeom>
        </p:spPr>
        <p:txBody>
          <a:bodyPr vert="horz" lIns="91440" tIns="45720" rIns="91440" bIns="45720" rtlCol="0" anchor="ctr"/>
          <a:lstStyle>
            <a:lvl1pPr algn="r">
              <a:defRPr sz="1200">
                <a:solidFill>
                  <a:schemeClr val="accent4"/>
                </a:solidFill>
              </a:defRPr>
            </a:lvl1pPr>
          </a:lstStyle>
          <a:p>
            <a:fld id="{E61B98E6-1405-46CD-ABBA-16EE1DEE2E2D}" type="slidenum">
              <a:rPr lang="en-IE" smtClean="0"/>
              <a:pPr/>
              <a:t>16</a:t>
            </a:fld>
            <a:endParaRPr lang="en-IE"/>
          </a:p>
        </p:txBody>
      </p:sp>
    </p:spTree>
    <p:extLst>
      <p:ext uri="{BB962C8B-B14F-4D97-AF65-F5344CB8AC3E}">
        <p14:creationId xmlns:p14="http://schemas.microsoft.com/office/powerpoint/2010/main" val="2179655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67BA1-6BA4-BABF-CBB6-0B66F3AB02CA}"/>
            </a:ext>
          </a:extLst>
        </p:cNvPr>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ED1D44B-A193-A833-A970-A31E6948E7BD}"/>
              </a:ext>
            </a:extLst>
          </p:cNvPr>
          <p:cNvSpPr>
            <a:spLocks noGrp="1"/>
          </p:cNvSpPr>
          <p:nvPr>
            <p:ph type="sldNum" sz="quarter" idx="4"/>
          </p:nvPr>
        </p:nvSpPr>
        <p:spPr>
          <a:xfrm>
            <a:off x="8568000" y="6408000"/>
            <a:ext cx="2743200" cy="365125"/>
          </a:xfrm>
          <a:prstGeom prst="rect">
            <a:avLst/>
          </a:prstGeom>
        </p:spPr>
        <p:txBody>
          <a:bodyPr vert="horz" lIns="91440" tIns="45720" rIns="91440" bIns="45720" rtlCol="0" anchor="ctr"/>
          <a:lstStyle>
            <a:lvl1pPr algn="r">
              <a:defRPr sz="1200">
                <a:solidFill>
                  <a:schemeClr val="accent4"/>
                </a:solidFill>
              </a:defRPr>
            </a:lvl1pPr>
          </a:lstStyle>
          <a:p>
            <a:fld id="{E61B98E6-1405-46CD-ABBA-16EE1DEE2E2D}" type="slidenum">
              <a:rPr lang="en-IE" smtClean="0"/>
              <a:pPr/>
              <a:t>17</a:t>
            </a:fld>
            <a:endParaRPr lang="en-IE"/>
          </a:p>
        </p:txBody>
      </p:sp>
    </p:spTree>
    <p:extLst>
      <p:ext uri="{BB962C8B-B14F-4D97-AF65-F5344CB8AC3E}">
        <p14:creationId xmlns:p14="http://schemas.microsoft.com/office/powerpoint/2010/main" val="3944718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CD368-B93F-29E4-F2EC-C94BA00D9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85433C-9283-ECB2-4C24-03EF3D9B1B4F}"/>
              </a:ext>
            </a:extLst>
          </p:cNvPr>
          <p:cNvSpPr>
            <a:spLocks noGrp="1"/>
          </p:cNvSpPr>
          <p:nvPr>
            <p:ph type="title"/>
          </p:nvPr>
        </p:nvSpPr>
        <p:spPr>
          <a:xfrm>
            <a:off x="827999" y="847316"/>
            <a:ext cx="6890323" cy="1069975"/>
          </a:xfrm>
        </p:spPr>
        <p:txBody>
          <a:bodyPr anchor="ctr">
            <a:normAutofit/>
          </a:bodyPr>
          <a:lstStyle/>
          <a:p>
            <a:r>
              <a:rPr lang="en-IE" sz="3200" b="1" dirty="0"/>
              <a:t>Student Voice References </a:t>
            </a:r>
          </a:p>
        </p:txBody>
      </p:sp>
      <p:sp>
        <p:nvSpPr>
          <p:cNvPr id="4" name="Content Placeholder 8">
            <a:extLst>
              <a:ext uri="{FF2B5EF4-FFF2-40B4-BE49-F238E27FC236}">
                <a16:creationId xmlns:a16="http://schemas.microsoft.com/office/drawing/2014/main" id="{1D6F9F38-DAD1-26C2-4CDB-EB6F33833476}"/>
              </a:ext>
            </a:extLst>
          </p:cNvPr>
          <p:cNvSpPr>
            <a:spLocks noGrp="1"/>
          </p:cNvSpPr>
          <p:nvPr>
            <p:ph type="body" sz="half" idx="2"/>
          </p:nvPr>
        </p:nvSpPr>
        <p:spPr>
          <a:xfrm>
            <a:off x="827999" y="1917291"/>
            <a:ext cx="8903142" cy="4676014"/>
          </a:xfrm>
        </p:spPr>
        <p:txBody>
          <a:bodyPr>
            <a:normAutofit/>
          </a:bodyPr>
          <a:lstStyle/>
          <a:p>
            <a:endParaRPr lang="en-IE" dirty="0"/>
          </a:p>
          <a:p>
            <a:pPr marL="285750" indent="-285750">
              <a:buFont typeface="Arial" panose="020B0604020202020204" pitchFamily="34" charset="0"/>
              <a:buChar char="•"/>
            </a:pPr>
            <a:r>
              <a:rPr lang="en-IE" dirty="0"/>
              <a:t>Quote from Female; First-time mature entrant; Lone parent) SOAR Evaluation </a:t>
            </a:r>
            <a:r>
              <a:rPr lang="en-IE" dirty="0">
                <a:hlinkClick r:id="rId2"/>
              </a:rPr>
              <a:t>content</a:t>
            </a:r>
            <a:r>
              <a:rPr lang="en-IE" dirty="0"/>
              <a:t> page 33</a:t>
            </a:r>
          </a:p>
          <a:p>
            <a:pPr marL="285750" indent="-285750">
              <a:spcBef>
                <a:spcPts val="1200"/>
              </a:spcBef>
              <a:spcAft>
                <a:spcPts val="1200"/>
              </a:spcAft>
              <a:buFont typeface="Arial" panose="020B0604020202020204" pitchFamily="34" charset="0"/>
              <a:buChar char="•"/>
            </a:pPr>
            <a:r>
              <a:rPr lang="en-IE" dirty="0"/>
              <a:t>Survey participant </a:t>
            </a:r>
            <a:r>
              <a:rPr lang="en-IE" dirty="0">
                <a:hlinkClick r:id="rId3"/>
              </a:rPr>
              <a:t>Without the Help I Would Have Dropped Out- Evaluation of the 1916 Bursary Fund for the Midlands Easter North Dublin (MEND) Region.pdf</a:t>
            </a:r>
            <a:r>
              <a:rPr lang="en-IE" dirty="0"/>
              <a:t> Page 55</a:t>
            </a:r>
            <a:endParaRPr lang="en-US" sz="2400" dirty="0"/>
          </a:p>
        </p:txBody>
      </p:sp>
      <p:sp>
        <p:nvSpPr>
          <p:cNvPr id="3" name="Slide Number Placeholder 5">
            <a:extLst>
              <a:ext uri="{FF2B5EF4-FFF2-40B4-BE49-F238E27FC236}">
                <a16:creationId xmlns:a16="http://schemas.microsoft.com/office/drawing/2014/main" id="{214925FA-6099-A47C-EBD3-85EEB44D0500}"/>
              </a:ext>
            </a:extLst>
          </p:cNvPr>
          <p:cNvSpPr>
            <a:spLocks noGrp="1"/>
          </p:cNvSpPr>
          <p:nvPr>
            <p:ph type="sldNum" sz="quarter" idx="4"/>
          </p:nvPr>
        </p:nvSpPr>
        <p:spPr>
          <a:xfrm>
            <a:off x="8568000" y="6408000"/>
            <a:ext cx="2743200" cy="365125"/>
          </a:xfrm>
          <a:prstGeom prst="rect">
            <a:avLst/>
          </a:prstGeom>
        </p:spPr>
        <p:txBody>
          <a:bodyPr vert="horz" lIns="91440" tIns="45720" rIns="91440" bIns="45720" rtlCol="0" anchor="ctr"/>
          <a:lstStyle>
            <a:lvl1pPr algn="r">
              <a:defRPr sz="1200">
                <a:solidFill>
                  <a:schemeClr val="accent4"/>
                </a:solidFill>
              </a:defRPr>
            </a:lvl1pPr>
          </a:lstStyle>
          <a:p>
            <a:fld id="{E61B98E6-1405-46CD-ABBA-16EE1DEE2E2D}" type="slidenum">
              <a:rPr lang="en-IE" smtClean="0"/>
              <a:pPr/>
              <a:t>18</a:t>
            </a:fld>
            <a:endParaRPr lang="en-IE"/>
          </a:p>
        </p:txBody>
      </p:sp>
    </p:spTree>
    <p:extLst>
      <p:ext uri="{BB962C8B-B14F-4D97-AF65-F5344CB8AC3E}">
        <p14:creationId xmlns:p14="http://schemas.microsoft.com/office/powerpoint/2010/main" val="293227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3701E8D-EC65-7EF5-0DE0-2DD3EF919623}"/>
              </a:ext>
            </a:extLst>
          </p:cNvPr>
          <p:cNvSpPr>
            <a:spLocks noGrp="1"/>
          </p:cNvSpPr>
          <p:nvPr>
            <p:ph type="sldNum" sz="quarter" idx="4"/>
          </p:nvPr>
        </p:nvSpPr>
        <p:spPr>
          <a:xfrm>
            <a:off x="8568000" y="6408000"/>
            <a:ext cx="2743200" cy="365125"/>
          </a:xfrm>
          <a:prstGeom prst="rect">
            <a:avLst/>
          </a:prstGeom>
        </p:spPr>
        <p:txBody>
          <a:bodyPr vert="horz" lIns="91440" tIns="45720" rIns="91440" bIns="45720" rtlCol="0" anchor="ctr"/>
          <a:lstStyle>
            <a:lvl1pPr algn="r">
              <a:defRPr sz="1200">
                <a:solidFill>
                  <a:schemeClr val="accent4"/>
                </a:solidFill>
              </a:defRPr>
            </a:lvl1pPr>
          </a:lstStyle>
          <a:p>
            <a:fld id="{E61B98E6-1405-46CD-ABBA-16EE1DEE2E2D}" type="slidenum">
              <a:rPr lang="en-IE" smtClean="0"/>
              <a:pPr/>
              <a:t>19</a:t>
            </a:fld>
            <a:endParaRPr lang="en-IE"/>
          </a:p>
        </p:txBody>
      </p:sp>
    </p:spTree>
    <p:extLst>
      <p:ext uri="{BB962C8B-B14F-4D97-AF65-F5344CB8AC3E}">
        <p14:creationId xmlns:p14="http://schemas.microsoft.com/office/powerpoint/2010/main" val="3874119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FA91743-BCD0-4435-FC6E-236C1B7DBDD6}"/>
              </a:ext>
            </a:extLst>
          </p:cNvPr>
          <p:cNvSpPr>
            <a:spLocks noGrp="1"/>
          </p:cNvSpPr>
          <p:nvPr>
            <p:ph type="sldNum" sz="quarter" idx="4"/>
          </p:nvPr>
        </p:nvSpPr>
        <p:spPr>
          <a:xfrm>
            <a:off x="8568000" y="6408000"/>
            <a:ext cx="2743200" cy="365125"/>
          </a:xfrm>
          <a:prstGeom prst="rect">
            <a:avLst/>
          </a:prstGeom>
        </p:spPr>
        <p:txBody>
          <a:bodyPr vert="horz" lIns="91440" tIns="45720" rIns="91440" bIns="45720" rtlCol="0" anchor="ctr"/>
          <a:lstStyle>
            <a:lvl1pPr algn="r">
              <a:defRPr sz="1200">
                <a:solidFill>
                  <a:schemeClr val="accent4"/>
                </a:solidFill>
              </a:defRPr>
            </a:lvl1pPr>
          </a:lstStyle>
          <a:p>
            <a:fld id="{E61B98E6-1405-46CD-ABBA-16EE1DEE2E2D}" type="slidenum">
              <a:rPr lang="en-IE" smtClean="0"/>
              <a:pPr/>
              <a:t>2</a:t>
            </a:fld>
            <a:endParaRPr lang="en-IE"/>
          </a:p>
        </p:txBody>
      </p:sp>
    </p:spTree>
    <p:extLst>
      <p:ext uri="{BB962C8B-B14F-4D97-AF65-F5344CB8AC3E}">
        <p14:creationId xmlns:p14="http://schemas.microsoft.com/office/powerpoint/2010/main" val="181651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38EDA-C34D-E1BF-C22D-9CAAB8835F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74053F-A7F7-D0F1-124A-2428D1B63050}"/>
              </a:ext>
            </a:extLst>
          </p:cNvPr>
          <p:cNvSpPr>
            <a:spLocks noGrp="1"/>
          </p:cNvSpPr>
          <p:nvPr>
            <p:ph type="title"/>
          </p:nvPr>
        </p:nvSpPr>
        <p:spPr/>
        <p:txBody>
          <a:bodyPr/>
          <a:lstStyle/>
          <a:p>
            <a:r>
              <a:rPr lang="en-IE" b="1" dirty="0"/>
              <a:t>Speakers today</a:t>
            </a:r>
          </a:p>
        </p:txBody>
      </p:sp>
      <p:sp>
        <p:nvSpPr>
          <p:cNvPr id="4" name="TextBox 3">
            <a:extLst>
              <a:ext uri="{FF2B5EF4-FFF2-40B4-BE49-F238E27FC236}">
                <a16:creationId xmlns:a16="http://schemas.microsoft.com/office/drawing/2014/main" id="{161DA291-AFDA-AF57-9358-375017D07D25}"/>
              </a:ext>
            </a:extLst>
          </p:cNvPr>
          <p:cNvSpPr txBox="1"/>
          <p:nvPr/>
        </p:nvSpPr>
        <p:spPr>
          <a:xfrm>
            <a:off x="828000" y="3641461"/>
            <a:ext cx="3029013" cy="1354217"/>
          </a:xfrm>
          <a:prstGeom prst="rect">
            <a:avLst/>
          </a:prstGeom>
          <a:noFill/>
        </p:spPr>
        <p:txBody>
          <a:bodyPr wrap="square" rtlCol="0">
            <a:spAutoFit/>
          </a:bodyPr>
          <a:lstStyle/>
          <a:p>
            <a:pPr fontAlgn="base">
              <a:spcBef>
                <a:spcPts val="300"/>
              </a:spcBef>
              <a:spcAft>
                <a:spcPts val="300"/>
              </a:spcAft>
            </a:pPr>
            <a:r>
              <a:rPr lang="en-IE" b="1" dirty="0"/>
              <a:t>Dr Celia Keenaghan</a:t>
            </a:r>
          </a:p>
          <a:p>
            <a:pPr fontAlgn="base">
              <a:spcBef>
                <a:spcPts val="300"/>
              </a:spcBef>
              <a:spcAft>
                <a:spcPts val="300"/>
              </a:spcAft>
            </a:pPr>
            <a:r>
              <a:rPr lang="en-IE" dirty="0"/>
              <a:t>Participation Officer</a:t>
            </a:r>
          </a:p>
          <a:p>
            <a:pPr fontAlgn="base">
              <a:spcBef>
                <a:spcPts val="300"/>
              </a:spcBef>
              <a:spcAft>
                <a:spcPts val="300"/>
              </a:spcAft>
            </a:pPr>
            <a:r>
              <a:rPr lang="en-IE" dirty="0">
                <a:solidFill>
                  <a:srgbClr val="F27121"/>
                </a:solidFill>
              </a:rPr>
              <a:t>Atlantic Technological University</a:t>
            </a:r>
          </a:p>
        </p:txBody>
      </p:sp>
      <p:sp>
        <p:nvSpPr>
          <p:cNvPr id="6" name="TextBox 5">
            <a:extLst>
              <a:ext uri="{FF2B5EF4-FFF2-40B4-BE49-F238E27FC236}">
                <a16:creationId xmlns:a16="http://schemas.microsoft.com/office/drawing/2014/main" id="{0F7234CC-38A8-D9F0-E921-0DC85BF58C3C}"/>
              </a:ext>
            </a:extLst>
          </p:cNvPr>
          <p:cNvSpPr txBox="1"/>
          <p:nvPr/>
        </p:nvSpPr>
        <p:spPr>
          <a:xfrm>
            <a:off x="7881072" y="3641461"/>
            <a:ext cx="3029013" cy="1354217"/>
          </a:xfrm>
          <a:prstGeom prst="rect">
            <a:avLst/>
          </a:prstGeom>
          <a:noFill/>
        </p:spPr>
        <p:txBody>
          <a:bodyPr wrap="square" rtlCol="0">
            <a:spAutoFit/>
          </a:bodyPr>
          <a:lstStyle/>
          <a:p>
            <a:pPr fontAlgn="base">
              <a:spcBef>
                <a:spcPts val="300"/>
              </a:spcBef>
              <a:spcAft>
                <a:spcPts val="300"/>
              </a:spcAft>
            </a:pPr>
            <a:r>
              <a:rPr lang="en-US" b="1" dirty="0"/>
              <a:t>Fiona Sweeney</a:t>
            </a:r>
          </a:p>
          <a:p>
            <a:pPr fontAlgn="base">
              <a:spcBef>
                <a:spcPts val="300"/>
              </a:spcBef>
              <a:spcAft>
                <a:spcPts val="300"/>
              </a:spcAft>
            </a:pPr>
            <a:r>
              <a:rPr lang="en-US" dirty="0"/>
              <a:t>Head, Outreach, Engagement &amp; Transition</a:t>
            </a:r>
          </a:p>
          <a:p>
            <a:pPr fontAlgn="base">
              <a:spcBef>
                <a:spcPts val="300"/>
              </a:spcBef>
              <a:spcAft>
                <a:spcPts val="300"/>
              </a:spcAft>
            </a:pPr>
            <a:r>
              <a:rPr lang="en-US" dirty="0">
                <a:solidFill>
                  <a:srgbClr val="F27121"/>
                </a:solidFill>
              </a:rPr>
              <a:t>University College Dublin </a:t>
            </a:r>
            <a:endParaRPr lang="en-IE" dirty="0">
              <a:solidFill>
                <a:srgbClr val="F27121"/>
              </a:solidFill>
            </a:endParaRPr>
          </a:p>
        </p:txBody>
      </p:sp>
      <p:sp>
        <p:nvSpPr>
          <p:cNvPr id="7" name="Oval 6">
            <a:extLst>
              <a:ext uri="{FF2B5EF4-FFF2-40B4-BE49-F238E27FC236}">
                <a16:creationId xmlns:a16="http://schemas.microsoft.com/office/drawing/2014/main" id="{730EF73B-4C2B-9862-42AD-4DAD2D92541A}"/>
              </a:ext>
            </a:extLst>
          </p:cNvPr>
          <p:cNvSpPr/>
          <p:nvPr/>
        </p:nvSpPr>
        <p:spPr>
          <a:xfrm>
            <a:off x="7881072" y="2169000"/>
            <a:ext cx="1260000" cy="1260000"/>
          </a:xfrm>
          <a:prstGeom prst="ellipse">
            <a:avLst/>
          </a:prstGeom>
          <a:blipFill>
            <a:blip r:embed="rId2"/>
            <a:stretch>
              <a:fillRect/>
            </a:stretch>
          </a:blipFill>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AC36CA50-CF79-C2A9-5B12-390D1EA12627}"/>
              </a:ext>
            </a:extLst>
          </p:cNvPr>
          <p:cNvSpPr txBox="1"/>
          <p:nvPr/>
        </p:nvSpPr>
        <p:spPr>
          <a:xfrm>
            <a:off x="4354536" y="3641461"/>
            <a:ext cx="3029013" cy="1354217"/>
          </a:xfrm>
          <a:prstGeom prst="rect">
            <a:avLst/>
          </a:prstGeom>
          <a:noFill/>
        </p:spPr>
        <p:txBody>
          <a:bodyPr wrap="square" rtlCol="0">
            <a:spAutoFit/>
          </a:bodyPr>
          <a:lstStyle/>
          <a:p>
            <a:pPr fontAlgn="base">
              <a:spcBef>
                <a:spcPts val="300"/>
              </a:spcBef>
              <a:spcAft>
                <a:spcPts val="300"/>
              </a:spcAft>
            </a:pPr>
            <a:r>
              <a:rPr lang="en-IE" b="1" dirty="0"/>
              <a:t>Dr Karina Curley</a:t>
            </a:r>
          </a:p>
          <a:p>
            <a:pPr fontAlgn="base">
              <a:spcBef>
                <a:spcPts val="300"/>
              </a:spcBef>
              <a:spcAft>
                <a:spcPts val="300"/>
              </a:spcAft>
            </a:pPr>
            <a:r>
              <a:rPr lang="en-IE" dirty="0"/>
              <a:t>Widening Participation Officer</a:t>
            </a:r>
          </a:p>
          <a:p>
            <a:pPr fontAlgn="base">
              <a:spcBef>
                <a:spcPts val="300"/>
              </a:spcBef>
              <a:spcAft>
                <a:spcPts val="300"/>
              </a:spcAft>
            </a:pPr>
            <a:r>
              <a:rPr lang="en-IE" dirty="0">
                <a:solidFill>
                  <a:srgbClr val="F27121"/>
                </a:solidFill>
              </a:rPr>
              <a:t>Dublin City University</a:t>
            </a:r>
          </a:p>
        </p:txBody>
      </p:sp>
      <p:sp>
        <p:nvSpPr>
          <p:cNvPr id="9" name="Oval 8">
            <a:extLst>
              <a:ext uri="{FF2B5EF4-FFF2-40B4-BE49-F238E27FC236}">
                <a16:creationId xmlns:a16="http://schemas.microsoft.com/office/drawing/2014/main" id="{6B3A2A9B-FD1B-6FBB-B4A0-69C97EC07CDF}"/>
              </a:ext>
            </a:extLst>
          </p:cNvPr>
          <p:cNvSpPr/>
          <p:nvPr/>
        </p:nvSpPr>
        <p:spPr>
          <a:xfrm>
            <a:off x="4354536" y="2169000"/>
            <a:ext cx="1260000" cy="1260000"/>
          </a:xfrm>
          <a:prstGeom prst="ellipse">
            <a:avLst/>
          </a:prstGeom>
          <a:blipFill>
            <a:blip r:embed="rId3"/>
            <a:stretch>
              <a:fillRect/>
            </a:stretch>
          </a:blipFill>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a:p>
        </p:txBody>
      </p:sp>
      <p:sp>
        <p:nvSpPr>
          <p:cNvPr id="10" name="Oval 9">
            <a:extLst>
              <a:ext uri="{FF2B5EF4-FFF2-40B4-BE49-F238E27FC236}">
                <a16:creationId xmlns:a16="http://schemas.microsoft.com/office/drawing/2014/main" id="{2DB0794E-DBF7-34B3-7E78-9F086C0F023D}"/>
              </a:ext>
            </a:extLst>
          </p:cNvPr>
          <p:cNvSpPr/>
          <p:nvPr/>
        </p:nvSpPr>
        <p:spPr>
          <a:xfrm>
            <a:off x="828000" y="2169000"/>
            <a:ext cx="1260000" cy="1260000"/>
          </a:xfrm>
          <a:prstGeom prst="ellipse">
            <a:avLst/>
          </a:prstGeom>
          <a:blipFill>
            <a:blip r:embed="rId4"/>
            <a:stretch>
              <a:fillRect/>
            </a:stretch>
          </a:blipFill>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E"/>
          </a:p>
        </p:txBody>
      </p:sp>
      <p:sp>
        <p:nvSpPr>
          <p:cNvPr id="11" name="Slide Number Placeholder 10">
            <a:extLst>
              <a:ext uri="{FF2B5EF4-FFF2-40B4-BE49-F238E27FC236}">
                <a16:creationId xmlns:a16="http://schemas.microsoft.com/office/drawing/2014/main" id="{AC03A62B-3ABD-A8B6-3E6F-F3557776431A}"/>
              </a:ext>
            </a:extLst>
          </p:cNvPr>
          <p:cNvSpPr>
            <a:spLocks noGrp="1"/>
          </p:cNvSpPr>
          <p:nvPr>
            <p:ph type="sldNum" sz="quarter" idx="12"/>
          </p:nvPr>
        </p:nvSpPr>
        <p:spPr/>
        <p:txBody>
          <a:bodyPr/>
          <a:lstStyle/>
          <a:p>
            <a:fld id="{E61B98E6-1405-46CD-ABBA-16EE1DEE2E2D}" type="slidenum">
              <a:rPr lang="en-IE" smtClean="0"/>
              <a:t>3</a:t>
            </a:fld>
            <a:endParaRPr lang="en-IE"/>
          </a:p>
        </p:txBody>
      </p:sp>
    </p:spTree>
    <p:extLst>
      <p:ext uri="{BB962C8B-B14F-4D97-AF65-F5344CB8AC3E}">
        <p14:creationId xmlns:p14="http://schemas.microsoft.com/office/powerpoint/2010/main" val="58531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9002-D9AA-975C-90D1-4DA8762C7194}"/>
              </a:ext>
            </a:extLst>
          </p:cNvPr>
          <p:cNvSpPr>
            <a:spLocks noGrp="1"/>
          </p:cNvSpPr>
          <p:nvPr>
            <p:ph type="title"/>
          </p:nvPr>
        </p:nvSpPr>
        <p:spPr>
          <a:xfrm>
            <a:off x="6477000" y="828000"/>
            <a:ext cx="4691237" cy="1069975"/>
          </a:xfrm>
        </p:spPr>
        <p:txBody>
          <a:bodyPr/>
          <a:lstStyle/>
          <a:p>
            <a:r>
              <a:rPr lang="en-IE" dirty="0"/>
              <a:t>Presentation overview</a:t>
            </a:r>
          </a:p>
        </p:txBody>
      </p:sp>
      <p:sp>
        <p:nvSpPr>
          <p:cNvPr id="3" name="Text Placeholder 2">
            <a:extLst>
              <a:ext uri="{FF2B5EF4-FFF2-40B4-BE49-F238E27FC236}">
                <a16:creationId xmlns:a16="http://schemas.microsoft.com/office/drawing/2014/main" id="{2C7533AE-0AA4-BC39-60A8-6D089643DD55}"/>
              </a:ext>
            </a:extLst>
          </p:cNvPr>
          <p:cNvSpPr>
            <a:spLocks noGrp="1"/>
          </p:cNvSpPr>
          <p:nvPr>
            <p:ph type="body" sz="half" idx="2"/>
          </p:nvPr>
        </p:nvSpPr>
        <p:spPr>
          <a:xfrm>
            <a:off x="6477000" y="1728216"/>
            <a:ext cx="4691238" cy="4599432"/>
          </a:xfrm>
        </p:spPr>
        <p:txBody>
          <a:bodyPr>
            <a:normAutofit/>
          </a:bodyPr>
          <a:lstStyle/>
          <a:p>
            <a:pPr marL="514350" indent="-514350">
              <a:lnSpc>
                <a:spcPct val="100000"/>
              </a:lnSpc>
              <a:spcBef>
                <a:spcPts val="600"/>
              </a:spcBef>
              <a:spcAft>
                <a:spcPts val="600"/>
              </a:spcAft>
              <a:buFont typeface="+mj-lt"/>
              <a:buAutoNum type="arabicPeriod"/>
            </a:pPr>
            <a:r>
              <a:rPr lang="en-IE" sz="3000" dirty="0"/>
              <a:t>Overview of the Bursary</a:t>
            </a:r>
          </a:p>
          <a:p>
            <a:pPr marL="514350" indent="-514350">
              <a:lnSpc>
                <a:spcPct val="100000"/>
              </a:lnSpc>
              <a:spcBef>
                <a:spcPts val="600"/>
              </a:spcBef>
              <a:spcAft>
                <a:spcPts val="600"/>
              </a:spcAft>
              <a:buFont typeface="+mj-lt"/>
              <a:buAutoNum type="arabicPeriod"/>
            </a:pPr>
            <a:r>
              <a:rPr lang="en-IE" sz="3000" dirty="0"/>
              <a:t>The evolution</a:t>
            </a:r>
          </a:p>
          <a:p>
            <a:pPr marL="514350" indent="-514350">
              <a:lnSpc>
                <a:spcPct val="100000"/>
              </a:lnSpc>
              <a:spcBef>
                <a:spcPts val="600"/>
              </a:spcBef>
              <a:spcAft>
                <a:spcPts val="600"/>
              </a:spcAft>
              <a:buFont typeface="+mj-lt"/>
              <a:buAutoNum type="arabicPeriod"/>
            </a:pPr>
            <a:r>
              <a:rPr lang="en-IE" sz="3000" dirty="0"/>
              <a:t>Continuous improvement and incorporation of the student voice</a:t>
            </a:r>
          </a:p>
          <a:p>
            <a:pPr marL="514350" indent="-514350">
              <a:lnSpc>
                <a:spcPct val="100000"/>
              </a:lnSpc>
              <a:spcBef>
                <a:spcPts val="600"/>
              </a:spcBef>
              <a:spcAft>
                <a:spcPts val="600"/>
              </a:spcAft>
              <a:buFont typeface="+mj-lt"/>
              <a:buAutoNum type="arabicPeriod"/>
            </a:pPr>
            <a:r>
              <a:rPr lang="en-IE" sz="3000" dirty="0"/>
              <a:t>Future strategic vision</a:t>
            </a:r>
          </a:p>
          <a:p>
            <a:pPr marL="514350" indent="-514350">
              <a:lnSpc>
                <a:spcPct val="100000"/>
              </a:lnSpc>
              <a:spcBef>
                <a:spcPts val="600"/>
              </a:spcBef>
              <a:spcAft>
                <a:spcPts val="600"/>
              </a:spcAft>
              <a:buFont typeface="+mj-lt"/>
              <a:buAutoNum type="arabicPeriod"/>
            </a:pPr>
            <a:endParaRPr lang="en-IE" sz="3000" dirty="0"/>
          </a:p>
          <a:p>
            <a:pPr marL="0" indent="0">
              <a:lnSpc>
                <a:spcPct val="100000"/>
              </a:lnSpc>
              <a:spcBef>
                <a:spcPts val="600"/>
              </a:spcBef>
              <a:spcAft>
                <a:spcPts val="600"/>
              </a:spcAft>
            </a:pPr>
            <a:endParaRPr lang="en-IE" sz="3000" dirty="0"/>
          </a:p>
        </p:txBody>
      </p:sp>
      <p:sp>
        <p:nvSpPr>
          <p:cNvPr id="6" name="Slide Number Placeholder 5">
            <a:extLst>
              <a:ext uri="{FF2B5EF4-FFF2-40B4-BE49-F238E27FC236}">
                <a16:creationId xmlns:a16="http://schemas.microsoft.com/office/drawing/2014/main" id="{5CFD9ED0-71E6-31D7-0EAA-7F6B162BE6D6}"/>
              </a:ext>
            </a:extLst>
          </p:cNvPr>
          <p:cNvSpPr txBox="1">
            <a:spLocks/>
          </p:cNvSpPr>
          <p:nvPr/>
        </p:nvSpPr>
        <p:spPr>
          <a:xfrm>
            <a:off x="8568000" y="64080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1B98E6-1405-46CD-ABBA-16EE1DEE2E2D}" type="slidenum">
              <a:rPr lang="en-IE" smtClean="0"/>
              <a:pPr/>
              <a:t>4</a:t>
            </a:fld>
            <a:endParaRPr lang="en-IE"/>
          </a:p>
        </p:txBody>
      </p:sp>
    </p:spTree>
    <p:extLst>
      <p:ext uri="{BB962C8B-B14F-4D97-AF65-F5344CB8AC3E}">
        <p14:creationId xmlns:p14="http://schemas.microsoft.com/office/powerpoint/2010/main" val="196574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7521-CAC2-AC89-416F-CE18B36A4A6B}"/>
              </a:ext>
            </a:extLst>
          </p:cNvPr>
          <p:cNvSpPr>
            <a:spLocks noGrp="1"/>
          </p:cNvSpPr>
          <p:nvPr>
            <p:ph type="title"/>
          </p:nvPr>
        </p:nvSpPr>
        <p:spPr>
          <a:xfrm>
            <a:off x="828000" y="972000"/>
            <a:ext cx="5572800" cy="1069975"/>
          </a:xfrm>
        </p:spPr>
        <p:txBody>
          <a:bodyPr anchor="ctr">
            <a:normAutofit/>
          </a:bodyPr>
          <a:lstStyle/>
          <a:p>
            <a:r>
              <a:rPr lang="en-IE" b="1" dirty="0"/>
              <a:t>What is the 1916 Bursary?</a:t>
            </a:r>
          </a:p>
        </p:txBody>
      </p:sp>
      <p:sp>
        <p:nvSpPr>
          <p:cNvPr id="9" name="Content Placeholder 8">
            <a:extLst>
              <a:ext uri="{FF2B5EF4-FFF2-40B4-BE49-F238E27FC236}">
                <a16:creationId xmlns:a16="http://schemas.microsoft.com/office/drawing/2014/main" id="{EA8F1892-9DC8-E572-10C5-0171D56575B1}"/>
              </a:ext>
            </a:extLst>
          </p:cNvPr>
          <p:cNvSpPr>
            <a:spLocks noGrp="1"/>
          </p:cNvSpPr>
          <p:nvPr>
            <p:ph type="body" sz="half" idx="2"/>
          </p:nvPr>
        </p:nvSpPr>
        <p:spPr>
          <a:xfrm>
            <a:off x="828000" y="2285999"/>
            <a:ext cx="4941864" cy="3028951"/>
          </a:xfrm>
        </p:spPr>
        <p:txBody>
          <a:bodyPr>
            <a:normAutofit/>
          </a:bodyPr>
          <a:lstStyle/>
          <a:p>
            <a:pPr marL="0" indent="0">
              <a:spcBef>
                <a:spcPts val="1200"/>
              </a:spcBef>
              <a:spcAft>
                <a:spcPts val="1200"/>
              </a:spcAft>
              <a:buNone/>
            </a:pPr>
            <a:r>
              <a:rPr lang="en-US" sz="2800" dirty="0"/>
              <a:t>The PATH 2 1916 Bursary was established to support students from socio‑economically disadvantaged backgrounds to participate in and succeed in higher education. </a:t>
            </a:r>
          </a:p>
        </p:txBody>
      </p:sp>
      <p:sp>
        <p:nvSpPr>
          <p:cNvPr id="3" name="Slide Number Placeholder 5">
            <a:extLst>
              <a:ext uri="{FF2B5EF4-FFF2-40B4-BE49-F238E27FC236}">
                <a16:creationId xmlns:a16="http://schemas.microsoft.com/office/drawing/2014/main" id="{1D6E04B8-CF4F-336D-E2BE-0C9F48D55EB5}"/>
              </a:ext>
            </a:extLst>
          </p:cNvPr>
          <p:cNvSpPr>
            <a:spLocks noGrp="1"/>
          </p:cNvSpPr>
          <p:nvPr>
            <p:ph type="sldNum" sz="quarter" idx="4"/>
          </p:nvPr>
        </p:nvSpPr>
        <p:spPr>
          <a:xfrm>
            <a:off x="8568000" y="6408000"/>
            <a:ext cx="2743200" cy="365125"/>
          </a:xfrm>
          <a:prstGeom prst="rect">
            <a:avLst/>
          </a:prstGeom>
        </p:spPr>
        <p:txBody>
          <a:bodyPr vert="horz" lIns="91440" tIns="45720" rIns="91440" bIns="45720" rtlCol="0" anchor="ctr"/>
          <a:lstStyle>
            <a:lvl1pPr algn="r">
              <a:defRPr sz="1200">
                <a:solidFill>
                  <a:schemeClr val="accent4"/>
                </a:solidFill>
              </a:defRPr>
            </a:lvl1pPr>
          </a:lstStyle>
          <a:p>
            <a:fld id="{E61B98E6-1405-46CD-ABBA-16EE1DEE2E2D}" type="slidenum">
              <a:rPr lang="en-IE" smtClean="0"/>
              <a:pPr/>
              <a:t>5</a:t>
            </a:fld>
            <a:endParaRPr lang="en-IE"/>
          </a:p>
        </p:txBody>
      </p:sp>
    </p:spTree>
    <p:extLst>
      <p:ext uri="{BB962C8B-B14F-4D97-AF65-F5344CB8AC3E}">
        <p14:creationId xmlns:p14="http://schemas.microsoft.com/office/powerpoint/2010/main" val="246176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1651-88F4-0643-83D9-35F520E4E187}"/>
              </a:ext>
            </a:extLst>
          </p:cNvPr>
          <p:cNvSpPr>
            <a:spLocks noGrp="1"/>
          </p:cNvSpPr>
          <p:nvPr>
            <p:ph type="title"/>
          </p:nvPr>
        </p:nvSpPr>
        <p:spPr/>
        <p:txBody>
          <a:bodyPr/>
          <a:lstStyle/>
          <a:p>
            <a:r>
              <a:rPr lang="en-IE" b="1" dirty="0"/>
              <a:t>Collaborative stakeholders</a:t>
            </a:r>
          </a:p>
        </p:txBody>
      </p:sp>
      <p:pic>
        <p:nvPicPr>
          <p:cNvPr id="4" name="Picture 3">
            <a:extLst>
              <a:ext uri="{FF2B5EF4-FFF2-40B4-BE49-F238E27FC236}">
                <a16:creationId xmlns:a16="http://schemas.microsoft.com/office/drawing/2014/main" id="{61EA4AD5-FAB4-C7B6-4862-DEE074C8FC1B}"/>
              </a:ext>
            </a:extLst>
          </p:cNvPr>
          <p:cNvPicPr>
            <a:picLocks noChangeAspect="1"/>
          </p:cNvPicPr>
          <p:nvPr/>
        </p:nvPicPr>
        <p:blipFill>
          <a:blip r:embed="rId2"/>
          <a:stretch>
            <a:fillRect/>
          </a:stretch>
        </p:blipFill>
        <p:spPr>
          <a:xfrm>
            <a:off x="7403203" y="1550486"/>
            <a:ext cx="3912659" cy="944706"/>
          </a:xfrm>
          <a:prstGeom prst="rect">
            <a:avLst/>
          </a:prstGeom>
        </p:spPr>
      </p:pic>
      <p:pic>
        <p:nvPicPr>
          <p:cNvPr id="6" name="Picture 5">
            <a:extLst>
              <a:ext uri="{FF2B5EF4-FFF2-40B4-BE49-F238E27FC236}">
                <a16:creationId xmlns:a16="http://schemas.microsoft.com/office/drawing/2014/main" id="{17CB282F-2A18-F0BE-26C6-B7FB39210445}"/>
              </a:ext>
            </a:extLst>
          </p:cNvPr>
          <p:cNvPicPr>
            <a:picLocks noChangeAspect="1"/>
          </p:cNvPicPr>
          <p:nvPr/>
        </p:nvPicPr>
        <p:blipFill>
          <a:blip r:embed="rId3"/>
          <a:stretch>
            <a:fillRect/>
          </a:stretch>
        </p:blipFill>
        <p:spPr>
          <a:xfrm>
            <a:off x="7403203" y="2495192"/>
            <a:ext cx="3960797" cy="2054323"/>
          </a:xfrm>
          <a:prstGeom prst="rect">
            <a:avLst/>
          </a:prstGeom>
        </p:spPr>
      </p:pic>
      <p:pic>
        <p:nvPicPr>
          <p:cNvPr id="8" name="Picture 7">
            <a:extLst>
              <a:ext uri="{FF2B5EF4-FFF2-40B4-BE49-F238E27FC236}">
                <a16:creationId xmlns:a16="http://schemas.microsoft.com/office/drawing/2014/main" id="{6B93068C-0D36-4F98-6627-2951674BB675}"/>
              </a:ext>
            </a:extLst>
          </p:cNvPr>
          <p:cNvPicPr>
            <a:picLocks noChangeAspect="1"/>
          </p:cNvPicPr>
          <p:nvPr/>
        </p:nvPicPr>
        <p:blipFill>
          <a:blip r:embed="rId4"/>
          <a:stretch>
            <a:fillRect/>
          </a:stretch>
        </p:blipFill>
        <p:spPr>
          <a:xfrm>
            <a:off x="7412516" y="4549514"/>
            <a:ext cx="3951484" cy="1975743"/>
          </a:xfrm>
          <a:prstGeom prst="rect">
            <a:avLst/>
          </a:prstGeom>
        </p:spPr>
      </p:pic>
      <p:pic>
        <p:nvPicPr>
          <p:cNvPr id="15" name="Picture 14">
            <a:extLst>
              <a:ext uri="{FF2B5EF4-FFF2-40B4-BE49-F238E27FC236}">
                <a16:creationId xmlns:a16="http://schemas.microsoft.com/office/drawing/2014/main" id="{2F168E7B-FFC2-F379-D295-038AACBBEB24}"/>
              </a:ext>
            </a:extLst>
          </p:cNvPr>
          <p:cNvPicPr>
            <a:picLocks noChangeAspect="1"/>
          </p:cNvPicPr>
          <p:nvPr/>
        </p:nvPicPr>
        <p:blipFill>
          <a:blip r:embed="rId5"/>
          <a:stretch>
            <a:fillRect/>
          </a:stretch>
        </p:blipFill>
        <p:spPr>
          <a:xfrm>
            <a:off x="828000" y="2968270"/>
            <a:ext cx="3505689" cy="619211"/>
          </a:xfrm>
          <a:prstGeom prst="rect">
            <a:avLst/>
          </a:prstGeom>
        </p:spPr>
      </p:pic>
      <p:pic>
        <p:nvPicPr>
          <p:cNvPr id="17" name="Picture 16">
            <a:extLst>
              <a:ext uri="{FF2B5EF4-FFF2-40B4-BE49-F238E27FC236}">
                <a16:creationId xmlns:a16="http://schemas.microsoft.com/office/drawing/2014/main" id="{3BDC764D-86EC-CD9A-B4E6-F51CF3D78F11}"/>
              </a:ext>
            </a:extLst>
          </p:cNvPr>
          <p:cNvPicPr>
            <a:picLocks noChangeAspect="1"/>
          </p:cNvPicPr>
          <p:nvPr/>
        </p:nvPicPr>
        <p:blipFill>
          <a:blip r:embed="rId6"/>
          <a:stretch>
            <a:fillRect/>
          </a:stretch>
        </p:blipFill>
        <p:spPr>
          <a:xfrm>
            <a:off x="1001175" y="2022839"/>
            <a:ext cx="2976457" cy="785094"/>
          </a:xfrm>
          <a:prstGeom prst="rect">
            <a:avLst/>
          </a:prstGeom>
        </p:spPr>
      </p:pic>
      <p:pic>
        <p:nvPicPr>
          <p:cNvPr id="19" name="Picture 18">
            <a:extLst>
              <a:ext uri="{FF2B5EF4-FFF2-40B4-BE49-F238E27FC236}">
                <a16:creationId xmlns:a16="http://schemas.microsoft.com/office/drawing/2014/main" id="{D39644E7-ADAB-5C9B-3C0B-5F526161FE83}"/>
              </a:ext>
            </a:extLst>
          </p:cNvPr>
          <p:cNvPicPr>
            <a:picLocks noChangeAspect="1"/>
          </p:cNvPicPr>
          <p:nvPr/>
        </p:nvPicPr>
        <p:blipFill>
          <a:blip r:embed="rId7"/>
          <a:stretch>
            <a:fillRect/>
          </a:stretch>
        </p:blipFill>
        <p:spPr>
          <a:xfrm>
            <a:off x="1001175" y="4944661"/>
            <a:ext cx="1952898" cy="1114581"/>
          </a:xfrm>
          <a:prstGeom prst="rect">
            <a:avLst/>
          </a:prstGeom>
        </p:spPr>
      </p:pic>
      <p:sp>
        <p:nvSpPr>
          <p:cNvPr id="20" name="TextBox 19">
            <a:extLst>
              <a:ext uri="{FF2B5EF4-FFF2-40B4-BE49-F238E27FC236}">
                <a16:creationId xmlns:a16="http://schemas.microsoft.com/office/drawing/2014/main" id="{05981425-FC5D-8A7D-E71F-4975FB23946D}"/>
              </a:ext>
            </a:extLst>
          </p:cNvPr>
          <p:cNvSpPr txBox="1"/>
          <p:nvPr/>
        </p:nvSpPr>
        <p:spPr>
          <a:xfrm>
            <a:off x="1001175" y="4210607"/>
            <a:ext cx="3205065" cy="338554"/>
          </a:xfrm>
          <a:prstGeom prst="rect">
            <a:avLst/>
          </a:prstGeom>
          <a:noFill/>
        </p:spPr>
        <p:txBody>
          <a:bodyPr wrap="square" rtlCol="0">
            <a:spAutoFit/>
          </a:bodyPr>
          <a:lstStyle/>
          <a:p>
            <a:r>
              <a:rPr lang="en-IE" sz="1600" b="1" dirty="0"/>
              <a:t>Higher Education Institutions</a:t>
            </a:r>
          </a:p>
        </p:txBody>
      </p:sp>
      <p:cxnSp>
        <p:nvCxnSpPr>
          <p:cNvPr id="22" name="Straight Connector 21">
            <a:extLst>
              <a:ext uri="{FF2B5EF4-FFF2-40B4-BE49-F238E27FC236}">
                <a16:creationId xmlns:a16="http://schemas.microsoft.com/office/drawing/2014/main" id="{144CD93E-AB34-1654-D42A-85D43E8FC8E7}"/>
              </a:ext>
            </a:extLst>
          </p:cNvPr>
          <p:cNvCxnSpPr>
            <a:cxnSpLocks/>
            <a:stCxn id="20" idx="3"/>
          </p:cNvCxnSpPr>
          <p:nvPr/>
        </p:nvCxnSpPr>
        <p:spPr>
          <a:xfrm>
            <a:off x="4206240" y="4379884"/>
            <a:ext cx="2852361" cy="0"/>
          </a:xfrm>
          <a:prstGeom prst="line">
            <a:avLst/>
          </a:prstGeom>
        </p:spPr>
        <p:style>
          <a:lnRef idx="2">
            <a:schemeClr val="accent4"/>
          </a:lnRef>
          <a:fillRef idx="0">
            <a:schemeClr val="accent4"/>
          </a:fillRef>
          <a:effectRef idx="1">
            <a:schemeClr val="accent4"/>
          </a:effectRef>
          <a:fontRef idx="minor">
            <a:schemeClr val="tx1"/>
          </a:fontRef>
        </p:style>
      </p:cxnSp>
      <p:sp>
        <p:nvSpPr>
          <p:cNvPr id="23" name="Left Bracket 22">
            <a:extLst>
              <a:ext uri="{FF2B5EF4-FFF2-40B4-BE49-F238E27FC236}">
                <a16:creationId xmlns:a16="http://schemas.microsoft.com/office/drawing/2014/main" id="{49B54C12-6ADF-F3E6-3BC3-EC1EFF35B0BC}"/>
              </a:ext>
            </a:extLst>
          </p:cNvPr>
          <p:cNvSpPr/>
          <p:nvPr/>
        </p:nvSpPr>
        <p:spPr>
          <a:xfrm>
            <a:off x="7059168" y="1517904"/>
            <a:ext cx="344035" cy="5084063"/>
          </a:xfrm>
          <a:prstGeom prst="leftBracket">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5A30FE26-30B5-B180-8FD7-4F494C336836}"/>
              </a:ext>
            </a:extLst>
          </p:cNvPr>
          <p:cNvSpPr>
            <a:spLocks noGrp="1"/>
          </p:cNvSpPr>
          <p:nvPr>
            <p:ph type="sldNum" sz="quarter" idx="12"/>
          </p:nvPr>
        </p:nvSpPr>
        <p:spPr/>
        <p:txBody>
          <a:bodyPr/>
          <a:lstStyle/>
          <a:p>
            <a:fld id="{E61B98E6-1405-46CD-ABBA-16EE1DEE2E2D}" type="slidenum">
              <a:rPr lang="en-IE" smtClean="0"/>
              <a:t>6</a:t>
            </a:fld>
            <a:endParaRPr lang="en-IE"/>
          </a:p>
        </p:txBody>
      </p:sp>
    </p:spTree>
    <p:extLst>
      <p:ext uri="{BB962C8B-B14F-4D97-AF65-F5344CB8AC3E}">
        <p14:creationId xmlns:p14="http://schemas.microsoft.com/office/powerpoint/2010/main" val="148460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F15D7-65EA-25E5-C20B-CF5711DA56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347F27-95BF-912B-60B1-73B0A807DA7C}"/>
              </a:ext>
            </a:extLst>
          </p:cNvPr>
          <p:cNvSpPr>
            <a:spLocks noGrp="1"/>
          </p:cNvSpPr>
          <p:nvPr>
            <p:ph type="title"/>
          </p:nvPr>
        </p:nvSpPr>
        <p:spPr/>
        <p:txBody>
          <a:bodyPr/>
          <a:lstStyle/>
          <a:p>
            <a:r>
              <a:rPr lang="en-IE" b="1" dirty="0"/>
              <a:t>Eligibility and award</a:t>
            </a:r>
          </a:p>
        </p:txBody>
      </p:sp>
      <p:sp>
        <p:nvSpPr>
          <p:cNvPr id="9" name="Content Placeholder 8">
            <a:extLst>
              <a:ext uri="{FF2B5EF4-FFF2-40B4-BE49-F238E27FC236}">
                <a16:creationId xmlns:a16="http://schemas.microsoft.com/office/drawing/2014/main" id="{D8CC6E9A-9114-8B23-B288-770CCA297EAA}"/>
              </a:ext>
            </a:extLst>
          </p:cNvPr>
          <p:cNvSpPr>
            <a:spLocks noGrp="1"/>
          </p:cNvSpPr>
          <p:nvPr>
            <p:ph idx="1"/>
          </p:nvPr>
        </p:nvSpPr>
        <p:spPr>
          <a:xfrm>
            <a:off x="828000" y="1908000"/>
            <a:ext cx="4969296" cy="4351338"/>
          </a:xfrm>
        </p:spPr>
        <p:txBody>
          <a:bodyPr>
            <a:normAutofit fontScale="92500"/>
          </a:bodyPr>
          <a:lstStyle/>
          <a:p>
            <a:pPr marL="0" indent="0" fontAlgn="t">
              <a:lnSpc>
                <a:spcPct val="100000"/>
              </a:lnSpc>
              <a:spcBef>
                <a:spcPts val="600"/>
              </a:spcBef>
              <a:spcAft>
                <a:spcPts val="600"/>
              </a:spcAft>
              <a:buNone/>
            </a:pPr>
            <a:r>
              <a:rPr lang="en-US" sz="2800" dirty="0"/>
              <a:t>To be eligible for a 1916 Bursary, all applicants must meet eligibility criteria outlined in the Guidelines published each year by the Higher Education Authority (HEA). </a:t>
            </a:r>
          </a:p>
          <a:p>
            <a:pPr lvl="1" fontAlgn="t">
              <a:lnSpc>
                <a:spcPct val="100000"/>
              </a:lnSpc>
              <a:spcBef>
                <a:spcPts val="600"/>
              </a:spcBef>
              <a:spcAft>
                <a:spcPts val="600"/>
              </a:spcAft>
            </a:pPr>
            <a:r>
              <a:rPr lang="en-US" sz="2800" dirty="0"/>
              <a:t>Financial</a:t>
            </a:r>
          </a:p>
          <a:p>
            <a:pPr lvl="1" fontAlgn="t">
              <a:lnSpc>
                <a:spcPct val="100000"/>
              </a:lnSpc>
              <a:spcBef>
                <a:spcPts val="600"/>
              </a:spcBef>
              <a:spcAft>
                <a:spcPts val="600"/>
              </a:spcAft>
            </a:pPr>
            <a:r>
              <a:rPr lang="en-US" sz="2800" dirty="0"/>
              <a:t>Priority Group</a:t>
            </a:r>
          </a:p>
          <a:p>
            <a:pPr lvl="1" fontAlgn="t">
              <a:lnSpc>
                <a:spcPct val="100000"/>
              </a:lnSpc>
              <a:spcBef>
                <a:spcPts val="600"/>
              </a:spcBef>
              <a:spcAft>
                <a:spcPts val="600"/>
              </a:spcAft>
            </a:pPr>
            <a:r>
              <a:rPr lang="en-US" sz="2800" dirty="0"/>
              <a:t>College Entry</a:t>
            </a:r>
          </a:p>
          <a:p>
            <a:pPr marL="0" indent="0">
              <a:lnSpc>
                <a:spcPct val="100000"/>
              </a:lnSpc>
              <a:spcBef>
                <a:spcPts val="600"/>
              </a:spcBef>
              <a:spcAft>
                <a:spcPts val="600"/>
              </a:spcAft>
              <a:buNone/>
            </a:pPr>
            <a:endParaRPr lang="en-US" sz="2800" dirty="0"/>
          </a:p>
        </p:txBody>
      </p:sp>
      <p:graphicFrame>
        <p:nvGraphicFramePr>
          <p:cNvPr id="3" name="Table 2">
            <a:extLst>
              <a:ext uri="{FF2B5EF4-FFF2-40B4-BE49-F238E27FC236}">
                <a16:creationId xmlns:a16="http://schemas.microsoft.com/office/drawing/2014/main" id="{9D445086-7FCB-6A87-1CE9-5913A499D622}"/>
              </a:ext>
            </a:extLst>
          </p:cNvPr>
          <p:cNvGraphicFramePr>
            <a:graphicFrameLocks noGrp="1"/>
          </p:cNvGraphicFramePr>
          <p:nvPr>
            <p:extLst>
              <p:ext uri="{D42A27DB-BD31-4B8C-83A1-F6EECF244321}">
                <p14:modId xmlns:p14="http://schemas.microsoft.com/office/powerpoint/2010/main" val="2756358918"/>
              </p:ext>
            </p:extLst>
          </p:nvPr>
        </p:nvGraphicFramePr>
        <p:xfrm>
          <a:off x="5861304" y="2002536"/>
          <a:ext cx="5751577" cy="4373147"/>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992821244"/>
                    </a:ext>
                  </a:extLst>
                </a:gridCol>
                <a:gridCol w="1929384">
                  <a:extLst>
                    <a:ext uri="{9D8B030D-6E8A-4147-A177-3AD203B41FA5}">
                      <a16:colId xmlns:a16="http://schemas.microsoft.com/office/drawing/2014/main" val="4176076805"/>
                    </a:ext>
                  </a:extLst>
                </a:gridCol>
                <a:gridCol w="2084833">
                  <a:extLst>
                    <a:ext uri="{9D8B030D-6E8A-4147-A177-3AD203B41FA5}">
                      <a16:colId xmlns:a16="http://schemas.microsoft.com/office/drawing/2014/main" val="4130503968"/>
                    </a:ext>
                  </a:extLst>
                </a:gridCol>
              </a:tblGrid>
              <a:tr h="427237">
                <a:tc>
                  <a:txBody>
                    <a:bodyPr/>
                    <a:lstStyle/>
                    <a:p>
                      <a:r>
                        <a:rPr lang="en-IE" sz="2000" dirty="0">
                          <a:latin typeface="+mn-lt"/>
                        </a:rPr>
                        <a:t>Award</a:t>
                      </a:r>
                    </a:p>
                  </a:txBody>
                  <a:tcPr marL="72000" marR="72000" marT="72000" marB="72000">
                    <a:solidFill>
                      <a:schemeClr val="accent4"/>
                    </a:solidFill>
                  </a:tcPr>
                </a:tc>
                <a:tc>
                  <a:txBody>
                    <a:bodyPr/>
                    <a:lstStyle/>
                    <a:p>
                      <a:r>
                        <a:rPr lang="en-IE" sz="2000" dirty="0">
                          <a:latin typeface="+mn-lt"/>
                        </a:rPr>
                        <a:t>Amount</a:t>
                      </a:r>
                    </a:p>
                  </a:txBody>
                  <a:tcPr marL="72000" marR="72000" marT="72000" marB="72000">
                    <a:solidFill>
                      <a:schemeClr val="accent4"/>
                    </a:solidFill>
                  </a:tcPr>
                </a:tc>
                <a:tc>
                  <a:txBody>
                    <a:bodyPr/>
                    <a:lstStyle/>
                    <a:p>
                      <a:r>
                        <a:rPr lang="en-IE" sz="2000" dirty="0">
                          <a:latin typeface="+mn-lt"/>
                        </a:rPr>
                        <a:t>Places</a:t>
                      </a:r>
                    </a:p>
                  </a:txBody>
                  <a:tcPr marL="72000" marR="72000" marT="72000" marB="72000">
                    <a:solidFill>
                      <a:schemeClr val="accent4"/>
                    </a:solidFill>
                  </a:tcPr>
                </a:tc>
                <a:extLst>
                  <a:ext uri="{0D108BD9-81ED-4DB2-BD59-A6C34878D82A}">
                    <a16:rowId xmlns:a16="http://schemas.microsoft.com/office/drawing/2014/main" val="129356145"/>
                  </a:ext>
                </a:extLst>
              </a:tr>
              <a:tr h="1014815">
                <a:tc>
                  <a:txBody>
                    <a:bodyPr/>
                    <a:lstStyle/>
                    <a:p>
                      <a:r>
                        <a:rPr lang="en-IE" sz="2000" b="1" dirty="0">
                          <a:latin typeface="+mn-lt"/>
                        </a:rPr>
                        <a:t>Tier 1</a:t>
                      </a:r>
                    </a:p>
                  </a:txBody>
                  <a:tcPr marL="72000" marR="72000" marT="72000" marB="72000">
                    <a:solidFill>
                      <a:schemeClr val="bg1">
                        <a:lumMod val="95000"/>
                      </a:schemeClr>
                    </a:solidFill>
                  </a:tcPr>
                </a:tc>
                <a:tc>
                  <a:txBody>
                    <a:bodyPr/>
                    <a:lstStyle/>
                    <a:p>
                      <a:r>
                        <a:rPr lang="en-IE" sz="2000" dirty="0">
                          <a:latin typeface="+mn-lt"/>
                        </a:rPr>
                        <a:t>€5000 </a:t>
                      </a:r>
                    </a:p>
                  </a:txBody>
                  <a:tcPr marL="72000" marR="72000" marT="72000" marB="72000">
                    <a:solidFill>
                      <a:schemeClr val="bg1">
                        <a:lumMod val="95000"/>
                      </a:schemeClr>
                    </a:solidFill>
                  </a:tcPr>
                </a:tc>
                <a:tc>
                  <a:txBody>
                    <a:bodyPr/>
                    <a:lstStyle/>
                    <a:p>
                      <a:r>
                        <a:rPr lang="en-IE" sz="2000" dirty="0">
                          <a:latin typeface="+mn-lt"/>
                        </a:rPr>
                        <a:t>400</a:t>
                      </a:r>
                    </a:p>
                  </a:txBody>
                  <a:tcPr marL="72000" marR="72000" marT="72000" marB="72000">
                    <a:solidFill>
                      <a:schemeClr val="bg1">
                        <a:lumMod val="95000"/>
                      </a:schemeClr>
                    </a:solidFill>
                  </a:tcPr>
                </a:tc>
                <a:extLst>
                  <a:ext uri="{0D108BD9-81ED-4DB2-BD59-A6C34878D82A}">
                    <a16:rowId xmlns:a16="http://schemas.microsoft.com/office/drawing/2014/main" val="483468798"/>
                  </a:ext>
                </a:extLst>
              </a:tr>
              <a:tr h="936732">
                <a:tc>
                  <a:txBody>
                    <a:bodyPr/>
                    <a:lstStyle/>
                    <a:p>
                      <a:r>
                        <a:rPr lang="en-IE" sz="2000" b="1" dirty="0">
                          <a:latin typeface="+mn-lt"/>
                        </a:rPr>
                        <a:t>Tier 2</a:t>
                      </a:r>
                    </a:p>
                  </a:txBody>
                  <a:tcPr marL="72000" marR="72000" marT="72000" marB="72000">
                    <a:solidFill>
                      <a:schemeClr val="bg1">
                        <a:lumMod val="95000"/>
                      </a:schemeClr>
                    </a:solidFill>
                  </a:tcPr>
                </a:tc>
                <a:tc>
                  <a:txBody>
                    <a:bodyPr/>
                    <a:lstStyle/>
                    <a:p>
                      <a:r>
                        <a:rPr lang="en-IE" sz="2000" dirty="0">
                          <a:latin typeface="+mn-lt"/>
                        </a:rPr>
                        <a:t>€2,000</a:t>
                      </a:r>
                    </a:p>
                  </a:txBody>
                  <a:tcPr marL="72000" marR="72000" marT="72000" marB="72000">
                    <a:solidFill>
                      <a:schemeClr val="bg1">
                        <a:lumMod val="95000"/>
                      </a:schemeClr>
                    </a:solidFill>
                  </a:tcPr>
                </a:tc>
                <a:tc>
                  <a:txBody>
                    <a:bodyPr/>
                    <a:lstStyle/>
                    <a:p>
                      <a:r>
                        <a:rPr lang="en-IE" sz="2000" dirty="0">
                          <a:latin typeface="+mn-lt"/>
                        </a:rPr>
                        <a:t>200</a:t>
                      </a:r>
                    </a:p>
                  </a:txBody>
                  <a:tcPr marL="72000" marR="72000" marT="72000" marB="72000">
                    <a:solidFill>
                      <a:schemeClr val="bg1">
                        <a:lumMod val="95000"/>
                      </a:schemeClr>
                    </a:solidFill>
                  </a:tcPr>
                </a:tc>
                <a:extLst>
                  <a:ext uri="{0D108BD9-81ED-4DB2-BD59-A6C34878D82A}">
                    <a16:rowId xmlns:a16="http://schemas.microsoft.com/office/drawing/2014/main" val="1116680663"/>
                  </a:ext>
                </a:extLst>
              </a:tr>
              <a:tr h="1878017">
                <a:tc>
                  <a:txBody>
                    <a:bodyPr/>
                    <a:lstStyle/>
                    <a:p>
                      <a:r>
                        <a:rPr lang="en-IE" sz="2000" b="1" dirty="0">
                          <a:latin typeface="+mn-lt"/>
                        </a:rPr>
                        <a:t>Tier 3</a:t>
                      </a:r>
                    </a:p>
                  </a:txBody>
                  <a:tcPr marL="72000" marR="72000" marT="72000" marB="72000">
                    <a:solidFill>
                      <a:schemeClr val="bg1">
                        <a:lumMod val="95000"/>
                      </a:schemeClr>
                    </a:solidFill>
                  </a:tcPr>
                </a:tc>
                <a:tc>
                  <a:txBody>
                    <a:bodyPr/>
                    <a:lstStyle/>
                    <a:p>
                      <a:r>
                        <a:rPr lang="en-IE" sz="2000" dirty="0">
                          <a:latin typeface="+mn-lt"/>
                        </a:rPr>
                        <a:t>€1500</a:t>
                      </a:r>
                    </a:p>
                  </a:txBody>
                  <a:tcPr marL="72000" marR="72000" marT="72000" marB="72000">
                    <a:solidFill>
                      <a:schemeClr val="bg1">
                        <a:lumMod val="95000"/>
                      </a:schemeClr>
                    </a:solidFill>
                  </a:tcPr>
                </a:tc>
                <a:tc>
                  <a:txBody>
                    <a:bodyPr/>
                    <a:lstStyle/>
                    <a:p>
                      <a:r>
                        <a:rPr lang="en-US" sz="2000" dirty="0">
                          <a:latin typeface="+mn-lt"/>
                        </a:rPr>
                        <a:t>The number of Tier 3 bursaries to be paid will be based on existing underspends.</a:t>
                      </a:r>
                      <a:endParaRPr lang="en-IE" sz="2000" dirty="0">
                        <a:latin typeface="+mn-lt"/>
                      </a:endParaRPr>
                    </a:p>
                  </a:txBody>
                  <a:tcPr marL="72000" marR="72000" marT="72000" marB="72000">
                    <a:solidFill>
                      <a:schemeClr val="bg1">
                        <a:lumMod val="95000"/>
                      </a:schemeClr>
                    </a:solidFill>
                  </a:tcPr>
                </a:tc>
                <a:extLst>
                  <a:ext uri="{0D108BD9-81ED-4DB2-BD59-A6C34878D82A}">
                    <a16:rowId xmlns:a16="http://schemas.microsoft.com/office/drawing/2014/main" val="976607876"/>
                  </a:ext>
                </a:extLst>
              </a:tr>
            </a:tbl>
          </a:graphicData>
        </a:graphic>
      </p:graphicFrame>
      <p:sp>
        <p:nvSpPr>
          <p:cNvPr id="4" name="Slide Number Placeholder 3">
            <a:extLst>
              <a:ext uri="{FF2B5EF4-FFF2-40B4-BE49-F238E27FC236}">
                <a16:creationId xmlns:a16="http://schemas.microsoft.com/office/drawing/2014/main" id="{13376973-A859-DA43-47DC-FE804467201A}"/>
              </a:ext>
            </a:extLst>
          </p:cNvPr>
          <p:cNvSpPr>
            <a:spLocks noGrp="1"/>
          </p:cNvSpPr>
          <p:nvPr>
            <p:ph type="sldNum" sz="quarter" idx="12"/>
          </p:nvPr>
        </p:nvSpPr>
        <p:spPr/>
        <p:txBody>
          <a:bodyPr/>
          <a:lstStyle/>
          <a:p>
            <a:fld id="{E61B98E6-1405-46CD-ABBA-16EE1DEE2E2D}" type="slidenum">
              <a:rPr lang="en-IE" smtClean="0"/>
              <a:t>7</a:t>
            </a:fld>
            <a:endParaRPr lang="en-IE"/>
          </a:p>
        </p:txBody>
      </p:sp>
    </p:spTree>
    <p:extLst>
      <p:ext uri="{BB962C8B-B14F-4D97-AF65-F5344CB8AC3E}">
        <p14:creationId xmlns:p14="http://schemas.microsoft.com/office/powerpoint/2010/main" val="2945092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EF49E-4ABB-61CE-02DF-1DA35CAD5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E2ED6B-AEEC-6F4A-AE48-5D9AC5CD44E9}"/>
              </a:ext>
            </a:extLst>
          </p:cNvPr>
          <p:cNvSpPr>
            <a:spLocks noGrp="1"/>
          </p:cNvSpPr>
          <p:nvPr>
            <p:ph type="title"/>
          </p:nvPr>
        </p:nvSpPr>
        <p:spPr/>
        <p:txBody>
          <a:bodyPr>
            <a:normAutofit/>
          </a:bodyPr>
          <a:lstStyle/>
          <a:p>
            <a:r>
              <a:rPr lang="en-IE" b="1" dirty="0"/>
              <a:t>Growth of the Bursary</a:t>
            </a:r>
          </a:p>
        </p:txBody>
      </p:sp>
      <p:graphicFrame>
        <p:nvGraphicFramePr>
          <p:cNvPr id="6" name="Content Placeholder 5">
            <a:extLst>
              <a:ext uri="{FF2B5EF4-FFF2-40B4-BE49-F238E27FC236}">
                <a16:creationId xmlns:a16="http://schemas.microsoft.com/office/drawing/2014/main" id="{51277E7C-741A-CA8F-9103-96627D63F96E}"/>
              </a:ext>
            </a:extLst>
          </p:cNvPr>
          <p:cNvGraphicFramePr>
            <a:graphicFrameLocks noGrp="1"/>
          </p:cNvGraphicFramePr>
          <p:nvPr>
            <p:ph idx="1"/>
            <p:extLst>
              <p:ext uri="{D42A27DB-BD31-4B8C-83A1-F6EECF244321}">
                <p14:modId xmlns:p14="http://schemas.microsoft.com/office/powerpoint/2010/main" val="1572969419"/>
              </p:ext>
            </p:extLst>
          </p:nvPr>
        </p:nvGraphicFramePr>
        <p:xfrm>
          <a:off x="4700016" y="1798446"/>
          <a:ext cx="6931152" cy="4663440"/>
        </p:xfrm>
        <a:graphic>
          <a:graphicData uri="http://schemas.openxmlformats.org/drawingml/2006/table">
            <a:tbl>
              <a:tblPr firstRow="1" bandRow="1">
                <a:tableStyleId>{5C22544A-7EE6-4342-B048-85BDC9FD1C3A}</a:tableStyleId>
              </a:tblPr>
              <a:tblGrid>
                <a:gridCol w="1627632">
                  <a:extLst>
                    <a:ext uri="{9D8B030D-6E8A-4147-A177-3AD203B41FA5}">
                      <a16:colId xmlns:a16="http://schemas.microsoft.com/office/drawing/2014/main" val="4037669390"/>
                    </a:ext>
                  </a:extLst>
                </a:gridCol>
                <a:gridCol w="2267712">
                  <a:extLst>
                    <a:ext uri="{9D8B030D-6E8A-4147-A177-3AD203B41FA5}">
                      <a16:colId xmlns:a16="http://schemas.microsoft.com/office/drawing/2014/main" val="2558389808"/>
                    </a:ext>
                  </a:extLst>
                </a:gridCol>
                <a:gridCol w="3035808">
                  <a:extLst>
                    <a:ext uri="{9D8B030D-6E8A-4147-A177-3AD203B41FA5}">
                      <a16:colId xmlns:a16="http://schemas.microsoft.com/office/drawing/2014/main" val="1037600041"/>
                    </a:ext>
                  </a:extLst>
                </a:gridCol>
              </a:tblGrid>
              <a:tr h="345491">
                <a:tc>
                  <a:txBody>
                    <a:bodyPr/>
                    <a:lstStyle/>
                    <a:p>
                      <a:r>
                        <a:rPr lang="en-IE" sz="2000" dirty="0"/>
                        <a:t>Year</a:t>
                      </a:r>
                    </a:p>
                  </a:txBody>
                  <a:tcPr>
                    <a:solidFill>
                      <a:schemeClr val="accent3"/>
                    </a:solidFill>
                  </a:tcPr>
                </a:tc>
                <a:tc>
                  <a:txBody>
                    <a:bodyPr/>
                    <a:lstStyle/>
                    <a:p>
                      <a:r>
                        <a:rPr lang="en-IE" sz="2000" dirty="0"/>
                        <a:t>Places awarded </a:t>
                      </a:r>
                    </a:p>
                  </a:txBody>
                  <a:tcPr>
                    <a:solidFill>
                      <a:schemeClr val="accent3"/>
                    </a:solidFill>
                  </a:tcPr>
                </a:tc>
                <a:tc>
                  <a:txBody>
                    <a:bodyPr/>
                    <a:lstStyle/>
                    <a:p>
                      <a:r>
                        <a:rPr lang="en-IE" sz="2000" dirty="0"/>
                        <a:t>Value of new awards</a:t>
                      </a:r>
                    </a:p>
                  </a:txBody>
                  <a:tcPr>
                    <a:solidFill>
                      <a:schemeClr val="accent3"/>
                    </a:solidFill>
                  </a:tcPr>
                </a:tc>
                <a:extLst>
                  <a:ext uri="{0D108BD9-81ED-4DB2-BD59-A6C34878D82A}">
                    <a16:rowId xmlns:a16="http://schemas.microsoft.com/office/drawing/2014/main" val="283652213"/>
                  </a:ext>
                </a:extLst>
              </a:tr>
              <a:tr h="345491">
                <a:tc>
                  <a:txBody>
                    <a:bodyPr/>
                    <a:lstStyle/>
                    <a:p>
                      <a:r>
                        <a:rPr lang="en-IE" sz="2000" dirty="0"/>
                        <a:t>2017/18</a:t>
                      </a:r>
                    </a:p>
                  </a:txBody>
                  <a:tcPr/>
                </a:tc>
                <a:tc>
                  <a:txBody>
                    <a:bodyPr/>
                    <a:lstStyle/>
                    <a:p>
                      <a:r>
                        <a:rPr lang="en-IE" sz="2000" dirty="0"/>
                        <a:t>200</a:t>
                      </a:r>
                    </a:p>
                  </a:txBody>
                  <a:tcPr/>
                </a:tc>
                <a:tc>
                  <a:txBody>
                    <a:bodyPr/>
                    <a:lstStyle/>
                    <a:p>
                      <a:r>
                        <a:rPr lang="en-IE" sz="2000" dirty="0"/>
                        <a:t>€995,000</a:t>
                      </a:r>
                    </a:p>
                  </a:txBody>
                  <a:tcPr/>
                </a:tc>
                <a:extLst>
                  <a:ext uri="{0D108BD9-81ED-4DB2-BD59-A6C34878D82A}">
                    <a16:rowId xmlns:a16="http://schemas.microsoft.com/office/drawing/2014/main" val="625312520"/>
                  </a:ext>
                </a:extLst>
              </a:tr>
              <a:tr h="345491">
                <a:tc>
                  <a:txBody>
                    <a:bodyPr/>
                    <a:lstStyle/>
                    <a:p>
                      <a:r>
                        <a:rPr lang="en-IE" sz="2000" dirty="0"/>
                        <a:t>2018/19</a:t>
                      </a:r>
                    </a:p>
                  </a:txBody>
                  <a:tcPr/>
                </a:tc>
                <a:tc>
                  <a:txBody>
                    <a:bodyPr/>
                    <a:lstStyle/>
                    <a:p>
                      <a:r>
                        <a:rPr lang="en-IE" sz="2000" dirty="0"/>
                        <a:t>199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t>€995,000</a:t>
                      </a:r>
                    </a:p>
                  </a:txBody>
                  <a:tcPr/>
                </a:tc>
                <a:extLst>
                  <a:ext uri="{0D108BD9-81ED-4DB2-BD59-A6C34878D82A}">
                    <a16:rowId xmlns:a16="http://schemas.microsoft.com/office/drawing/2014/main" val="555738024"/>
                  </a:ext>
                </a:extLst>
              </a:tr>
              <a:tr h="345491">
                <a:tc>
                  <a:txBody>
                    <a:bodyPr/>
                    <a:lstStyle/>
                    <a:p>
                      <a:r>
                        <a:rPr lang="en-IE" sz="2000" dirty="0"/>
                        <a:t>2019/20</a:t>
                      </a:r>
                    </a:p>
                  </a:txBody>
                  <a:tcPr/>
                </a:tc>
                <a:tc>
                  <a:txBody>
                    <a:bodyPr/>
                    <a:lstStyle/>
                    <a:p>
                      <a:r>
                        <a:rPr lang="en-IE" sz="2000" dirty="0"/>
                        <a:t>200</a:t>
                      </a:r>
                    </a:p>
                  </a:txBody>
                  <a:tcPr/>
                </a:tc>
                <a:tc>
                  <a:txBody>
                    <a:bodyPr/>
                    <a:lstStyle/>
                    <a:p>
                      <a:r>
                        <a:rPr lang="en-IE" sz="2000" dirty="0"/>
                        <a:t>€1,010,000</a:t>
                      </a:r>
                    </a:p>
                  </a:txBody>
                  <a:tcPr/>
                </a:tc>
                <a:extLst>
                  <a:ext uri="{0D108BD9-81ED-4DB2-BD59-A6C34878D82A}">
                    <a16:rowId xmlns:a16="http://schemas.microsoft.com/office/drawing/2014/main" val="1296541338"/>
                  </a:ext>
                </a:extLst>
              </a:tr>
              <a:tr h="345491">
                <a:tc>
                  <a:txBody>
                    <a:bodyPr/>
                    <a:lstStyle/>
                    <a:p>
                      <a:r>
                        <a:rPr lang="en-IE" sz="2000" dirty="0"/>
                        <a:t>2020/21</a:t>
                      </a:r>
                    </a:p>
                  </a:txBody>
                  <a:tcPr/>
                </a:tc>
                <a:tc>
                  <a:txBody>
                    <a:bodyPr/>
                    <a:lstStyle/>
                    <a:p>
                      <a:r>
                        <a:rPr lang="en-IE" sz="2000" dirty="0"/>
                        <a:t>323</a:t>
                      </a:r>
                    </a:p>
                  </a:txBody>
                  <a:tcPr/>
                </a:tc>
                <a:tc>
                  <a:txBody>
                    <a:bodyPr/>
                    <a:lstStyle/>
                    <a:p>
                      <a:r>
                        <a:rPr lang="en-IE" sz="2000" dirty="0"/>
                        <a:t>€1,255,000</a:t>
                      </a:r>
                    </a:p>
                  </a:txBody>
                  <a:tcPr/>
                </a:tc>
                <a:extLst>
                  <a:ext uri="{0D108BD9-81ED-4DB2-BD59-A6C34878D82A}">
                    <a16:rowId xmlns:a16="http://schemas.microsoft.com/office/drawing/2014/main" val="2642285053"/>
                  </a:ext>
                </a:extLst>
              </a:tr>
              <a:tr h="345491">
                <a:tc>
                  <a:txBody>
                    <a:bodyPr/>
                    <a:lstStyle/>
                    <a:p>
                      <a:r>
                        <a:rPr lang="en-IE" sz="2000" dirty="0"/>
                        <a:t>2021/22</a:t>
                      </a:r>
                    </a:p>
                  </a:txBody>
                  <a:tcPr/>
                </a:tc>
                <a:tc>
                  <a:txBody>
                    <a:bodyPr/>
                    <a:lstStyle/>
                    <a:p>
                      <a:r>
                        <a:rPr lang="en-IE" sz="2000" dirty="0"/>
                        <a:t>323</a:t>
                      </a:r>
                    </a:p>
                  </a:txBody>
                  <a:tcPr/>
                </a:tc>
                <a:tc>
                  <a:txBody>
                    <a:bodyPr/>
                    <a:lstStyle/>
                    <a:p>
                      <a:r>
                        <a:rPr lang="en-IE" sz="2000" dirty="0"/>
                        <a:t>€1,255,000</a:t>
                      </a:r>
                    </a:p>
                  </a:txBody>
                  <a:tcPr/>
                </a:tc>
                <a:extLst>
                  <a:ext uri="{0D108BD9-81ED-4DB2-BD59-A6C34878D82A}">
                    <a16:rowId xmlns:a16="http://schemas.microsoft.com/office/drawing/2014/main" val="4173019556"/>
                  </a:ext>
                </a:extLst>
              </a:tr>
              <a:tr h="345491">
                <a:tc>
                  <a:txBody>
                    <a:bodyPr/>
                    <a:lstStyle/>
                    <a:p>
                      <a:r>
                        <a:rPr lang="en-IE" sz="2000" dirty="0"/>
                        <a:t>2022/23</a:t>
                      </a:r>
                    </a:p>
                  </a:txBody>
                  <a:tcPr/>
                </a:tc>
                <a:tc>
                  <a:txBody>
                    <a:bodyPr/>
                    <a:lstStyle/>
                    <a:p>
                      <a:r>
                        <a:rPr lang="en-IE" sz="2000" dirty="0"/>
                        <a:t>1,178</a:t>
                      </a:r>
                    </a:p>
                  </a:txBody>
                  <a:tcPr/>
                </a:tc>
                <a:tc>
                  <a:txBody>
                    <a:bodyPr/>
                    <a:lstStyle/>
                    <a:p>
                      <a:r>
                        <a:rPr lang="en-IE" sz="2000" dirty="0"/>
                        <a:t>€2,713,000</a:t>
                      </a:r>
                    </a:p>
                  </a:txBody>
                  <a:tcPr/>
                </a:tc>
                <a:extLst>
                  <a:ext uri="{0D108BD9-81ED-4DB2-BD59-A6C34878D82A}">
                    <a16:rowId xmlns:a16="http://schemas.microsoft.com/office/drawing/2014/main" val="3310392831"/>
                  </a:ext>
                </a:extLst>
              </a:tr>
              <a:tr h="345491">
                <a:tc>
                  <a:txBody>
                    <a:bodyPr/>
                    <a:lstStyle/>
                    <a:p>
                      <a:r>
                        <a:rPr lang="en-IE" sz="2000" dirty="0"/>
                        <a:t>2023/24</a:t>
                      </a:r>
                    </a:p>
                  </a:txBody>
                  <a:tcPr/>
                </a:tc>
                <a:tc>
                  <a:txBody>
                    <a:bodyPr/>
                    <a:lstStyle/>
                    <a:p>
                      <a:r>
                        <a:rPr lang="en-IE" sz="2000" dirty="0"/>
                        <a:t>1,433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t>€3,654,000</a:t>
                      </a:r>
                    </a:p>
                  </a:txBody>
                  <a:tcPr/>
                </a:tc>
                <a:extLst>
                  <a:ext uri="{0D108BD9-81ED-4DB2-BD59-A6C34878D82A}">
                    <a16:rowId xmlns:a16="http://schemas.microsoft.com/office/drawing/2014/main" val="3629169839"/>
                  </a:ext>
                </a:extLst>
              </a:tr>
              <a:tr h="345491">
                <a:tc>
                  <a:txBody>
                    <a:bodyPr/>
                    <a:lstStyle/>
                    <a:p>
                      <a:r>
                        <a:rPr lang="en-IE" sz="2000" dirty="0"/>
                        <a:t>2024/25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t>1,392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t>€3,588,000</a:t>
                      </a:r>
                    </a:p>
                  </a:txBody>
                  <a:tcPr/>
                </a:tc>
                <a:extLst>
                  <a:ext uri="{0D108BD9-81ED-4DB2-BD59-A6C34878D82A}">
                    <a16:rowId xmlns:a16="http://schemas.microsoft.com/office/drawing/2014/main" val="2990488463"/>
                  </a:ext>
                </a:extLst>
              </a:tr>
              <a:tr h="345491">
                <a:tc>
                  <a:txBody>
                    <a:bodyPr/>
                    <a:lstStyle/>
                    <a:p>
                      <a:r>
                        <a:rPr lang="en-IE" sz="2000" dirty="0"/>
                        <a:t>2025/26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t>1,585</a:t>
                      </a:r>
                    </a:p>
                  </a:txBody>
                  <a:tcPr/>
                </a:tc>
                <a:tc>
                  <a:txBody>
                    <a:bodyPr/>
                    <a:lstStyle/>
                    <a:p>
                      <a:r>
                        <a:rPr lang="en-IE" sz="2000" dirty="0"/>
                        <a:t>€3,877,500</a:t>
                      </a:r>
                    </a:p>
                  </a:txBody>
                  <a:tcPr/>
                </a:tc>
                <a:extLst>
                  <a:ext uri="{0D108BD9-81ED-4DB2-BD59-A6C34878D82A}">
                    <a16:rowId xmlns:a16="http://schemas.microsoft.com/office/drawing/2014/main" val="972574150"/>
                  </a:ext>
                </a:extLst>
              </a:tr>
              <a:tr h="611253">
                <a:tc>
                  <a:txBody>
                    <a:bodyPr/>
                    <a:lstStyle/>
                    <a:p>
                      <a:r>
                        <a:rPr lang="en-IE" sz="2000" b="1" dirty="0">
                          <a:solidFill>
                            <a:schemeClr val="bg1"/>
                          </a:solidFill>
                        </a:rPr>
                        <a:t>TOTAL</a:t>
                      </a:r>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b="1" dirty="0">
                          <a:solidFill>
                            <a:schemeClr val="bg1"/>
                          </a:solidFill>
                        </a:rPr>
                        <a:t>6,833</a:t>
                      </a:r>
                    </a:p>
                  </a:txBody>
                  <a:tcPr>
                    <a:solidFill>
                      <a:schemeClr val="accent4"/>
                    </a:solidFill>
                  </a:tcPr>
                </a:tc>
                <a:tc>
                  <a:txBody>
                    <a:bodyPr/>
                    <a:lstStyle/>
                    <a:p>
                      <a:r>
                        <a:rPr lang="en-IE" sz="2000" b="1" dirty="0">
                          <a:solidFill>
                            <a:schemeClr val="bg1"/>
                          </a:solidFill>
                        </a:rPr>
                        <a:t>€19,342,500</a:t>
                      </a:r>
                    </a:p>
                    <a:p>
                      <a:endParaRPr lang="en-IE" sz="2000" b="1" dirty="0">
                        <a:solidFill>
                          <a:schemeClr val="bg1"/>
                        </a:solidFill>
                      </a:endParaRPr>
                    </a:p>
                  </a:txBody>
                  <a:tcPr>
                    <a:solidFill>
                      <a:schemeClr val="accent4"/>
                    </a:solidFill>
                  </a:tcPr>
                </a:tc>
                <a:extLst>
                  <a:ext uri="{0D108BD9-81ED-4DB2-BD59-A6C34878D82A}">
                    <a16:rowId xmlns:a16="http://schemas.microsoft.com/office/drawing/2014/main" val="2697610320"/>
                  </a:ext>
                </a:extLst>
              </a:tr>
            </a:tbl>
          </a:graphicData>
        </a:graphic>
      </p:graphicFrame>
      <p:sp>
        <p:nvSpPr>
          <p:cNvPr id="3" name="Content Placeholder 8">
            <a:extLst>
              <a:ext uri="{FF2B5EF4-FFF2-40B4-BE49-F238E27FC236}">
                <a16:creationId xmlns:a16="http://schemas.microsoft.com/office/drawing/2014/main" id="{793E3E02-3ACE-2FBC-B19E-DD97722281DD}"/>
              </a:ext>
            </a:extLst>
          </p:cNvPr>
          <p:cNvSpPr txBox="1">
            <a:spLocks/>
          </p:cNvSpPr>
          <p:nvPr/>
        </p:nvSpPr>
        <p:spPr>
          <a:xfrm>
            <a:off x="828000" y="1861310"/>
            <a:ext cx="3661704" cy="42560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lnSpc>
                <a:spcPct val="100000"/>
              </a:lnSpc>
              <a:spcBef>
                <a:spcPts val="600"/>
              </a:spcBef>
              <a:spcAft>
                <a:spcPts val="600"/>
              </a:spcAft>
            </a:pPr>
            <a:r>
              <a:rPr lang="en-US" sz="2800" dirty="0"/>
              <a:t>Bursary places have grown by +1300 from the launch of the Scheme.</a:t>
            </a:r>
          </a:p>
          <a:p>
            <a:pPr fontAlgn="t">
              <a:lnSpc>
                <a:spcPct val="100000"/>
              </a:lnSpc>
              <a:spcBef>
                <a:spcPts val="600"/>
              </a:spcBef>
              <a:spcAft>
                <a:spcPts val="600"/>
              </a:spcAft>
            </a:pPr>
            <a:r>
              <a:rPr lang="en-US" sz="2800" dirty="0"/>
              <a:t>Introduction of ESF+ funding in 2023/24 sustained the availability of award places.</a:t>
            </a:r>
          </a:p>
          <a:p>
            <a:pPr marL="0" indent="0" fontAlgn="t">
              <a:lnSpc>
                <a:spcPct val="100000"/>
              </a:lnSpc>
              <a:spcBef>
                <a:spcPts val="600"/>
              </a:spcBef>
              <a:spcAft>
                <a:spcPts val="600"/>
              </a:spcAft>
              <a:buNone/>
            </a:pPr>
            <a:endParaRPr lang="en-US" sz="2800" dirty="0"/>
          </a:p>
          <a:p>
            <a:pPr marL="0" indent="0">
              <a:lnSpc>
                <a:spcPct val="100000"/>
              </a:lnSpc>
              <a:spcBef>
                <a:spcPts val="600"/>
              </a:spcBef>
              <a:spcAft>
                <a:spcPts val="600"/>
              </a:spcAft>
              <a:buFont typeface="Arial" panose="020B0604020202020204" pitchFamily="34" charset="0"/>
              <a:buNone/>
            </a:pPr>
            <a:endParaRPr lang="en-US" sz="2800" dirty="0"/>
          </a:p>
        </p:txBody>
      </p:sp>
      <p:sp>
        <p:nvSpPr>
          <p:cNvPr id="4" name="Slide Number Placeholder 3">
            <a:extLst>
              <a:ext uri="{FF2B5EF4-FFF2-40B4-BE49-F238E27FC236}">
                <a16:creationId xmlns:a16="http://schemas.microsoft.com/office/drawing/2014/main" id="{FF9DD8A7-9B31-CA19-6590-A53D41459AA2}"/>
              </a:ext>
            </a:extLst>
          </p:cNvPr>
          <p:cNvSpPr>
            <a:spLocks noGrp="1"/>
          </p:cNvSpPr>
          <p:nvPr>
            <p:ph type="sldNum" sz="quarter" idx="12"/>
          </p:nvPr>
        </p:nvSpPr>
        <p:spPr/>
        <p:txBody>
          <a:bodyPr/>
          <a:lstStyle/>
          <a:p>
            <a:fld id="{E61B98E6-1405-46CD-ABBA-16EE1DEE2E2D}" type="slidenum">
              <a:rPr lang="en-IE" smtClean="0"/>
              <a:t>8</a:t>
            </a:fld>
            <a:endParaRPr lang="en-IE"/>
          </a:p>
        </p:txBody>
      </p:sp>
    </p:spTree>
    <p:extLst>
      <p:ext uri="{BB962C8B-B14F-4D97-AF65-F5344CB8AC3E}">
        <p14:creationId xmlns:p14="http://schemas.microsoft.com/office/powerpoint/2010/main" val="325095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CAC4-A434-AC24-571B-EF970E8FB8BB}"/>
              </a:ext>
            </a:extLst>
          </p:cNvPr>
          <p:cNvSpPr>
            <a:spLocks noGrp="1"/>
          </p:cNvSpPr>
          <p:nvPr>
            <p:ph type="title"/>
          </p:nvPr>
        </p:nvSpPr>
        <p:spPr>
          <a:xfrm>
            <a:off x="539559" y="936000"/>
            <a:ext cx="6857937" cy="3980489"/>
          </a:xfrm>
        </p:spPr>
        <p:txBody>
          <a:bodyPr/>
          <a:lstStyle/>
          <a:p>
            <a:pPr>
              <a:lnSpc>
                <a:spcPct val="100000"/>
              </a:lnSpc>
            </a:pPr>
            <a:r>
              <a:rPr lang="en-US" sz="2400" dirty="0"/>
              <a:t>“I honestly think that the bursary helped me immensely, I mean really, I don’t think I could continue without it, I really genuinely mean that. I cried … I couldn’t believe how lucky I was really and I still can’t believe it, it is amazing, it really is … when you’re hand to mouth, there is nothing spare and there have been times where I’ve had 16 cents in my bank account. And I’m not joking. It’s like it’s huge, unbelievably huge. I’m very grateful and just wish more people would benefit.</a:t>
            </a:r>
            <a:endParaRPr lang="en-IE" sz="2400" dirty="0"/>
          </a:p>
        </p:txBody>
      </p:sp>
      <p:sp>
        <p:nvSpPr>
          <p:cNvPr id="3" name="Rectangle 2">
            <a:extLst>
              <a:ext uri="{FF2B5EF4-FFF2-40B4-BE49-F238E27FC236}">
                <a16:creationId xmlns:a16="http://schemas.microsoft.com/office/drawing/2014/main" id="{1487DDD9-6DBA-DF53-DF52-D3EDDE5ADD07}"/>
              </a:ext>
            </a:extLst>
          </p:cNvPr>
          <p:cNvSpPr/>
          <p:nvPr/>
        </p:nvSpPr>
        <p:spPr>
          <a:xfrm>
            <a:off x="539559" y="5065776"/>
            <a:ext cx="5678424" cy="7498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E" b="1" dirty="0"/>
              <a:t>A 1916 Bursary recipient </a:t>
            </a:r>
          </a:p>
        </p:txBody>
      </p:sp>
      <p:sp>
        <p:nvSpPr>
          <p:cNvPr id="4" name="Slide Number Placeholder 5">
            <a:extLst>
              <a:ext uri="{FF2B5EF4-FFF2-40B4-BE49-F238E27FC236}">
                <a16:creationId xmlns:a16="http://schemas.microsoft.com/office/drawing/2014/main" id="{02A630CD-6C08-029C-758B-C4200BCFFFB2}"/>
              </a:ext>
            </a:extLst>
          </p:cNvPr>
          <p:cNvSpPr txBox="1">
            <a:spLocks/>
          </p:cNvSpPr>
          <p:nvPr/>
        </p:nvSpPr>
        <p:spPr>
          <a:xfrm>
            <a:off x="8568000" y="64080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1B98E6-1405-46CD-ABBA-16EE1DEE2E2D}" type="slidenum">
              <a:rPr lang="en-IE" smtClean="0">
                <a:solidFill>
                  <a:schemeClr val="bg1"/>
                </a:solidFill>
              </a:rPr>
              <a:pPr/>
              <a:t>9</a:t>
            </a:fld>
            <a:endParaRPr lang="en-IE">
              <a:solidFill>
                <a:schemeClr val="bg1"/>
              </a:solidFill>
            </a:endParaRPr>
          </a:p>
        </p:txBody>
      </p:sp>
    </p:spTree>
    <p:extLst>
      <p:ext uri="{BB962C8B-B14F-4D97-AF65-F5344CB8AC3E}">
        <p14:creationId xmlns:p14="http://schemas.microsoft.com/office/powerpoint/2010/main" val="4077481578"/>
      </p:ext>
    </p:extLst>
  </p:cSld>
  <p:clrMapOvr>
    <a:masterClrMapping/>
  </p:clrMapOvr>
</p:sld>
</file>

<file path=ppt/theme/theme1.xml><?xml version="1.0" encoding="utf-8"?>
<a:theme xmlns:a="http://schemas.openxmlformats.org/drawingml/2006/main" name="1916 Bursary">
  <a:themeElements>
    <a:clrScheme name="1916 Bursary">
      <a:dk1>
        <a:sysClr val="windowText" lastClr="000000"/>
      </a:dk1>
      <a:lt1>
        <a:sysClr val="window" lastClr="FFFFFF"/>
      </a:lt1>
      <a:dk2>
        <a:srgbClr val="000000"/>
      </a:dk2>
      <a:lt2>
        <a:srgbClr val="F8F8F8"/>
      </a:lt2>
      <a:accent1>
        <a:srgbClr val="DDDDDD"/>
      </a:accent1>
      <a:accent2>
        <a:srgbClr val="B2B2B2"/>
      </a:accent2>
      <a:accent3>
        <a:srgbClr val="969696"/>
      </a:accent3>
      <a:accent4>
        <a:srgbClr val="F27121"/>
      </a:accent4>
      <a:accent5>
        <a:srgbClr val="000000"/>
      </a:accent5>
      <a:accent6>
        <a:srgbClr val="000000"/>
      </a:accent6>
      <a:hlink>
        <a:srgbClr val="000000"/>
      </a:hlink>
      <a:folHlink>
        <a:srgbClr val="000000"/>
      </a:folHlink>
    </a:clrScheme>
    <a:fontScheme name="1916 Bursar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ECA4AE56-2B9A-4425-84D2-4D0F961C4E26}" vid="{1CA6904F-F170-4168-9765-5EEE01A30A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CD624357143044928E591775EBB314" ma:contentTypeVersion="17" ma:contentTypeDescription="Create a new document." ma:contentTypeScope="" ma:versionID="90a9b16d9d2d61bc5806c8818598d92c">
  <xsd:schema xmlns:xsd="http://www.w3.org/2001/XMLSchema" xmlns:xs="http://www.w3.org/2001/XMLSchema" xmlns:p="http://schemas.microsoft.com/office/2006/metadata/properties" xmlns:ns2="3336ddd5-64ad-4571-966a-68c8da55c77d" xmlns:ns3="72960017-9991-4de9-afa8-3dfa49575365" targetNamespace="http://schemas.microsoft.com/office/2006/metadata/properties" ma:root="true" ma:fieldsID="8b4d8544b1597fda56835a23102e300c" ns2:_="" ns3:_="">
    <xsd:import namespace="3336ddd5-64ad-4571-966a-68c8da55c77d"/>
    <xsd:import namespace="72960017-9991-4de9-afa8-3dfa495753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36ddd5-64ad-4571-966a-68c8da55c7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aad9230-3fe2-4acd-82bb-645646f98d9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960017-9991-4de9-afa8-3dfa4957536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ad1a7aa-f701-4f25-9a19-afa60730a50a}" ma:internalName="TaxCatchAll" ma:showField="CatchAllData" ma:web="72960017-9991-4de9-afa8-3dfa495753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2960017-9991-4de9-afa8-3dfa49575365" xsi:nil="true"/>
    <lcf76f155ced4ddcb4097134ff3c332f xmlns="3336ddd5-64ad-4571-966a-68c8da55c77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609E9D-5114-4ABC-BC38-268E70C61BE8}"/>
</file>

<file path=customXml/itemProps2.xml><?xml version="1.0" encoding="utf-8"?>
<ds:datastoreItem xmlns:ds="http://schemas.openxmlformats.org/officeDocument/2006/customXml" ds:itemID="{D9FDEC61-9040-45E1-8EF8-FE2C32A254B7}"/>
</file>

<file path=customXml/itemProps3.xml><?xml version="1.0" encoding="utf-8"?>
<ds:datastoreItem xmlns:ds="http://schemas.openxmlformats.org/officeDocument/2006/customXml" ds:itemID="{342DA280-39BF-4E35-B8B5-8F2574A1F6B4}"/>
</file>

<file path=docProps/app.xml><?xml version="1.0" encoding="utf-8"?>
<Properties xmlns="http://schemas.openxmlformats.org/officeDocument/2006/extended-properties" xmlns:vt="http://schemas.openxmlformats.org/officeDocument/2006/docPropsVTypes">
  <Template>1916 Bursary Template Presentation version 1</Template>
  <TotalTime>5700</TotalTime>
  <Words>901</Words>
  <Application>Microsoft Office PowerPoint</Application>
  <PresentationFormat>Widescreen</PresentationFormat>
  <Paragraphs>170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Raleway</vt:lpstr>
      <vt:lpstr>1916 Bursary</vt:lpstr>
      <vt:lpstr>The evolution of the 1916 Bursary</vt:lpstr>
      <vt:lpstr>PowerPoint Presentation</vt:lpstr>
      <vt:lpstr>Speakers today</vt:lpstr>
      <vt:lpstr>Presentation overview</vt:lpstr>
      <vt:lpstr>What is the 1916 Bursary?</vt:lpstr>
      <vt:lpstr>Collaborative stakeholders</vt:lpstr>
      <vt:lpstr>Eligibility and award</vt:lpstr>
      <vt:lpstr>Growth of the Bursary</vt:lpstr>
      <vt:lpstr>“I honestly think that the bursary helped me immensely, I mean really, I don’t think I could continue without it, I really genuinely mean that. I cried … I couldn’t believe how lucky I was really and I still can’t believe it, it is amazing, it really is … when you’re hand to mouth, there is nothing spare and there have been times where I’ve had 16 cents in my bank account. And I’m not joking. It’s like it’s huge, unbelievably huge. I’m very grateful and just wish more people would benefit.</vt:lpstr>
      <vt:lpstr>The evolution of the 1916 Bursary</vt:lpstr>
      <vt:lpstr>The evolution of the 1916 Bursary</vt:lpstr>
      <vt:lpstr>Evolution summary</vt:lpstr>
      <vt:lpstr>“I was asked for supporting evidence in relation to being in care which I did not have as it was over 28 years ago. I found writing my own experiences emotional and it brought back a lot of painful memories but I felt extremely overwhelmed when I got the call that I had been granted the fund. I felt vulnerable when I put my words onto paper and sharing them not knowing exactly who was reading my life story.”  </vt:lpstr>
      <vt:lpstr>Continuous evolution</vt:lpstr>
      <vt:lpstr>Ongoing Challenges</vt:lpstr>
      <vt:lpstr>Reflections and Future Directions</vt:lpstr>
      <vt:lpstr>PowerPoint Presentation</vt:lpstr>
      <vt:lpstr>Student Voice 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Sally-Ann Cantwell (SUSI)</dc:creator>
  <cp:lastModifiedBy>Fiona Sweeney</cp:lastModifiedBy>
  <cp:revision>12</cp:revision>
  <dcterms:created xsi:type="dcterms:W3CDTF">2026-05-08T09:13:01Z</dcterms:created>
  <dcterms:modified xsi:type="dcterms:W3CDTF">2026-06-12T11:36:39Z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0x01010080CD624357143044928E591775EBB314</vt:lpwstr>
  </property>
</Properties>
</file>