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4"/>
    <p:sldMasterId id="2147483684" r:id="rId5"/>
  </p:sldMasterIdLst>
  <p:notesMasterIdLst>
    <p:notesMasterId r:id="rId31"/>
  </p:notesMasterIdLst>
  <p:sldIdLst>
    <p:sldId id="706" r:id="rId6"/>
    <p:sldId id="769" r:id="rId7"/>
    <p:sldId id="770" r:id="rId8"/>
    <p:sldId id="774" r:id="rId9"/>
    <p:sldId id="784" r:id="rId10"/>
    <p:sldId id="768" r:id="rId11"/>
    <p:sldId id="782" r:id="rId12"/>
    <p:sldId id="771" r:id="rId13"/>
    <p:sldId id="754" r:id="rId14"/>
    <p:sldId id="775" r:id="rId15"/>
    <p:sldId id="758" r:id="rId16"/>
    <p:sldId id="776" r:id="rId17"/>
    <p:sldId id="777" r:id="rId18"/>
    <p:sldId id="778" r:id="rId19"/>
    <p:sldId id="779" r:id="rId20"/>
    <p:sldId id="764" r:id="rId21"/>
    <p:sldId id="781" r:id="rId22"/>
    <p:sldId id="785" r:id="rId23"/>
    <p:sldId id="786" r:id="rId24"/>
    <p:sldId id="787" r:id="rId25"/>
    <p:sldId id="788" r:id="rId26"/>
    <p:sldId id="789" r:id="rId27"/>
    <p:sldId id="790" r:id="rId28"/>
    <p:sldId id="791" r:id="rId29"/>
    <p:sldId id="792" r:id="rId30"/>
  </p:sldIdLst>
  <p:sldSz cx="9144000" cy="5143500" type="screen16x9"/>
  <p:notesSz cx="6858000" cy="9144000"/>
  <p:embeddedFontLst>
    <p:embeddedFont>
      <p:font typeface="Prophet" panose="020B0604020202020204" charset="0"/>
      <p:regular r:id="rId32"/>
      <p:bold r:id="rId33"/>
    </p:embeddedFont>
    <p:embeddedFont>
      <p:font typeface="Prophet Trial" panose="020B0604020202020204" charset="0"/>
      <p:regular r:id="rId34"/>
      <p:bold r:id="rId35"/>
      <p:italic r:id="rId36"/>
      <p:boldItalic r:id="rId37"/>
    </p:embeddedFont>
    <p:embeddedFont>
      <p:font typeface="Visuelt" panose="020B060402020202020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5EB33F-3714-8F89-1BE6-852350DE116C}" name="Karen Carter" initials="KC" userId="S::karen.carter@tudublin.ie::3d42c03c-7d21-4642-a633-0786a7d6ea63" providerId="AD"/>
  <p188:author id="{10254451-6175-41D8-091C-FEEAE471B0DC}" name="Riona Fitzgerald" initials="RF" userId="S::riona.fitzgerald@tudublin.ie::75511973-cb14-4700-9f86-6f78eb2a5fe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A1AE"/>
    <a:srgbClr val="063A59"/>
    <a:srgbClr val="E4558D"/>
    <a:srgbClr val="63696F"/>
    <a:srgbClr val="EC607C"/>
    <a:srgbClr val="EC60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20F3DD-3484-4104-A21B-4293E90C21A8}" v="41" dt="2026-06-09T06:48:55.7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88521" autoAdjust="0"/>
  </p:normalViewPr>
  <p:slideViewPr>
    <p:cSldViewPr snapToGrid="0">
      <p:cViewPr varScale="1">
        <p:scale>
          <a:sx n="80" d="100"/>
          <a:sy n="80" d="100"/>
        </p:scale>
        <p:origin x="11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6533A-419D-4722-BA83-77694693CCA1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147ED-192F-424F-A929-DA30BFE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3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729E0-E710-D69C-71D2-1FCDE3216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F6AF46-77A5-BD7B-8A7F-1FAA1AFEE0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82D2F8-41DC-B2CE-5A6A-696A0A533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7E66A-6B5F-BD53-C007-AB7FB6F990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B6C3BD9-0FD1-4E1A-AB15-667CFE33CC72}" type="slidenum">
              <a:rPr kumimoji="0" lang="en-I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10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62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76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34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D8002B3-7885-4CDA-B8C5-6112ADDC9498}"/>
              </a:ext>
            </a:extLst>
          </p:cNvPr>
          <p:cNvGrpSpPr/>
          <p:nvPr userDrawn="1"/>
        </p:nvGrpSpPr>
        <p:grpSpPr>
          <a:xfrm>
            <a:off x="2201758" y="104220"/>
            <a:ext cx="4720371" cy="4810406"/>
            <a:chOff x="2935677" y="138960"/>
            <a:chExt cx="6293828" cy="64138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82F4F0-07F9-4735-B4D3-6AB5853B2F16}"/>
                </a:ext>
              </a:extLst>
            </p:cNvPr>
            <p:cNvGrpSpPr>
              <a:grpSpLocks/>
            </p:cNvGrpSpPr>
            <p:nvPr/>
          </p:nvGrpSpPr>
          <p:grpSpPr>
            <a:xfrm rot="1035203">
              <a:off x="2935677" y="323876"/>
              <a:ext cx="6228959" cy="6228959"/>
              <a:chOff x="1158625" y="1488560"/>
              <a:chExt cx="4634146" cy="4634146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E87B49A-A9D1-4F43-BE08-496896E9A6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58625" y="1488560"/>
                <a:ext cx="4634146" cy="4634146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51000">
                    <a:srgbClr val="FCDE32"/>
                  </a:gs>
                  <a:gs pos="85000">
                    <a:srgbClr val="AF2C22"/>
                  </a:gs>
                </a:gsLst>
                <a:lin ang="4200000" scaled="0"/>
                <a:tileRect/>
              </a:gradFill>
              <a:ln>
                <a:noFill/>
              </a:ln>
              <a:effectLst>
                <a:outerShdw blurRad="342900" sx="102000" sy="102000" algn="ctr" rotWithShape="0">
                  <a:prstClr val="black">
                    <a:alpha val="50000"/>
                  </a:prstClr>
                </a:outerShdw>
              </a:effectLst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350">
                    <a:solidFill>
                      <a:schemeClr val="tx1"/>
                    </a:solidFill>
                  </a:rPr>
                  <a:t> </a:t>
                </a: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7D82BC36-9F96-4318-8AF1-4BDF19C21379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417892" y="1744286"/>
                <a:ext cx="4068506" cy="4067915"/>
                <a:chOff x="1771398" y="1117404"/>
                <a:chExt cx="4082400" cy="4081807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42E81220-7697-4390-91CD-3BB095EF8EB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1771398" y="1117404"/>
                  <a:ext cx="4082400" cy="4081807"/>
                  <a:chOff x="1756530" y="1102936"/>
                  <a:chExt cx="4082400" cy="4081807"/>
                </a:xfrm>
              </p:grpSpPr>
              <p:sp>
                <p:nvSpPr>
                  <p:cNvPr id="67" name="Partial Circle 66">
                    <a:extLst>
                      <a:ext uri="{FF2B5EF4-FFF2-40B4-BE49-F238E27FC236}">
                        <a16:creationId xmlns:a16="http://schemas.microsoft.com/office/drawing/2014/main" id="{6465790F-D066-4CD9-9302-FEDF92747D9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0"/>
                      <a:gd name="adj2" fmla="val 1878854"/>
                    </a:avLst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artial Circle 67">
                    <a:extLst>
                      <a:ext uri="{FF2B5EF4-FFF2-40B4-BE49-F238E27FC236}">
                        <a16:creationId xmlns:a16="http://schemas.microsoft.com/office/drawing/2014/main" id="{617D90DA-76D1-49F3-B2AF-819ECB1B5B1B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1788903"/>
                      <a:gd name="adj2" fmla="val 3666782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9" name="Partial Circle 68">
                    <a:extLst>
                      <a:ext uri="{FF2B5EF4-FFF2-40B4-BE49-F238E27FC236}">
                        <a16:creationId xmlns:a16="http://schemas.microsoft.com/office/drawing/2014/main" id="{6CF5BF93-517D-49F8-90A9-9AE4D88322A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3557884"/>
                      <a:gd name="adj2" fmla="val 5385633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" name="Partial Circle 69">
                    <a:extLst>
                      <a:ext uri="{FF2B5EF4-FFF2-40B4-BE49-F238E27FC236}">
                        <a16:creationId xmlns:a16="http://schemas.microsoft.com/office/drawing/2014/main" id="{E56B6F05-902D-46B6-965B-584EC34403D8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5376793"/>
                      <a:gd name="adj2" fmla="val 7165093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Partial Circle 70">
                    <a:extLst>
                      <a:ext uri="{FF2B5EF4-FFF2-40B4-BE49-F238E27FC236}">
                        <a16:creationId xmlns:a16="http://schemas.microsoft.com/office/drawing/2014/main" id="{66A9F25C-63F3-4EDA-B77D-6934A6EB09E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7138571"/>
                      <a:gd name="adj2" fmla="val 9024974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" name="Partial Circle 71">
                    <a:extLst>
                      <a:ext uri="{FF2B5EF4-FFF2-40B4-BE49-F238E27FC236}">
                        <a16:creationId xmlns:a16="http://schemas.microsoft.com/office/drawing/2014/main" id="{32C8EE1D-2E9B-46D9-AF63-A2365157C9AC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8985279"/>
                      <a:gd name="adj2" fmla="val 10851129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633E3138-214F-4E3B-BDBC-14BF8835173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 flipV="1">
                  <a:off x="1771398" y="1117404"/>
                  <a:ext cx="4082400" cy="4081807"/>
                  <a:chOff x="1756530" y="1102936"/>
                  <a:chExt cx="4082400" cy="4081807"/>
                </a:xfrm>
              </p:grpSpPr>
              <p:sp>
                <p:nvSpPr>
                  <p:cNvPr id="61" name="Partial Circle 60">
                    <a:extLst>
                      <a:ext uri="{FF2B5EF4-FFF2-40B4-BE49-F238E27FC236}">
                        <a16:creationId xmlns:a16="http://schemas.microsoft.com/office/drawing/2014/main" id="{53AEDE63-920B-4A77-BD72-18165796AD4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0"/>
                      <a:gd name="adj2" fmla="val 1878854"/>
                    </a:avLst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Partial Circle 61">
                    <a:extLst>
                      <a:ext uri="{FF2B5EF4-FFF2-40B4-BE49-F238E27FC236}">
                        <a16:creationId xmlns:a16="http://schemas.microsoft.com/office/drawing/2014/main" id="{CFBC9C3E-B21B-4C05-817E-98EAE412F951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1788903"/>
                      <a:gd name="adj2" fmla="val 3666782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Partial Circle 62">
                    <a:extLst>
                      <a:ext uri="{FF2B5EF4-FFF2-40B4-BE49-F238E27FC236}">
                        <a16:creationId xmlns:a16="http://schemas.microsoft.com/office/drawing/2014/main" id="{551B5846-1F3A-4425-8422-9A7BB5FCFC1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3557884"/>
                      <a:gd name="adj2" fmla="val 5385633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4" name="Partial Circle 63">
                    <a:extLst>
                      <a:ext uri="{FF2B5EF4-FFF2-40B4-BE49-F238E27FC236}">
                        <a16:creationId xmlns:a16="http://schemas.microsoft.com/office/drawing/2014/main" id="{E7AE7682-A2C2-436B-B5DE-5AC36F01CF1F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5376793"/>
                      <a:gd name="adj2" fmla="val 7165093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5" name="Partial Circle 64">
                    <a:extLst>
                      <a:ext uri="{FF2B5EF4-FFF2-40B4-BE49-F238E27FC236}">
                        <a16:creationId xmlns:a16="http://schemas.microsoft.com/office/drawing/2014/main" id="{B6553431-01E3-4768-A2EA-070A4887E7B8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7138571"/>
                      <a:gd name="adj2" fmla="val 9024974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6" name="Partial Circle 65">
                    <a:extLst>
                      <a:ext uri="{FF2B5EF4-FFF2-40B4-BE49-F238E27FC236}">
                        <a16:creationId xmlns:a16="http://schemas.microsoft.com/office/drawing/2014/main" id="{59B54E02-A932-4705-B941-F3AD89939FD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8985279"/>
                      <a:gd name="adj2" fmla="val 10851129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F940DF0-81E3-4EF2-B7F1-32FA943993E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10004" y="1734533"/>
                <a:ext cx="3499350" cy="3499350"/>
              </a:xfrm>
              <a:custGeom>
                <a:avLst/>
                <a:gdLst>
                  <a:gd name="connsiteX0" fmla="*/ 2026414 w 3489227"/>
                  <a:gd name="connsiteY0" fmla="*/ 0 h 3489227"/>
                  <a:gd name="connsiteX1" fmla="*/ 3459305 w 3489227"/>
                  <a:gd name="connsiteY1" fmla="*/ 593523 h 3489227"/>
                  <a:gd name="connsiteX2" fmla="*/ 3489227 w 3489227"/>
                  <a:gd name="connsiteY2" fmla="*/ 626446 h 3489227"/>
                  <a:gd name="connsiteX3" fmla="*/ 3378247 w 3489227"/>
                  <a:gd name="connsiteY3" fmla="*/ 525579 h 3489227"/>
                  <a:gd name="connsiteX4" fmla="*/ 2089259 w 3489227"/>
                  <a:gd name="connsiteY4" fmla="*/ 62845 h 3489227"/>
                  <a:gd name="connsiteX5" fmla="*/ 62845 w 3489227"/>
                  <a:gd name="connsiteY5" fmla="*/ 2089259 h 3489227"/>
                  <a:gd name="connsiteX6" fmla="*/ 525580 w 3489227"/>
                  <a:gd name="connsiteY6" fmla="*/ 3378247 h 3489227"/>
                  <a:gd name="connsiteX7" fmla="*/ 626446 w 3489227"/>
                  <a:gd name="connsiteY7" fmla="*/ 3489227 h 3489227"/>
                  <a:gd name="connsiteX8" fmla="*/ 593523 w 3489227"/>
                  <a:gd name="connsiteY8" fmla="*/ 3459305 h 3489227"/>
                  <a:gd name="connsiteX9" fmla="*/ 0 w 3489227"/>
                  <a:gd name="connsiteY9" fmla="*/ 2026414 h 3489227"/>
                  <a:gd name="connsiteX10" fmla="*/ 2026414 w 3489227"/>
                  <a:gd name="connsiteY10" fmla="*/ 0 h 348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89227" h="3489227">
                    <a:moveTo>
                      <a:pt x="2026414" y="0"/>
                    </a:moveTo>
                    <a:cubicBezTo>
                      <a:pt x="2585993" y="0"/>
                      <a:pt x="3092597" y="226814"/>
                      <a:pt x="3459305" y="593523"/>
                    </a:cubicBezTo>
                    <a:lnTo>
                      <a:pt x="3489227" y="626446"/>
                    </a:lnTo>
                    <a:lnTo>
                      <a:pt x="3378247" y="525579"/>
                    </a:lnTo>
                    <a:cubicBezTo>
                      <a:pt x="3027963" y="236500"/>
                      <a:pt x="2578891" y="62845"/>
                      <a:pt x="2089259" y="62845"/>
                    </a:cubicBezTo>
                    <a:cubicBezTo>
                      <a:pt x="970101" y="62845"/>
                      <a:pt x="62845" y="970101"/>
                      <a:pt x="62845" y="2089259"/>
                    </a:cubicBezTo>
                    <a:cubicBezTo>
                      <a:pt x="62845" y="2578891"/>
                      <a:pt x="236500" y="3027963"/>
                      <a:pt x="525580" y="3378247"/>
                    </a:cubicBezTo>
                    <a:lnTo>
                      <a:pt x="626446" y="3489227"/>
                    </a:lnTo>
                    <a:lnTo>
                      <a:pt x="593523" y="3459305"/>
                    </a:lnTo>
                    <a:cubicBezTo>
                      <a:pt x="226814" y="3092597"/>
                      <a:pt x="0" y="2585993"/>
                      <a:pt x="0" y="2026414"/>
                    </a:cubicBezTo>
                    <a:cubicBezTo>
                      <a:pt x="0" y="907256"/>
                      <a:pt x="907256" y="0"/>
                      <a:pt x="2026414" y="0"/>
                    </a:cubicBez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06F458D-765B-44AB-BA0A-BA28EDC42EF0}"/>
                  </a:ext>
                </a:extLst>
              </p:cNvPr>
              <p:cNvSpPr>
                <a:spLocks/>
              </p:cNvSpPr>
              <p:nvPr/>
            </p:nvSpPr>
            <p:spPr>
              <a:xfrm rot="5400000" flipH="1">
                <a:off x="2047882" y="2380267"/>
                <a:ext cx="3496209" cy="3496209"/>
              </a:xfrm>
              <a:custGeom>
                <a:avLst/>
                <a:gdLst>
                  <a:gd name="connsiteX0" fmla="*/ 2026414 w 3489227"/>
                  <a:gd name="connsiteY0" fmla="*/ 0 h 3489227"/>
                  <a:gd name="connsiteX1" fmla="*/ 3459305 w 3489227"/>
                  <a:gd name="connsiteY1" fmla="*/ 593523 h 3489227"/>
                  <a:gd name="connsiteX2" fmla="*/ 3489227 w 3489227"/>
                  <a:gd name="connsiteY2" fmla="*/ 626446 h 3489227"/>
                  <a:gd name="connsiteX3" fmla="*/ 3378247 w 3489227"/>
                  <a:gd name="connsiteY3" fmla="*/ 525579 h 3489227"/>
                  <a:gd name="connsiteX4" fmla="*/ 2089259 w 3489227"/>
                  <a:gd name="connsiteY4" fmla="*/ 62845 h 3489227"/>
                  <a:gd name="connsiteX5" fmla="*/ 62845 w 3489227"/>
                  <a:gd name="connsiteY5" fmla="*/ 2089259 h 3489227"/>
                  <a:gd name="connsiteX6" fmla="*/ 525580 w 3489227"/>
                  <a:gd name="connsiteY6" fmla="*/ 3378247 h 3489227"/>
                  <a:gd name="connsiteX7" fmla="*/ 626446 w 3489227"/>
                  <a:gd name="connsiteY7" fmla="*/ 3489227 h 3489227"/>
                  <a:gd name="connsiteX8" fmla="*/ 593523 w 3489227"/>
                  <a:gd name="connsiteY8" fmla="*/ 3459305 h 3489227"/>
                  <a:gd name="connsiteX9" fmla="*/ 0 w 3489227"/>
                  <a:gd name="connsiteY9" fmla="*/ 2026414 h 3489227"/>
                  <a:gd name="connsiteX10" fmla="*/ 2026414 w 3489227"/>
                  <a:gd name="connsiteY10" fmla="*/ 0 h 348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89227" h="3489227">
                    <a:moveTo>
                      <a:pt x="2026414" y="0"/>
                    </a:moveTo>
                    <a:cubicBezTo>
                      <a:pt x="2585993" y="0"/>
                      <a:pt x="3092597" y="226814"/>
                      <a:pt x="3459305" y="593523"/>
                    </a:cubicBezTo>
                    <a:lnTo>
                      <a:pt x="3489227" y="626446"/>
                    </a:lnTo>
                    <a:lnTo>
                      <a:pt x="3378247" y="525579"/>
                    </a:lnTo>
                    <a:cubicBezTo>
                      <a:pt x="3027963" y="236500"/>
                      <a:pt x="2578891" y="62845"/>
                      <a:pt x="2089259" y="62845"/>
                    </a:cubicBezTo>
                    <a:cubicBezTo>
                      <a:pt x="970101" y="62845"/>
                      <a:pt x="62845" y="970101"/>
                      <a:pt x="62845" y="2089259"/>
                    </a:cubicBezTo>
                    <a:cubicBezTo>
                      <a:pt x="62845" y="2578891"/>
                      <a:pt x="236500" y="3027963"/>
                      <a:pt x="525580" y="3378247"/>
                    </a:cubicBezTo>
                    <a:lnTo>
                      <a:pt x="626446" y="3489227"/>
                    </a:lnTo>
                    <a:lnTo>
                      <a:pt x="593523" y="3459305"/>
                    </a:lnTo>
                    <a:cubicBezTo>
                      <a:pt x="226814" y="3092597"/>
                      <a:pt x="0" y="2585993"/>
                      <a:pt x="0" y="2026414"/>
                    </a:cubicBezTo>
                    <a:cubicBezTo>
                      <a:pt x="0" y="907256"/>
                      <a:pt x="907256" y="0"/>
                      <a:pt x="2026414" y="0"/>
                    </a:cubicBezTo>
                    <a:close/>
                  </a:path>
                </a:pathLst>
              </a:custGeom>
              <a:solidFill>
                <a:srgbClr val="FFFFD1">
                  <a:alpha val="35000"/>
                </a:srgbClr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183C1B2-A505-4F40-9ACE-23959DAC6BDC}"/>
                </a:ext>
              </a:extLst>
            </p:cNvPr>
            <p:cNvSpPr>
              <a:spLocks/>
            </p:cNvSpPr>
            <p:nvPr/>
          </p:nvSpPr>
          <p:spPr>
            <a:xfrm rot="3030174">
              <a:off x="3442217" y="129912"/>
              <a:ext cx="5329368" cy="5347463"/>
            </a:xfrm>
            <a:custGeom>
              <a:avLst/>
              <a:gdLst>
                <a:gd name="connsiteX0" fmla="*/ 2026414 w 3489227"/>
                <a:gd name="connsiteY0" fmla="*/ 0 h 3489227"/>
                <a:gd name="connsiteX1" fmla="*/ 3459305 w 3489227"/>
                <a:gd name="connsiteY1" fmla="*/ 593523 h 3489227"/>
                <a:gd name="connsiteX2" fmla="*/ 3489227 w 3489227"/>
                <a:gd name="connsiteY2" fmla="*/ 626446 h 3489227"/>
                <a:gd name="connsiteX3" fmla="*/ 3378247 w 3489227"/>
                <a:gd name="connsiteY3" fmla="*/ 525579 h 3489227"/>
                <a:gd name="connsiteX4" fmla="*/ 2089259 w 3489227"/>
                <a:gd name="connsiteY4" fmla="*/ 62845 h 3489227"/>
                <a:gd name="connsiteX5" fmla="*/ 62845 w 3489227"/>
                <a:gd name="connsiteY5" fmla="*/ 2089259 h 3489227"/>
                <a:gd name="connsiteX6" fmla="*/ 525580 w 3489227"/>
                <a:gd name="connsiteY6" fmla="*/ 3378247 h 3489227"/>
                <a:gd name="connsiteX7" fmla="*/ 626446 w 3489227"/>
                <a:gd name="connsiteY7" fmla="*/ 3489227 h 3489227"/>
                <a:gd name="connsiteX8" fmla="*/ 593523 w 3489227"/>
                <a:gd name="connsiteY8" fmla="*/ 3459305 h 3489227"/>
                <a:gd name="connsiteX9" fmla="*/ 0 w 3489227"/>
                <a:gd name="connsiteY9" fmla="*/ 2026414 h 3489227"/>
                <a:gd name="connsiteX10" fmla="*/ 2026414 w 3489227"/>
                <a:gd name="connsiteY10" fmla="*/ 0 h 348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89227" h="3489227">
                  <a:moveTo>
                    <a:pt x="2026414" y="0"/>
                  </a:moveTo>
                  <a:cubicBezTo>
                    <a:pt x="2585993" y="0"/>
                    <a:pt x="3092597" y="226814"/>
                    <a:pt x="3459305" y="593523"/>
                  </a:cubicBezTo>
                  <a:lnTo>
                    <a:pt x="3489227" y="626446"/>
                  </a:lnTo>
                  <a:lnTo>
                    <a:pt x="3378247" y="525579"/>
                  </a:lnTo>
                  <a:cubicBezTo>
                    <a:pt x="3027963" y="236500"/>
                    <a:pt x="2578891" y="62845"/>
                    <a:pt x="2089259" y="62845"/>
                  </a:cubicBezTo>
                  <a:cubicBezTo>
                    <a:pt x="970101" y="62845"/>
                    <a:pt x="62845" y="970101"/>
                    <a:pt x="62845" y="2089259"/>
                  </a:cubicBezTo>
                  <a:cubicBezTo>
                    <a:pt x="62845" y="2578891"/>
                    <a:pt x="236500" y="3027963"/>
                    <a:pt x="525580" y="3378247"/>
                  </a:cubicBezTo>
                  <a:lnTo>
                    <a:pt x="626446" y="3489227"/>
                  </a:lnTo>
                  <a:lnTo>
                    <a:pt x="593523" y="3459305"/>
                  </a:lnTo>
                  <a:cubicBezTo>
                    <a:pt x="226814" y="3092597"/>
                    <a:pt x="0" y="2585993"/>
                    <a:pt x="0" y="2026414"/>
                  </a:cubicBezTo>
                  <a:cubicBezTo>
                    <a:pt x="0" y="907256"/>
                    <a:pt x="907256" y="0"/>
                    <a:pt x="2026414" y="0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DDE5FEC-D5B7-4A58-A616-986A1A673758}"/>
                </a:ext>
              </a:extLst>
            </p:cNvPr>
            <p:cNvSpPr>
              <a:spLocks/>
            </p:cNvSpPr>
            <p:nvPr/>
          </p:nvSpPr>
          <p:spPr>
            <a:xfrm rot="1035203">
              <a:off x="5664623" y="431946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A4024BB-B258-4EFC-A5BA-3AD0805E4F9D}"/>
                </a:ext>
              </a:extLst>
            </p:cNvPr>
            <p:cNvGrpSpPr>
              <a:grpSpLocks/>
            </p:cNvGrpSpPr>
            <p:nvPr/>
          </p:nvGrpSpPr>
          <p:grpSpPr>
            <a:xfrm rot="1035203">
              <a:off x="2972996" y="356627"/>
              <a:ext cx="6118000" cy="6118000"/>
              <a:chOff x="1199263" y="1525549"/>
              <a:chExt cx="4551596" cy="4551596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1231708-23CD-4A44-A740-1EBE4F9E95A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391780" y="1525549"/>
                <a:ext cx="166561" cy="4551596"/>
                <a:chOff x="3376068" y="1525549"/>
                <a:chExt cx="166561" cy="4551596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D4BBA581-AE13-4A1C-B1BA-FAFE6CEDC76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76068" y="1525549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5CEA2CDD-0206-418B-A0FF-FB4EF2C7132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76068" y="5910584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05C6FB91-9FBF-4522-9295-31C10C30586C}"/>
                  </a:ext>
                </a:extLst>
              </p:cNvPr>
              <p:cNvGrpSpPr>
                <a:grpSpLocks/>
              </p:cNvGrpSpPr>
              <p:nvPr/>
            </p:nvGrpSpPr>
            <p:grpSpPr>
              <a:xfrm rot="16200000">
                <a:off x="3391780" y="1525549"/>
                <a:ext cx="166561" cy="4551596"/>
                <a:chOff x="3376068" y="1525549"/>
                <a:chExt cx="166561" cy="4551596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55A49107-9274-4009-A8A8-582BF02CEC3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76068" y="1525549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ED7D1C11-D944-4375-B652-A8B89B26138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76068" y="5910584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FB4632D-75D3-4003-B264-AB2EC7C0E8DB}"/>
                </a:ext>
              </a:extLst>
            </p:cNvPr>
            <p:cNvGrpSpPr/>
            <p:nvPr/>
          </p:nvGrpSpPr>
          <p:grpSpPr>
            <a:xfrm rot="3735203">
              <a:off x="2972996" y="356627"/>
              <a:ext cx="6118000" cy="6118000"/>
              <a:chOff x="1199263" y="1525549"/>
              <a:chExt cx="4551596" cy="455159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5753DEEA-BDC2-48EF-A3C6-57A9D4ACA67C}"/>
                  </a:ext>
                </a:extLst>
              </p:cNvPr>
              <p:cNvGrpSpPr/>
              <p:nvPr/>
            </p:nvGrpSpPr>
            <p:grpSpPr>
              <a:xfrm>
                <a:off x="3391780" y="1525549"/>
                <a:ext cx="166561" cy="4551596"/>
                <a:chOff x="3376068" y="1525549"/>
                <a:chExt cx="166561" cy="4551596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9B9CBA11-C72D-45D0-850A-60ED98A6D7B8}"/>
                    </a:ext>
                  </a:extLst>
                </p:cNvPr>
                <p:cNvSpPr/>
                <p:nvPr/>
              </p:nvSpPr>
              <p:spPr>
                <a:xfrm>
                  <a:off x="3376068" y="1525549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F044F52-D2E2-4770-BA5F-297061F28F31}"/>
                    </a:ext>
                  </a:extLst>
                </p:cNvPr>
                <p:cNvSpPr/>
                <p:nvPr/>
              </p:nvSpPr>
              <p:spPr>
                <a:xfrm>
                  <a:off x="3376068" y="5910584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33BA405-8091-4A82-BD9D-0616C17A1FF2}"/>
                  </a:ext>
                </a:extLst>
              </p:cNvPr>
              <p:cNvGrpSpPr/>
              <p:nvPr/>
            </p:nvGrpSpPr>
            <p:grpSpPr>
              <a:xfrm rot="16200000">
                <a:off x="3391780" y="1525549"/>
                <a:ext cx="166561" cy="4551596"/>
                <a:chOff x="3376068" y="1525549"/>
                <a:chExt cx="166561" cy="4551596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078C1CF-A9F0-468F-A03F-6B57C6BB1627}"/>
                    </a:ext>
                  </a:extLst>
                </p:cNvPr>
                <p:cNvSpPr/>
                <p:nvPr/>
              </p:nvSpPr>
              <p:spPr>
                <a:xfrm>
                  <a:off x="3376068" y="1525549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53EB1950-A024-418F-98CC-99D51FC82088}"/>
                    </a:ext>
                  </a:extLst>
                </p:cNvPr>
                <p:cNvSpPr/>
                <p:nvPr/>
              </p:nvSpPr>
              <p:spPr>
                <a:xfrm>
                  <a:off x="3376068" y="5910584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CC01E9F-6E2D-4F9B-8BD1-A1F929D49997}"/>
                </a:ext>
              </a:extLst>
            </p:cNvPr>
            <p:cNvSpPr>
              <a:spLocks/>
            </p:cNvSpPr>
            <p:nvPr/>
          </p:nvSpPr>
          <p:spPr>
            <a:xfrm rot="1035203">
              <a:off x="7856260" y="1114822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8FB4B99-9AEB-4605-A904-D7C2A7060B4E}"/>
                </a:ext>
              </a:extLst>
            </p:cNvPr>
            <p:cNvSpPr>
              <a:spLocks/>
            </p:cNvSpPr>
            <p:nvPr/>
          </p:nvSpPr>
          <p:spPr>
            <a:xfrm rot="1035203">
              <a:off x="8886726" y="3015962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227A7BF-5E5C-4E60-8E9A-0F76DD16C902}"/>
                </a:ext>
              </a:extLst>
            </p:cNvPr>
            <p:cNvSpPr>
              <a:spLocks/>
            </p:cNvSpPr>
            <p:nvPr/>
          </p:nvSpPr>
          <p:spPr>
            <a:xfrm rot="1035203">
              <a:off x="8286127" y="5213250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F1F7638-47C7-4D82-8E4E-B70D237A881E}"/>
                </a:ext>
              </a:extLst>
            </p:cNvPr>
            <p:cNvSpPr>
              <a:spLocks/>
            </p:cNvSpPr>
            <p:nvPr/>
          </p:nvSpPr>
          <p:spPr>
            <a:xfrm rot="1035203">
              <a:off x="6237534" y="6284163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1C18CC2-941E-4E90-BBE0-13DBB1D30A43}"/>
                </a:ext>
              </a:extLst>
            </p:cNvPr>
            <p:cNvSpPr>
              <a:spLocks/>
            </p:cNvSpPr>
            <p:nvPr/>
          </p:nvSpPr>
          <p:spPr>
            <a:xfrm rot="1035203">
              <a:off x="4076636" y="5601989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61A6FB0-DC19-43D3-9CFC-DED80249D222}"/>
                </a:ext>
              </a:extLst>
            </p:cNvPr>
            <p:cNvSpPr>
              <a:spLocks/>
            </p:cNvSpPr>
            <p:nvPr/>
          </p:nvSpPr>
          <p:spPr>
            <a:xfrm rot="1035203">
              <a:off x="3061278" y="3623722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8ADF5D7-5F25-4629-BF71-AD62A793811D}"/>
                </a:ext>
              </a:extLst>
            </p:cNvPr>
            <p:cNvSpPr>
              <a:spLocks/>
            </p:cNvSpPr>
            <p:nvPr/>
          </p:nvSpPr>
          <p:spPr>
            <a:xfrm rot="1035203">
              <a:off x="3755001" y="1439876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7CE842E-0CFD-4342-B5BF-4EB92AAB93FA}"/>
                </a:ext>
              </a:extLst>
            </p:cNvPr>
            <p:cNvGrpSpPr>
              <a:grpSpLocks/>
            </p:cNvGrpSpPr>
            <p:nvPr/>
          </p:nvGrpSpPr>
          <p:grpSpPr>
            <a:xfrm rot="1035203">
              <a:off x="5709417" y="3123413"/>
              <a:ext cx="589200" cy="589200"/>
              <a:chOff x="3134414" y="3459637"/>
              <a:chExt cx="631596" cy="631596"/>
            </a:xfrm>
            <a:effectLst>
              <a:outerShdw blurRad="63500" sx="102000" sy="102000" algn="ctr" rotWithShape="0">
                <a:prstClr val="black">
                  <a:alpha val="50000"/>
                </a:prstClr>
              </a:outerShdw>
            </a:effectLst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13092DA-DFFF-44E3-AB92-D57867FD57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34414" y="3459637"/>
                <a:ext cx="631596" cy="631596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ACE3C12-33CF-485F-BBF8-1605002117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95689" y="3520912"/>
                <a:ext cx="509047" cy="5090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Star: 5 Points 41">
                <a:extLst>
                  <a:ext uri="{FF2B5EF4-FFF2-40B4-BE49-F238E27FC236}">
                    <a16:creationId xmlns:a16="http://schemas.microsoft.com/office/drawing/2014/main" id="{3DDFCE71-D7A1-4BC3-8C57-C0726DE2FE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42822" y="3582992"/>
                <a:ext cx="414780" cy="352699"/>
              </a:xfrm>
              <a:prstGeom prst="star5">
                <a:avLst>
                  <a:gd name="adj" fmla="val 27560"/>
                  <a:gd name="hf" fmla="val 105146"/>
                  <a:gd name="vf" fmla="val 110557"/>
                </a:avLst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8B4473B-A531-4BCE-A291-1383DA29BC16}"/>
                </a:ext>
              </a:extLst>
            </p:cNvPr>
            <p:cNvSpPr txBox="1"/>
            <p:nvPr/>
          </p:nvSpPr>
          <p:spPr>
            <a:xfrm rot="16146460">
              <a:off x="5406068" y="1196007"/>
              <a:ext cx="15435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100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2899BE-C7E2-43B2-9A87-77A1F77F74AF}"/>
                </a:ext>
              </a:extLst>
            </p:cNvPr>
            <p:cNvSpPr txBox="1"/>
            <p:nvPr/>
          </p:nvSpPr>
          <p:spPr>
            <a:xfrm rot="14714719">
              <a:off x="4492286" y="1438244"/>
              <a:ext cx="15435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200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674143-7A03-456A-947D-E8B79D6D1A48}"/>
                </a:ext>
              </a:extLst>
            </p:cNvPr>
            <p:cNvSpPr txBox="1"/>
            <p:nvPr/>
          </p:nvSpPr>
          <p:spPr>
            <a:xfrm rot="18313492">
              <a:off x="6259604" y="1657425"/>
              <a:ext cx="15435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1000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6284CAD-E1FF-48A5-92B0-A7B7D898354F}"/>
                </a:ext>
              </a:extLst>
            </p:cNvPr>
            <p:cNvSpPr txBox="1"/>
            <p:nvPr/>
          </p:nvSpPr>
          <p:spPr>
            <a:xfrm rot="19734538">
              <a:off x="6863840" y="2326167"/>
              <a:ext cx="154350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2000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57223A2-6B14-4003-8424-83F387EC20A1}"/>
                </a:ext>
              </a:extLst>
            </p:cNvPr>
            <p:cNvSpPr txBox="1"/>
            <p:nvPr/>
          </p:nvSpPr>
          <p:spPr>
            <a:xfrm rot="21571666">
              <a:off x="7030970" y="3263731"/>
              <a:ext cx="154350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3000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F38962-09B1-4B17-A017-3A2F2A8BF4CF}"/>
                </a:ext>
              </a:extLst>
            </p:cNvPr>
            <p:cNvSpPr txBox="1"/>
            <p:nvPr/>
          </p:nvSpPr>
          <p:spPr>
            <a:xfrm rot="2354411">
              <a:off x="6721154" y="4081199"/>
              <a:ext cx="154350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900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5728DDA-238C-4144-8A1F-E8266E2B91AE}"/>
                </a:ext>
              </a:extLst>
            </p:cNvPr>
            <p:cNvSpPr txBox="1"/>
            <p:nvPr/>
          </p:nvSpPr>
          <p:spPr>
            <a:xfrm rot="3825717">
              <a:off x="6008964" y="4645547"/>
              <a:ext cx="15435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800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1C8B999-E4A9-4F93-9F4B-C2451B1B2641}"/>
                </a:ext>
              </a:extLst>
            </p:cNvPr>
            <p:cNvSpPr txBox="1"/>
            <p:nvPr/>
          </p:nvSpPr>
          <p:spPr>
            <a:xfrm rot="5392839">
              <a:off x="5098480" y="4823051"/>
              <a:ext cx="15435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700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07FE6C2-1855-415D-9B1B-9F715C733969}"/>
                </a:ext>
              </a:extLst>
            </p:cNvPr>
            <p:cNvSpPr txBox="1"/>
            <p:nvPr/>
          </p:nvSpPr>
          <p:spPr>
            <a:xfrm rot="7265144">
              <a:off x="4201928" y="4541955"/>
              <a:ext cx="15435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600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6786D3-F925-4C66-AF8C-0DD51B352CD7}"/>
                </a:ext>
              </a:extLst>
            </p:cNvPr>
            <p:cNvSpPr txBox="1"/>
            <p:nvPr/>
          </p:nvSpPr>
          <p:spPr>
            <a:xfrm rot="9035019">
              <a:off x="3737118" y="3878780"/>
              <a:ext cx="146126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500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C172955-92E8-451A-B64B-B57313BE29DE}"/>
                </a:ext>
              </a:extLst>
            </p:cNvPr>
            <p:cNvSpPr txBox="1"/>
            <p:nvPr/>
          </p:nvSpPr>
          <p:spPr>
            <a:xfrm rot="10832101">
              <a:off x="3481908" y="2867157"/>
              <a:ext cx="154350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400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1E90E01-530E-446B-A556-09F044880DBD}"/>
                </a:ext>
              </a:extLst>
            </p:cNvPr>
            <p:cNvSpPr txBox="1"/>
            <p:nvPr/>
          </p:nvSpPr>
          <p:spPr>
            <a:xfrm rot="12727060">
              <a:off x="3760994" y="2028815"/>
              <a:ext cx="154350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300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E95255-C84F-4273-A943-507C6902E69E}"/>
                </a:ext>
              </a:extLst>
            </p:cNvPr>
            <p:cNvGrpSpPr>
              <a:grpSpLocks/>
            </p:cNvGrpSpPr>
            <p:nvPr/>
          </p:nvGrpSpPr>
          <p:grpSpPr>
            <a:xfrm>
              <a:off x="8060702" y="3189512"/>
              <a:ext cx="1168803" cy="735068"/>
              <a:chOff x="10351950" y="3379331"/>
              <a:chExt cx="815993" cy="5521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42CB757-6F3D-4D66-953B-51278D0DCF59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483876" y="3247405"/>
                <a:ext cx="552142" cy="815993"/>
              </a:xfrm>
              <a:custGeom>
                <a:avLst/>
                <a:gdLst>
                  <a:gd name="connsiteX0" fmla="*/ 0 w 507084"/>
                  <a:gd name="connsiteY0" fmla="*/ 748472 h 749403"/>
                  <a:gd name="connsiteX1" fmla="*/ 259446 w 507084"/>
                  <a:gd name="connsiteY1" fmla="*/ 748472 h 749403"/>
                  <a:gd name="connsiteX2" fmla="*/ 259602 w 507084"/>
                  <a:gd name="connsiteY2" fmla="*/ 749403 h 749403"/>
                  <a:gd name="connsiteX3" fmla="*/ 507084 w 507084"/>
                  <a:gd name="connsiteY3" fmla="*/ 663311 h 749403"/>
                  <a:gd name="connsiteX4" fmla="*/ 135395 w 507084"/>
                  <a:gd name="connsiteY4" fmla="*/ 3446 h 749403"/>
                  <a:gd name="connsiteX5" fmla="*/ 134809 w 507084"/>
                  <a:gd name="connsiteY5" fmla="*/ 0 h 749403"/>
                  <a:gd name="connsiteX6" fmla="*/ 134481 w 507084"/>
                  <a:gd name="connsiteY6" fmla="*/ 1824 h 749403"/>
                  <a:gd name="connsiteX7" fmla="*/ 133839 w 507084"/>
                  <a:gd name="connsiteY7" fmla="*/ 685 h 749403"/>
                  <a:gd name="connsiteX8" fmla="*/ 134248 w 507084"/>
                  <a:gd name="connsiteY8" fmla="*/ 3116 h 749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7084" h="749403">
                    <a:moveTo>
                      <a:pt x="0" y="748472"/>
                    </a:moveTo>
                    <a:lnTo>
                      <a:pt x="259446" y="748472"/>
                    </a:lnTo>
                    <a:lnTo>
                      <a:pt x="259602" y="749403"/>
                    </a:lnTo>
                    <a:lnTo>
                      <a:pt x="507084" y="663311"/>
                    </a:lnTo>
                    <a:lnTo>
                      <a:pt x="135395" y="3446"/>
                    </a:lnTo>
                    <a:lnTo>
                      <a:pt x="134809" y="0"/>
                    </a:lnTo>
                    <a:lnTo>
                      <a:pt x="134481" y="1824"/>
                    </a:lnTo>
                    <a:lnTo>
                      <a:pt x="133839" y="685"/>
                    </a:lnTo>
                    <a:lnTo>
                      <a:pt x="134248" y="3116"/>
                    </a:lnTo>
                    <a:close/>
                  </a:path>
                </a:pathLst>
              </a:cu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2D24539-EFD6-4A30-8463-4CC6293BD3B1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376451" y="3396621"/>
                <a:ext cx="749786" cy="390621"/>
                <a:chOff x="9980691" y="2643347"/>
                <a:chExt cx="755933" cy="393822"/>
              </a:xfrm>
            </p:grpSpPr>
            <p:sp>
              <p:nvSpPr>
                <p:cNvPr id="38" name="Isosceles Triangle 37">
                  <a:extLst>
                    <a:ext uri="{FF2B5EF4-FFF2-40B4-BE49-F238E27FC236}">
                      <a16:creationId xmlns:a16="http://schemas.microsoft.com/office/drawing/2014/main" id="{0B1EA403-CB15-46C9-9931-FB480B0B7B2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4803578" flipV="1">
                  <a:off x="10225906" y="2398132"/>
                  <a:ext cx="264177" cy="754608"/>
                </a:xfrm>
                <a:prstGeom prst="triangle">
                  <a:avLst>
                    <a:gd name="adj" fmla="val 51448"/>
                  </a:avLst>
                </a:prstGeom>
                <a:solidFill>
                  <a:srgbClr val="FFFF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9" name="Isosceles Triangle 38">
                  <a:extLst>
                    <a:ext uri="{FF2B5EF4-FFF2-40B4-BE49-F238E27FC236}">
                      <a16:creationId xmlns:a16="http://schemas.microsoft.com/office/drawing/2014/main" id="{7E626904-610E-4874-A21D-EA37EB7FF85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675634">
                  <a:off x="10227231" y="2527777"/>
                  <a:ext cx="264177" cy="754608"/>
                </a:xfrm>
                <a:prstGeom prst="triangle">
                  <a:avLst>
                    <a:gd name="adj" fmla="val 51448"/>
                  </a:avLst>
                </a:prstGeom>
                <a:solidFill>
                  <a:srgbClr val="EFC6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20F55C-A6D3-4DFE-A273-8D18F2B7559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112527" y="2464456"/>
            <a:ext cx="7214413" cy="1668042"/>
          </a:xfrm>
        </p:spPr>
        <p:txBody>
          <a:bodyPr anchor="ctr">
            <a:noAutofit/>
          </a:bodyPr>
          <a:lstStyle>
            <a:lvl1pPr algn="ctr">
              <a:defRPr sz="7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85C78-4C44-4509-B29E-5F8FC3B0A71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793E0117-20EC-4B3C-88B0-D2475FBE5EF9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8B044-3008-49B7-BEF1-4CFD205557B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95EB6-8A8D-47EF-8AD0-3B3D0F4505D7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7AB1A9F7-FF63-4F3F-B71A-537E27319FD8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26B748-A7DC-4EF9-9BDE-59202C8D70D0}"/>
              </a:ext>
            </a:extLst>
          </p:cNvPr>
          <p:cNvGrpSpPr/>
          <p:nvPr userDrawn="1"/>
        </p:nvGrpSpPr>
        <p:grpSpPr>
          <a:xfrm>
            <a:off x="-1354994" y="-852049"/>
            <a:ext cx="11964524" cy="6992153"/>
            <a:chOff x="-1806659" y="-1136065"/>
            <a:chExt cx="15952699" cy="9322870"/>
          </a:xfrm>
        </p:grpSpPr>
        <p:pic>
          <p:nvPicPr>
            <p:cNvPr id="143" name="Google Shape;62;p5">
              <a:extLst>
                <a:ext uri="{FF2B5EF4-FFF2-40B4-BE49-F238E27FC236}">
                  <a16:creationId xmlns:a16="http://schemas.microsoft.com/office/drawing/2014/main" id="{AB2F9738-7184-4B90-BA64-641CCEDEA63A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 amt="21000"/>
            </a:blip>
            <a:srcRect t="240" b="34883"/>
            <a:stretch/>
          </p:blipFill>
          <p:spPr>
            <a:xfrm rot="19345523" flipH="1">
              <a:off x="-1806659" y="-1136065"/>
              <a:ext cx="8997470" cy="931107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44" name="Google Shape;62;p5">
              <a:extLst>
                <a:ext uri="{FF2B5EF4-FFF2-40B4-BE49-F238E27FC236}">
                  <a16:creationId xmlns:a16="http://schemas.microsoft.com/office/drawing/2014/main" id="{C114C659-5CE5-42C7-B794-A9D608EC95D5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 amt="21000"/>
            </a:blip>
            <a:srcRect t="240" b="34883"/>
            <a:stretch/>
          </p:blipFill>
          <p:spPr>
            <a:xfrm rot="2254477">
              <a:off x="5148570" y="-1124265"/>
              <a:ext cx="8997470" cy="931107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740886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9E7EB04-3802-4495-9632-5EBBE7A9E545}"/>
              </a:ext>
            </a:extLst>
          </p:cNvPr>
          <p:cNvGrpSpPr/>
          <p:nvPr userDrawn="1"/>
        </p:nvGrpSpPr>
        <p:grpSpPr>
          <a:xfrm>
            <a:off x="218880" y="156857"/>
            <a:ext cx="8706240" cy="137526"/>
            <a:chOff x="246580" y="138261"/>
            <a:chExt cx="11608320" cy="18336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53D0F9D-CA36-4771-8F18-A1BC1B64D312}"/>
                </a:ext>
              </a:extLst>
            </p:cNvPr>
            <p:cNvSpPr>
              <a:spLocks/>
            </p:cNvSpPr>
            <p:nvPr/>
          </p:nvSpPr>
          <p:spPr>
            <a:xfrm>
              <a:off x="24658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6BC274A-BCCD-423C-A1F7-4B65032276C6}"/>
                </a:ext>
              </a:extLst>
            </p:cNvPr>
            <p:cNvSpPr>
              <a:spLocks/>
            </p:cNvSpPr>
            <p:nvPr/>
          </p:nvSpPr>
          <p:spPr>
            <a:xfrm>
              <a:off x="96063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00E5CFC-DAF3-4AB1-A454-60340711A01E}"/>
                </a:ext>
              </a:extLst>
            </p:cNvPr>
            <p:cNvSpPr>
              <a:spLocks/>
            </p:cNvSpPr>
            <p:nvPr/>
          </p:nvSpPr>
          <p:spPr>
            <a:xfrm>
              <a:off x="167469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F5766-C1ED-47B8-BE15-F60C0A44F879}"/>
                </a:ext>
              </a:extLst>
            </p:cNvPr>
            <p:cNvSpPr>
              <a:spLocks/>
            </p:cNvSpPr>
            <p:nvPr/>
          </p:nvSpPr>
          <p:spPr>
            <a:xfrm>
              <a:off x="238875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D60397-51F3-46EA-8684-138238682795}"/>
                </a:ext>
              </a:extLst>
            </p:cNvPr>
            <p:cNvSpPr>
              <a:spLocks/>
            </p:cNvSpPr>
            <p:nvPr/>
          </p:nvSpPr>
          <p:spPr>
            <a:xfrm>
              <a:off x="310281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BB3E8BE-23F2-474D-BD0D-E4694B516F33}"/>
                </a:ext>
              </a:extLst>
            </p:cNvPr>
            <p:cNvSpPr>
              <a:spLocks/>
            </p:cNvSpPr>
            <p:nvPr/>
          </p:nvSpPr>
          <p:spPr>
            <a:xfrm>
              <a:off x="381687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0A6623-1DFE-4877-9B7B-38C8AE35D969}"/>
                </a:ext>
              </a:extLst>
            </p:cNvPr>
            <p:cNvSpPr>
              <a:spLocks/>
            </p:cNvSpPr>
            <p:nvPr/>
          </p:nvSpPr>
          <p:spPr>
            <a:xfrm>
              <a:off x="4530934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936957-24CC-4D72-9971-A5484DDEF6DE}"/>
                </a:ext>
              </a:extLst>
            </p:cNvPr>
            <p:cNvSpPr>
              <a:spLocks/>
            </p:cNvSpPr>
            <p:nvPr/>
          </p:nvSpPr>
          <p:spPr>
            <a:xfrm>
              <a:off x="5244993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97E311-9E6D-4C99-88BC-A942E6D5A3A2}"/>
                </a:ext>
              </a:extLst>
            </p:cNvPr>
            <p:cNvSpPr>
              <a:spLocks/>
            </p:cNvSpPr>
            <p:nvPr/>
          </p:nvSpPr>
          <p:spPr>
            <a:xfrm>
              <a:off x="595905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3C31DE8-19DA-4D60-BD95-06EA9765AA12}"/>
                </a:ext>
              </a:extLst>
            </p:cNvPr>
            <p:cNvSpPr>
              <a:spLocks/>
            </p:cNvSpPr>
            <p:nvPr/>
          </p:nvSpPr>
          <p:spPr>
            <a:xfrm>
              <a:off x="6673111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2F2422-B07E-4F35-8754-70D250CD7F7D}"/>
                </a:ext>
              </a:extLst>
            </p:cNvPr>
            <p:cNvSpPr>
              <a:spLocks/>
            </p:cNvSpPr>
            <p:nvPr/>
          </p:nvSpPr>
          <p:spPr>
            <a:xfrm>
              <a:off x="738717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71720EA-E448-444D-9D73-57E44556FD4C}"/>
                </a:ext>
              </a:extLst>
            </p:cNvPr>
            <p:cNvSpPr>
              <a:spLocks/>
            </p:cNvSpPr>
            <p:nvPr/>
          </p:nvSpPr>
          <p:spPr>
            <a:xfrm>
              <a:off x="810122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3042BA3-175B-40A0-B06D-24912EB0EFB4}"/>
                </a:ext>
              </a:extLst>
            </p:cNvPr>
            <p:cNvSpPr>
              <a:spLocks/>
            </p:cNvSpPr>
            <p:nvPr/>
          </p:nvSpPr>
          <p:spPr>
            <a:xfrm>
              <a:off x="881528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C40FA34-2326-4200-BAC5-C9AE0C038CF5}"/>
                </a:ext>
              </a:extLst>
            </p:cNvPr>
            <p:cNvSpPr>
              <a:spLocks/>
            </p:cNvSpPr>
            <p:nvPr/>
          </p:nvSpPr>
          <p:spPr>
            <a:xfrm>
              <a:off x="952934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002B649-3D56-49D1-AD38-40221F22A633}"/>
                </a:ext>
              </a:extLst>
            </p:cNvPr>
            <p:cNvSpPr>
              <a:spLocks/>
            </p:cNvSpPr>
            <p:nvPr/>
          </p:nvSpPr>
          <p:spPr>
            <a:xfrm>
              <a:off x="1024340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370FFC-1F4E-4E18-BDD5-79391D91D79F}"/>
                </a:ext>
              </a:extLst>
            </p:cNvPr>
            <p:cNvSpPr>
              <a:spLocks/>
            </p:cNvSpPr>
            <p:nvPr/>
          </p:nvSpPr>
          <p:spPr>
            <a:xfrm>
              <a:off x="1095746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F68F921-54FF-4DDE-B067-B5A874C8A5D7}"/>
                </a:ext>
              </a:extLst>
            </p:cNvPr>
            <p:cNvSpPr>
              <a:spLocks/>
            </p:cNvSpPr>
            <p:nvPr/>
          </p:nvSpPr>
          <p:spPr>
            <a:xfrm>
              <a:off x="1167153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AD6557-7749-4541-8D39-421C5945CCB7}"/>
              </a:ext>
            </a:extLst>
          </p:cNvPr>
          <p:cNvGrpSpPr/>
          <p:nvPr userDrawn="1"/>
        </p:nvGrpSpPr>
        <p:grpSpPr>
          <a:xfrm>
            <a:off x="218880" y="4864423"/>
            <a:ext cx="8706240" cy="137526"/>
            <a:chOff x="246580" y="138261"/>
            <a:chExt cx="11608320" cy="18336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61796FC-E874-4ECD-903F-EB95D3FA1B65}"/>
                </a:ext>
              </a:extLst>
            </p:cNvPr>
            <p:cNvSpPr>
              <a:spLocks/>
            </p:cNvSpPr>
            <p:nvPr/>
          </p:nvSpPr>
          <p:spPr>
            <a:xfrm>
              <a:off x="24658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0EB0206-8AE6-4593-970D-696E17B76D84}"/>
                </a:ext>
              </a:extLst>
            </p:cNvPr>
            <p:cNvSpPr>
              <a:spLocks/>
            </p:cNvSpPr>
            <p:nvPr/>
          </p:nvSpPr>
          <p:spPr>
            <a:xfrm>
              <a:off x="96063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B0E7403-966A-4321-8150-FEED66BAC948}"/>
                </a:ext>
              </a:extLst>
            </p:cNvPr>
            <p:cNvSpPr>
              <a:spLocks/>
            </p:cNvSpPr>
            <p:nvPr/>
          </p:nvSpPr>
          <p:spPr>
            <a:xfrm>
              <a:off x="167469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E90FBA1-2C49-4FCB-A0B3-A81CD57EFABD}"/>
                </a:ext>
              </a:extLst>
            </p:cNvPr>
            <p:cNvSpPr>
              <a:spLocks/>
            </p:cNvSpPr>
            <p:nvPr/>
          </p:nvSpPr>
          <p:spPr>
            <a:xfrm>
              <a:off x="238875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4202E4C-9974-427D-AC8E-10779C703950}"/>
                </a:ext>
              </a:extLst>
            </p:cNvPr>
            <p:cNvSpPr>
              <a:spLocks/>
            </p:cNvSpPr>
            <p:nvPr/>
          </p:nvSpPr>
          <p:spPr>
            <a:xfrm>
              <a:off x="310281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58D39BE-B721-48EE-99EF-A382BF0B32EE}"/>
                </a:ext>
              </a:extLst>
            </p:cNvPr>
            <p:cNvSpPr>
              <a:spLocks/>
            </p:cNvSpPr>
            <p:nvPr/>
          </p:nvSpPr>
          <p:spPr>
            <a:xfrm>
              <a:off x="381687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24655AD-3667-42A0-A53C-1C2EB159D928}"/>
                </a:ext>
              </a:extLst>
            </p:cNvPr>
            <p:cNvSpPr>
              <a:spLocks/>
            </p:cNvSpPr>
            <p:nvPr/>
          </p:nvSpPr>
          <p:spPr>
            <a:xfrm>
              <a:off x="4530934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8B7F8BD-D595-4C89-932B-4372C0F6AC9E}"/>
                </a:ext>
              </a:extLst>
            </p:cNvPr>
            <p:cNvSpPr>
              <a:spLocks/>
            </p:cNvSpPr>
            <p:nvPr/>
          </p:nvSpPr>
          <p:spPr>
            <a:xfrm>
              <a:off x="5244993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D77C081-BE7F-45F9-98E1-DB4C465D99FA}"/>
                </a:ext>
              </a:extLst>
            </p:cNvPr>
            <p:cNvSpPr>
              <a:spLocks/>
            </p:cNvSpPr>
            <p:nvPr/>
          </p:nvSpPr>
          <p:spPr>
            <a:xfrm>
              <a:off x="595905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B368518-1E72-4F18-9E17-278EE76BF07D}"/>
                </a:ext>
              </a:extLst>
            </p:cNvPr>
            <p:cNvSpPr>
              <a:spLocks/>
            </p:cNvSpPr>
            <p:nvPr/>
          </p:nvSpPr>
          <p:spPr>
            <a:xfrm>
              <a:off x="6673111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42D2CC2-0678-4319-BDC5-3C9BDFE33115}"/>
                </a:ext>
              </a:extLst>
            </p:cNvPr>
            <p:cNvSpPr>
              <a:spLocks/>
            </p:cNvSpPr>
            <p:nvPr/>
          </p:nvSpPr>
          <p:spPr>
            <a:xfrm>
              <a:off x="738717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FA3CABB-6B0D-430C-947F-351354084B61}"/>
                </a:ext>
              </a:extLst>
            </p:cNvPr>
            <p:cNvSpPr>
              <a:spLocks/>
            </p:cNvSpPr>
            <p:nvPr/>
          </p:nvSpPr>
          <p:spPr>
            <a:xfrm>
              <a:off x="810122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B3A7831-1B60-4BDB-9F6F-B494F88214D4}"/>
                </a:ext>
              </a:extLst>
            </p:cNvPr>
            <p:cNvSpPr>
              <a:spLocks/>
            </p:cNvSpPr>
            <p:nvPr/>
          </p:nvSpPr>
          <p:spPr>
            <a:xfrm>
              <a:off x="881528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CC7CE5C-3579-4B1E-9C09-282F2C3F50FC}"/>
                </a:ext>
              </a:extLst>
            </p:cNvPr>
            <p:cNvSpPr>
              <a:spLocks/>
            </p:cNvSpPr>
            <p:nvPr/>
          </p:nvSpPr>
          <p:spPr>
            <a:xfrm>
              <a:off x="952934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D365BB4-E9B5-40CB-961A-E9A225D5A705}"/>
                </a:ext>
              </a:extLst>
            </p:cNvPr>
            <p:cNvSpPr>
              <a:spLocks/>
            </p:cNvSpPr>
            <p:nvPr/>
          </p:nvSpPr>
          <p:spPr>
            <a:xfrm>
              <a:off x="1024340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B5CDFCA-3D73-4EC4-86F0-3D7491C71AD0}"/>
                </a:ext>
              </a:extLst>
            </p:cNvPr>
            <p:cNvSpPr>
              <a:spLocks/>
            </p:cNvSpPr>
            <p:nvPr/>
          </p:nvSpPr>
          <p:spPr>
            <a:xfrm>
              <a:off x="1095746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3976451-FA3E-407B-86D6-35A268275288}"/>
                </a:ext>
              </a:extLst>
            </p:cNvPr>
            <p:cNvSpPr>
              <a:spLocks/>
            </p:cNvSpPr>
            <p:nvPr/>
          </p:nvSpPr>
          <p:spPr>
            <a:xfrm>
              <a:off x="1167153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57FAE-C909-4233-9E5A-6B3C932A6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0117-20EC-4B3C-88B0-D2475FBE5EF9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2DD9F-E049-47B1-8984-CD06DC62C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CF961-B81A-4DC7-90D5-0AE8B893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A9F7-FF63-4F3F-B71A-537E27319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68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71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6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28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69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27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0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24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4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75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53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97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90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53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74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8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60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3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2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13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7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  <p:sldLayoutId id="2147483700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1F32C-0ABB-4145-A679-00AEBF00F52C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7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tudublin.ie/study/apprenticeships/access-to-apprenticeship/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mailto:rossa@itmtrav.i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6" Type="http://schemas.openxmlformats.org/officeDocument/2006/relationships/hyperlink" Target="mailto:apprenticeship@itmtrav.ie" TargetMode="External"/><Relationship Id="rId5" Type="http://schemas.openxmlformats.org/officeDocument/2006/relationships/hyperlink" Target="mailto:meganforrest@itmtrav.ie" TargetMode="Externa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72B721-FE7D-B199-9928-75D7A9967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218B8-7CE1-3EA2-D096-05FC3173FE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110" y="1513490"/>
            <a:ext cx="7817830" cy="273814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highlight>
                  <a:srgbClr val="1BA1AE"/>
                </a:highlight>
                <a:latin typeface="Prophet" panose="02010503020000020004" pitchFamily="2" charset="0"/>
                <a:ea typeface="Prophet" panose="02010503020000020004" pitchFamily="2" charset="0"/>
              </a:rPr>
              <a:t>Advancing Access to Apprenticeship for Members of the Traveller and Roma Communities</a:t>
            </a:r>
            <a:br>
              <a:rPr lang="en-US" sz="5400" b="1" dirty="0">
                <a:solidFill>
                  <a:srgbClr val="1BA1AE"/>
                </a:solidFill>
                <a:latin typeface="Prophet" panose="02010503020000020004" pitchFamily="2" charset="0"/>
                <a:ea typeface="Prophet" panose="02010503020000020004" pitchFamily="2" charset="0"/>
              </a:rPr>
            </a:br>
            <a:br>
              <a:rPr lang="en-US" sz="3600" b="1" dirty="0">
                <a:solidFill>
                  <a:srgbClr val="1BA1AE"/>
                </a:solidFill>
                <a:latin typeface="Prophet" panose="02010503020000020004" pitchFamily="2" charset="0"/>
                <a:ea typeface="Prophet" panose="02010503020000020004" pitchFamily="2" charset="0"/>
              </a:rPr>
            </a:br>
            <a:endParaRPr lang="en-US" sz="2800" b="1" dirty="0">
              <a:solidFill>
                <a:srgbClr val="1BA1AE"/>
              </a:solidFill>
              <a:latin typeface="Prophet" panose="02010503020000020004" pitchFamily="2" charset="0"/>
              <a:ea typeface="Prophet" panose="0201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169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E201B3-D7E8-DC2B-FEC1-002107DC0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3B71D977-0B17-3AC1-701E-5BAE79B3E259}"/>
              </a:ext>
            </a:extLst>
          </p:cNvPr>
          <p:cNvSpPr/>
          <p:nvPr/>
        </p:nvSpPr>
        <p:spPr>
          <a:xfrm>
            <a:off x="3834" y="4411289"/>
            <a:ext cx="9144000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tudublin.ie/study/apprenticeships/access-to-apprenticeship</a:t>
            </a:r>
            <a:endParaRPr lang="en-GB" sz="1400" u="sng" dirty="0">
              <a:solidFill>
                <a:schemeClr val="bg1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18804038-4EBD-CD48-2CC1-E40AED1A3E5C}"/>
              </a:ext>
            </a:extLst>
          </p:cNvPr>
          <p:cNvSpPr/>
          <p:nvPr/>
        </p:nvSpPr>
        <p:spPr>
          <a:xfrm flipH="1">
            <a:off x="7437275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4C92156-EC7F-74B1-156E-02167F726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222F3D-80A3-BDAB-6D09-A07FEE78EE3B}"/>
              </a:ext>
            </a:extLst>
          </p:cNvPr>
          <p:cNvSpPr txBox="1"/>
          <p:nvPr/>
        </p:nvSpPr>
        <p:spPr>
          <a:xfrm>
            <a:off x="-2316480" y="1846243"/>
            <a:ext cx="69570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IE" dirty="0">
              <a:solidFill>
                <a:srgbClr val="1BA1A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AF76D8-A1A6-6CA7-804D-11F6EF6B179E}"/>
              </a:ext>
            </a:extLst>
          </p:cNvPr>
          <p:cNvSpPr txBox="1"/>
          <p:nvPr/>
        </p:nvSpPr>
        <p:spPr>
          <a:xfrm>
            <a:off x="406750" y="68933"/>
            <a:ext cx="776478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</a:rPr>
              <a:t>TU Dublin Access to Apprenticeship</a:t>
            </a:r>
          </a:p>
          <a:p>
            <a:r>
              <a:rPr lang="en-US" sz="2400" b="1" dirty="0"/>
              <a:t>Funded by the Higher Education Authority</a:t>
            </a:r>
          </a:p>
          <a:p>
            <a:endParaRPr lang="en-US" sz="2000" b="1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71879F-6C89-2EB5-3C71-7ECCE0C7AD16}"/>
              </a:ext>
            </a:extLst>
          </p:cNvPr>
          <p:cNvSpPr txBox="1"/>
          <p:nvPr/>
        </p:nvSpPr>
        <p:spPr>
          <a:xfrm>
            <a:off x="419099" y="1157208"/>
            <a:ext cx="2607880" cy="336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400" b="1" dirty="0" err="1"/>
              <a:t>Programme</a:t>
            </a:r>
            <a:r>
              <a:rPr lang="en-US" sz="1400" b="1" dirty="0"/>
              <a:t> Team: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4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400" dirty="0"/>
              <a:t>Dr Aidan Kenny,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400" dirty="0"/>
              <a:t>Head of Apprenticeship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4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400" dirty="0"/>
              <a:t>Gareth Fallon,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400" dirty="0"/>
              <a:t>Programme Lead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4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400" dirty="0"/>
              <a:t>James Wolfe,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400" dirty="0"/>
              <a:t>Employability Skills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4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400" dirty="0"/>
              <a:t>Amanda Byrne,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400" dirty="0"/>
              <a:t>Outreach Engagement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82FADA-DB4E-C3D6-5BFD-7B680F0A3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046" y="1157208"/>
            <a:ext cx="3811446" cy="20838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CCE0B8-2FE4-A65C-10A2-CEEDE363811C}"/>
              </a:ext>
            </a:extLst>
          </p:cNvPr>
          <p:cNvSpPr txBox="1"/>
          <p:nvPr/>
        </p:nvSpPr>
        <p:spPr>
          <a:xfrm>
            <a:off x="2667000" y="3505200"/>
            <a:ext cx="5152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n-US" sz="1400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4054264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D89FAA-A85B-56D1-DFC1-922E1D1FD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96734929-A7BB-FD72-A543-5ABD358D9D90}"/>
              </a:ext>
            </a:extLst>
          </p:cNvPr>
          <p:cNvSpPr/>
          <p:nvPr/>
        </p:nvSpPr>
        <p:spPr>
          <a:xfrm flipH="1">
            <a:off x="7437275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7C5A369-8FF8-D71B-CC51-843F642EC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F3EC0F-5D30-B1CB-C127-B1A52B331E7D}"/>
              </a:ext>
            </a:extLst>
          </p:cNvPr>
          <p:cNvSpPr txBox="1"/>
          <p:nvPr/>
        </p:nvSpPr>
        <p:spPr>
          <a:xfrm>
            <a:off x="251460" y="1694587"/>
            <a:ext cx="69570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IE" dirty="0">
              <a:solidFill>
                <a:srgbClr val="1BA1A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0A57BA-0E75-5C62-9141-E794E4453F83}"/>
              </a:ext>
            </a:extLst>
          </p:cNvPr>
          <p:cNvSpPr txBox="1"/>
          <p:nvPr/>
        </p:nvSpPr>
        <p:spPr>
          <a:xfrm>
            <a:off x="571500" y="457201"/>
            <a:ext cx="7665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800" b="1" dirty="0">
                <a:latin typeface="+mj-lt"/>
              </a:rPr>
              <a:t>The Journey</a:t>
            </a:r>
          </a:p>
        </p:txBody>
      </p:sp>
      <p:pic>
        <p:nvPicPr>
          <p:cNvPr id="2" name="Content Placeholder 4" descr="A diagram of a step by step&#10;&#10;Description automatically generated">
            <a:extLst>
              <a:ext uri="{FF2B5EF4-FFF2-40B4-BE49-F238E27FC236}">
                <a16:creationId xmlns:a16="http://schemas.microsoft.com/office/drawing/2014/main" id="{05D1ED72-EA1C-4D3A-8744-4C2538889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9813"/>
            <a:ext cx="9150313" cy="4053487"/>
          </a:xfrm>
          <a:prstGeom prst="rect">
            <a:avLst/>
          </a:prstGeom>
        </p:spPr>
      </p:pic>
      <p:sp>
        <p:nvSpPr>
          <p:cNvPr id="7" name="Google Shape;151;p18">
            <a:extLst>
              <a:ext uri="{FF2B5EF4-FFF2-40B4-BE49-F238E27FC236}">
                <a16:creationId xmlns:a16="http://schemas.microsoft.com/office/drawing/2014/main" id="{43AFDA83-A48D-FB21-6959-769BCE2CC212}"/>
              </a:ext>
            </a:extLst>
          </p:cNvPr>
          <p:cNvSpPr/>
          <p:nvPr/>
        </p:nvSpPr>
        <p:spPr>
          <a:xfrm flipH="1">
            <a:off x="7464977" y="4004430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2A3F6B2-BBBE-6DD8-7415-63B05A6DE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960" y="4179756"/>
            <a:ext cx="1565031" cy="96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01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47952B-2EA0-7D32-ACBC-67D362A8F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AE525962-9D9F-ED3F-7E59-A6B74BFDD112}"/>
              </a:ext>
            </a:extLst>
          </p:cNvPr>
          <p:cNvSpPr/>
          <p:nvPr/>
        </p:nvSpPr>
        <p:spPr>
          <a:xfrm>
            <a:off x="3834" y="4411289"/>
            <a:ext cx="9144000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u="sng">
              <a:solidFill>
                <a:srgbClr val="00A9B7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4DF7CA23-D23C-18E4-A0AC-1B5A0B9048A5}"/>
              </a:ext>
            </a:extLst>
          </p:cNvPr>
          <p:cNvSpPr/>
          <p:nvPr/>
        </p:nvSpPr>
        <p:spPr>
          <a:xfrm flipH="1">
            <a:off x="7437275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3CA599F-28C1-8F87-3B15-EAC0FC070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CF8565-12A5-5F59-31F7-4EA679F7ABEA}"/>
              </a:ext>
            </a:extLst>
          </p:cNvPr>
          <p:cNvSpPr txBox="1"/>
          <p:nvPr/>
        </p:nvSpPr>
        <p:spPr>
          <a:xfrm>
            <a:off x="553639" y="1257176"/>
            <a:ext cx="512326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IE" sz="1600" dirty="0"/>
              <a:t>DIT developed the programme in 2018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endParaRPr lang="en-IE" sz="1600" dirty="0"/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IE" sz="1600" dirty="0"/>
              <a:t>Aimed at 16–24 year olds from disadvantaged backgrounds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endParaRPr lang="en-IE" sz="1600" dirty="0"/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IE" sz="1600" dirty="0"/>
              <a:t>Duration 15-week full-time programme                             (Bolton St Campus)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IE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E" sz="1600" dirty="0"/>
              <a:t>16 apprenticeships per group per semester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endParaRPr lang="en-IE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E" sz="1600" dirty="0"/>
              <a:t>Award Continuous Professional Development                       NFQ Level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B382E-89A4-D003-EB6D-A3A0E2D13786}"/>
              </a:ext>
            </a:extLst>
          </p:cNvPr>
          <p:cNvSpPr txBox="1"/>
          <p:nvPr/>
        </p:nvSpPr>
        <p:spPr>
          <a:xfrm>
            <a:off x="300990" y="422375"/>
            <a:ext cx="7665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</a:rPr>
              <a:t>TU Dublin Access to Apprenticeship</a:t>
            </a:r>
            <a:endParaRPr lang="en-IE" sz="2400" b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9EB52F-A10B-2E29-9D2C-648FD9520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04351" y="1172434"/>
            <a:ext cx="2565238" cy="2806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161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66AD30-E291-DCD3-7EF1-320D8E2C1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D7A3713D-0E09-FAF1-DBCA-5A4B8838BF6A}"/>
              </a:ext>
            </a:extLst>
          </p:cNvPr>
          <p:cNvSpPr/>
          <p:nvPr/>
        </p:nvSpPr>
        <p:spPr>
          <a:xfrm>
            <a:off x="3834" y="4411289"/>
            <a:ext cx="9144000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u="sng">
              <a:solidFill>
                <a:srgbClr val="00A9B7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F6E3B59D-9078-C768-452C-39DCE6F0D262}"/>
              </a:ext>
            </a:extLst>
          </p:cNvPr>
          <p:cNvSpPr/>
          <p:nvPr/>
        </p:nvSpPr>
        <p:spPr>
          <a:xfrm flipH="1">
            <a:off x="7437275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63C4A8C-D905-FD5A-1466-9BBD4AD43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1CE8B7-37DC-2116-10B5-EE26C5DCA491}"/>
              </a:ext>
            </a:extLst>
          </p:cNvPr>
          <p:cNvSpPr txBox="1"/>
          <p:nvPr/>
        </p:nvSpPr>
        <p:spPr>
          <a:xfrm>
            <a:off x="553638" y="853440"/>
            <a:ext cx="744736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Gross family income on or below €46,790</a:t>
            </a:r>
          </a:p>
          <a:p>
            <a:r>
              <a:rPr lang="en-GB" sz="1400" dirty="0"/>
              <a:t>You or Your Parents/Guardians in receipt of: </a:t>
            </a:r>
          </a:p>
          <a:p>
            <a:pPr algn="ctr"/>
            <a:r>
              <a:rPr lang="en-GB" sz="1400" dirty="0"/>
              <a:t>(a) a means tested social welfare payment </a:t>
            </a:r>
          </a:p>
          <a:p>
            <a:pPr algn="ctr"/>
            <a:r>
              <a:rPr lang="en-GB" sz="1400" dirty="0"/>
              <a:t>OR </a:t>
            </a:r>
          </a:p>
          <a:p>
            <a:pPr algn="ctr"/>
            <a:r>
              <a:rPr lang="en-GB" sz="1400" dirty="0"/>
              <a:t>(b) A medical card/GP visit card holder in</a:t>
            </a:r>
          </a:p>
          <a:p>
            <a:pPr algn="ctr"/>
            <a:endParaRPr lang="en-GB" sz="1400" dirty="0"/>
          </a:p>
          <a:p>
            <a:r>
              <a:rPr lang="en-GB" sz="1400" dirty="0"/>
              <a:t>You: </a:t>
            </a:r>
          </a:p>
          <a:p>
            <a:pPr marL="457200" indent="-457200" algn="ctr">
              <a:buAutoNum type="alphaLcParenBoth"/>
            </a:pPr>
            <a:r>
              <a:rPr lang="en-GB" sz="1400" dirty="0"/>
              <a:t>Attended a designated disadvantaged school (DEIS) </a:t>
            </a:r>
          </a:p>
          <a:p>
            <a:pPr algn="ctr"/>
            <a:r>
              <a:rPr lang="en-GB" sz="1400" dirty="0"/>
              <a:t>OR </a:t>
            </a:r>
          </a:p>
          <a:p>
            <a:pPr algn="ctr"/>
            <a:r>
              <a:rPr lang="en-GB" sz="1400" dirty="0"/>
              <a:t>(b) Live in an area of disadvantage. Verified using the Eircode for your address </a:t>
            </a:r>
          </a:p>
          <a:p>
            <a:pPr algn="ctr"/>
            <a:r>
              <a:rPr lang="en-GB" sz="1400" dirty="0"/>
              <a:t>OR</a:t>
            </a:r>
          </a:p>
          <a:p>
            <a:pPr algn="ctr"/>
            <a:r>
              <a:rPr lang="en-GB" sz="1400" dirty="0"/>
              <a:t>(c) Are or have been in the care of the state </a:t>
            </a:r>
          </a:p>
          <a:p>
            <a:pPr algn="ctr"/>
            <a:r>
              <a:rPr lang="en-GB" sz="1400" dirty="0"/>
              <a:t>OR</a:t>
            </a:r>
          </a:p>
          <a:p>
            <a:pPr algn="ctr"/>
            <a:r>
              <a:rPr lang="en-GB" sz="1400" dirty="0"/>
              <a:t>(d) Your Parents/Guardians have not gone to college (higher education)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34E692-B84D-D550-D34E-2E47DA79B9DC}"/>
              </a:ext>
            </a:extLst>
          </p:cNvPr>
          <p:cNvSpPr txBox="1"/>
          <p:nvPr/>
        </p:nvSpPr>
        <p:spPr>
          <a:xfrm>
            <a:off x="473630" y="149849"/>
            <a:ext cx="7447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+mj-lt"/>
              </a:rPr>
              <a:t>Criteria</a:t>
            </a:r>
            <a:endParaRPr lang="en-IE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1832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9515EC-B400-7424-0687-887A1D821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B7888ACE-246F-222A-7165-6CB57B42A847}"/>
              </a:ext>
            </a:extLst>
          </p:cNvPr>
          <p:cNvSpPr/>
          <p:nvPr/>
        </p:nvSpPr>
        <p:spPr>
          <a:xfrm>
            <a:off x="3834" y="4411289"/>
            <a:ext cx="9144000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u="sng">
              <a:solidFill>
                <a:srgbClr val="00A9B7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8C9DEE5A-E8A4-1ABF-EAE1-62AC11026C2D}"/>
              </a:ext>
            </a:extLst>
          </p:cNvPr>
          <p:cNvSpPr/>
          <p:nvPr/>
        </p:nvSpPr>
        <p:spPr>
          <a:xfrm flipH="1">
            <a:off x="7437275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72B2DB0-7581-0617-7BB9-1D3FDD1A6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29473B-1E51-B27C-C555-536A2A231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" y="411481"/>
            <a:ext cx="7018020" cy="3582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758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D21B45-9D8A-5EB5-23A0-9E7145F44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E528C492-A5FF-0A9C-1D89-FA691F10D851}"/>
              </a:ext>
            </a:extLst>
          </p:cNvPr>
          <p:cNvSpPr/>
          <p:nvPr/>
        </p:nvSpPr>
        <p:spPr>
          <a:xfrm>
            <a:off x="3834" y="4411289"/>
            <a:ext cx="9144000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u="sng">
              <a:solidFill>
                <a:srgbClr val="00A9B7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35E33D4E-F622-90CD-8F1C-9D9D81DFCDCB}"/>
              </a:ext>
            </a:extLst>
          </p:cNvPr>
          <p:cNvSpPr/>
          <p:nvPr/>
        </p:nvSpPr>
        <p:spPr>
          <a:xfrm flipH="1">
            <a:off x="7437275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9B9EFAE-5F27-58F7-0591-88D214445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B36635-79CE-F12E-0CD6-B46FD5EE78E4}"/>
              </a:ext>
            </a:extLst>
          </p:cNvPr>
          <p:cNvSpPr txBox="1"/>
          <p:nvPr/>
        </p:nvSpPr>
        <p:spPr>
          <a:xfrm>
            <a:off x="483476" y="137160"/>
            <a:ext cx="750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TU Dublin Access to Apprenticeship</a:t>
            </a:r>
            <a:endParaRPr lang="en-IE" sz="24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DEE30C-A595-A170-1D93-BCE394A2AEFD}"/>
              </a:ext>
            </a:extLst>
          </p:cNvPr>
          <p:cNvSpPr txBox="1"/>
          <p:nvPr/>
        </p:nvSpPr>
        <p:spPr>
          <a:xfrm>
            <a:off x="259080" y="789840"/>
            <a:ext cx="5349240" cy="3474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IE" sz="1600" b="1" dirty="0"/>
              <a:t>        Components: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endParaRPr lang="en-IE" sz="1400" dirty="0"/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E" sz="1600" dirty="0"/>
              <a:t>Safety training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E" sz="1600" dirty="0"/>
              <a:t>Workshop training 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E" sz="1600" dirty="0"/>
              <a:t>Employability skills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E" sz="1600" dirty="0"/>
              <a:t>Employers visits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E" sz="1600" dirty="0"/>
              <a:t>CV &amp; interview preparation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E" sz="1600" dirty="0"/>
              <a:t>Three weeks work experience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E" sz="1600" dirty="0"/>
              <a:t>Support services and pastoral care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E" sz="1600" dirty="0"/>
              <a:t>Financial support: €3,000 bursary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8CFC11-9597-3736-3210-9B6C6E546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79902" y="771688"/>
            <a:ext cx="2880362" cy="336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40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DBA4D-30AD-F5EA-763C-DD67260C6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803903" cy="2852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C5B532-7B8C-3607-28ED-0FFDB3AA7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904" y="0"/>
            <a:ext cx="3583533" cy="2687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8B2A5B-EA86-5D21-053E-0CDB19CE4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22469" y="1123854"/>
            <a:ext cx="5143500" cy="2895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C9B34-1566-D911-0369-0F23A1B6A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213" y="2680662"/>
            <a:ext cx="3283784" cy="2462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84B152-3B8C-2878-2CEA-D69AEB613E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852928"/>
            <a:ext cx="3015212" cy="229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67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10D5EB-DDBD-1A46-C0C6-1ADE59331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976065A4-30E2-6CFA-ABF7-6B3E8BBFEBFF}"/>
              </a:ext>
            </a:extLst>
          </p:cNvPr>
          <p:cNvSpPr/>
          <p:nvPr/>
        </p:nvSpPr>
        <p:spPr>
          <a:xfrm>
            <a:off x="3834" y="4411289"/>
            <a:ext cx="9144000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u="sng">
              <a:solidFill>
                <a:srgbClr val="00A9B7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5F986400-B083-F0D6-C70B-F46CA26C55C7}"/>
              </a:ext>
            </a:extLst>
          </p:cNvPr>
          <p:cNvSpPr/>
          <p:nvPr/>
        </p:nvSpPr>
        <p:spPr>
          <a:xfrm flipH="1">
            <a:off x="7437275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D9D44C5-86F3-5B72-B0FF-27DDDA9B1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6124072-DE04-C624-4662-A0F315F8F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87" y="542604"/>
            <a:ext cx="4397793" cy="2682654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2BE79D-0932-D1F1-CE43-34DE8F61AC6B}"/>
              </a:ext>
            </a:extLst>
          </p:cNvPr>
          <p:cNvSpPr txBox="1"/>
          <p:nvPr/>
        </p:nvSpPr>
        <p:spPr>
          <a:xfrm>
            <a:off x="5615940" y="1041990"/>
            <a:ext cx="30719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Irish Traveller Movement</a:t>
            </a:r>
            <a:br>
              <a:rPr lang="en-US" sz="1800" b="1" dirty="0"/>
            </a:br>
            <a:r>
              <a:rPr lang="en-US" sz="1800" b="1" dirty="0"/>
              <a:t>&amp;</a:t>
            </a:r>
            <a:br>
              <a:rPr lang="en-US" sz="1800" b="1" dirty="0"/>
            </a:br>
            <a:r>
              <a:rPr lang="en-US" sz="1800" b="1" dirty="0"/>
              <a:t>TU Dublin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HEA Pathways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/>
              <a:t>16th June 2026</a:t>
            </a:r>
            <a:endParaRPr lang="en-IE" dirty="0"/>
          </a:p>
        </p:txBody>
      </p:sp>
      <p:grpSp>
        <p:nvGrpSpPr>
          <p:cNvPr id="9" name="Google Shape;151;p38">
            <a:extLst>
              <a:ext uri="{FF2B5EF4-FFF2-40B4-BE49-F238E27FC236}">
                <a16:creationId xmlns:a16="http://schemas.microsoft.com/office/drawing/2014/main" id="{4ECF96A2-670D-9BE5-01EB-CC1C0C05298D}"/>
              </a:ext>
            </a:extLst>
          </p:cNvPr>
          <p:cNvGrpSpPr/>
          <p:nvPr/>
        </p:nvGrpSpPr>
        <p:grpSpPr>
          <a:xfrm>
            <a:off x="106075" y="3765159"/>
            <a:ext cx="4686905" cy="676164"/>
            <a:chOff x="61500" y="3738931"/>
            <a:chExt cx="8949599" cy="1291128"/>
          </a:xfrm>
        </p:grpSpPr>
        <p:pic>
          <p:nvPicPr>
            <p:cNvPr id="10" name="Google Shape;152;p38">
              <a:extLst>
                <a:ext uri="{FF2B5EF4-FFF2-40B4-BE49-F238E27FC236}">
                  <a16:creationId xmlns:a16="http://schemas.microsoft.com/office/drawing/2014/main" id="{ACF52868-E918-F1F1-E5AA-103FE09A1D3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00" y="3738931"/>
              <a:ext cx="4076326" cy="1111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53;p38">
              <a:extLst>
                <a:ext uri="{FF2B5EF4-FFF2-40B4-BE49-F238E27FC236}">
                  <a16:creationId xmlns:a16="http://schemas.microsoft.com/office/drawing/2014/main" id="{2C51B62F-1388-96BF-2F68-7F41489C022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67194" y="3786184"/>
              <a:ext cx="4743905" cy="12438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65993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D295B4-F30D-9EAD-AC08-0924EB202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35261E6D-A23B-843E-6C79-7EDC95F2164F}"/>
              </a:ext>
            </a:extLst>
          </p:cNvPr>
          <p:cNvSpPr/>
          <p:nvPr/>
        </p:nvSpPr>
        <p:spPr>
          <a:xfrm>
            <a:off x="3834" y="4411289"/>
            <a:ext cx="9144000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u="sng">
              <a:solidFill>
                <a:srgbClr val="00A9B7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30994CE7-FB07-1BB4-8F6A-C5E64C441402}"/>
              </a:ext>
            </a:extLst>
          </p:cNvPr>
          <p:cNvSpPr/>
          <p:nvPr/>
        </p:nvSpPr>
        <p:spPr>
          <a:xfrm flipH="1">
            <a:off x="7437275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F52B117-A902-CBF4-D490-70C3B5E70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E8F8FB-9D85-3A52-12E9-16265CBFC3A7}"/>
              </a:ext>
            </a:extLst>
          </p:cNvPr>
          <p:cNvSpPr txBox="1"/>
          <p:nvPr/>
        </p:nvSpPr>
        <p:spPr>
          <a:xfrm>
            <a:off x="365760" y="64789"/>
            <a:ext cx="8435340" cy="3387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500" b="1" dirty="0">
                <a:latin typeface="+mj-lt"/>
              </a:rPr>
              <a:t>The Irish Traveller Movement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US"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Irish Traveller Movement (ITM), established in 1990, is a national membership organisation that advocates for the rights and equality of Irish Travellers.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It works to combat discrimination, promote social inclusion and support access to education, housing and healthcare for the Traveller community.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ITM also collaborates with Traveller-led groups and other organisations to preserve Traveller culture and heritage while empowering Travellers to have a voice in policy and decision-making that affects their lives.</a:t>
            </a:r>
            <a:endParaRPr lang="en-IE" dirty="0"/>
          </a:p>
        </p:txBody>
      </p:sp>
      <p:grpSp>
        <p:nvGrpSpPr>
          <p:cNvPr id="9" name="Google Shape;151;p38">
            <a:extLst>
              <a:ext uri="{FF2B5EF4-FFF2-40B4-BE49-F238E27FC236}">
                <a16:creationId xmlns:a16="http://schemas.microsoft.com/office/drawing/2014/main" id="{CA97E220-E7D0-F3F7-7ACC-B70BC03CC4D6}"/>
              </a:ext>
            </a:extLst>
          </p:cNvPr>
          <p:cNvGrpSpPr/>
          <p:nvPr/>
        </p:nvGrpSpPr>
        <p:grpSpPr>
          <a:xfrm>
            <a:off x="0" y="3791068"/>
            <a:ext cx="4686905" cy="676164"/>
            <a:chOff x="61500" y="3738931"/>
            <a:chExt cx="8949599" cy="1291128"/>
          </a:xfrm>
        </p:grpSpPr>
        <p:pic>
          <p:nvPicPr>
            <p:cNvPr id="10" name="Google Shape;152;p38">
              <a:extLst>
                <a:ext uri="{FF2B5EF4-FFF2-40B4-BE49-F238E27FC236}">
                  <a16:creationId xmlns:a16="http://schemas.microsoft.com/office/drawing/2014/main" id="{ACB093C5-60E9-428D-0A0A-01C60176F2F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500" y="3738931"/>
              <a:ext cx="4076326" cy="1111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53;p38">
              <a:extLst>
                <a:ext uri="{FF2B5EF4-FFF2-40B4-BE49-F238E27FC236}">
                  <a16:creationId xmlns:a16="http://schemas.microsoft.com/office/drawing/2014/main" id="{49E699FA-A56B-8EC8-E42E-1A00C56B401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67194" y="3786184"/>
              <a:ext cx="4743905" cy="12438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59248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BFC6CB-4748-25B6-EFF1-EF48716E7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A62E56FB-D393-8CFB-D4B1-54986C4BA799}"/>
              </a:ext>
            </a:extLst>
          </p:cNvPr>
          <p:cNvSpPr/>
          <p:nvPr/>
        </p:nvSpPr>
        <p:spPr>
          <a:xfrm>
            <a:off x="3834" y="4411289"/>
            <a:ext cx="9144000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u="sng">
              <a:solidFill>
                <a:srgbClr val="00A9B7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6EAC191C-0704-EDF0-FEC0-39F1198DB1F5}"/>
              </a:ext>
            </a:extLst>
          </p:cNvPr>
          <p:cNvSpPr/>
          <p:nvPr/>
        </p:nvSpPr>
        <p:spPr>
          <a:xfrm flipH="1">
            <a:off x="7437275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12EBD04-3C60-184E-0D87-A784B8836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grpSp>
        <p:nvGrpSpPr>
          <p:cNvPr id="9" name="Google Shape;151;p38">
            <a:extLst>
              <a:ext uri="{FF2B5EF4-FFF2-40B4-BE49-F238E27FC236}">
                <a16:creationId xmlns:a16="http://schemas.microsoft.com/office/drawing/2014/main" id="{D808CC18-B536-E742-9533-7D8974A50D43}"/>
              </a:ext>
            </a:extLst>
          </p:cNvPr>
          <p:cNvGrpSpPr/>
          <p:nvPr/>
        </p:nvGrpSpPr>
        <p:grpSpPr>
          <a:xfrm>
            <a:off x="106075" y="3765159"/>
            <a:ext cx="4686905" cy="676164"/>
            <a:chOff x="61500" y="3738931"/>
            <a:chExt cx="8949599" cy="1291128"/>
          </a:xfrm>
        </p:grpSpPr>
        <p:pic>
          <p:nvPicPr>
            <p:cNvPr id="10" name="Google Shape;152;p38">
              <a:extLst>
                <a:ext uri="{FF2B5EF4-FFF2-40B4-BE49-F238E27FC236}">
                  <a16:creationId xmlns:a16="http://schemas.microsoft.com/office/drawing/2014/main" id="{F415BA04-5D79-061D-7B04-7597B719C8F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500" y="3738931"/>
              <a:ext cx="4076326" cy="1111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53;p38">
              <a:extLst>
                <a:ext uri="{FF2B5EF4-FFF2-40B4-BE49-F238E27FC236}">
                  <a16:creationId xmlns:a16="http://schemas.microsoft.com/office/drawing/2014/main" id="{AC5C07DB-01BB-8436-BD35-61445D7D235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67194" y="3786184"/>
              <a:ext cx="4743905" cy="1243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F1AA42F-155D-7721-EF21-ED691C8F8123}"/>
              </a:ext>
            </a:extLst>
          </p:cNvPr>
          <p:cNvSpPr txBox="1"/>
          <p:nvPr/>
        </p:nvSpPr>
        <p:spPr>
          <a:xfrm>
            <a:off x="573141" y="158498"/>
            <a:ext cx="7997717" cy="3511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2800"/>
            </a:pPr>
            <a:r>
              <a:rPr lang="en-US" sz="2400" b="1" dirty="0">
                <a:latin typeface="+mj-lt"/>
              </a:rPr>
              <a:t>Traveller Apprenticeship Incentivisation Programme (TAIP)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2800"/>
            </a:pPr>
            <a:endParaRPr lang="en-US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just">
              <a:lnSpc>
                <a:spcPct val="115000"/>
              </a:lnSpc>
            </a:pPr>
            <a:r>
              <a:rPr lang="en-US" dirty="0"/>
              <a:t>The Traveller Apprenticeship Incentivisation Programme is funded by the Department of Further and Higher Education, Research, Innovation &amp; Science through Dormant Accounts funding aimed at supporting members of the Traveller community to access apprenticeships. The </a:t>
            </a:r>
            <a:r>
              <a:rPr lang="en-US" dirty="0" err="1"/>
              <a:t>programme</a:t>
            </a:r>
            <a:r>
              <a:rPr lang="en-US" dirty="0"/>
              <a:t> is delivered by ITM. TAIP aims to create equal opportunities for Travellers, build role models and support inclusive workplaces for the Traveller community.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14603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5F9549-A42E-5348-D974-39B3FBDF8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A0E1FEC4-CE04-03F7-E8FE-E8FF23C995F4}"/>
              </a:ext>
            </a:extLst>
          </p:cNvPr>
          <p:cNvSpPr/>
          <p:nvPr/>
        </p:nvSpPr>
        <p:spPr>
          <a:xfrm>
            <a:off x="3834" y="4411289"/>
            <a:ext cx="9144000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u="sng">
              <a:solidFill>
                <a:srgbClr val="00A9B7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15D1B121-C576-F77B-9287-53BDBF0D02F1}"/>
              </a:ext>
            </a:extLst>
          </p:cNvPr>
          <p:cNvSpPr/>
          <p:nvPr/>
        </p:nvSpPr>
        <p:spPr>
          <a:xfrm flipH="1">
            <a:off x="7437275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CDC010C-9253-0D6D-8B25-8E6405005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005EC-931F-FF2A-99B7-5714265D1103}"/>
              </a:ext>
            </a:extLst>
          </p:cNvPr>
          <p:cNvSpPr txBox="1"/>
          <p:nvPr/>
        </p:nvSpPr>
        <p:spPr>
          <a:xfrm>
            <a:off x="678180" y="960120"/>
            <a:ext cx="685800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Ø"/>
            </a:pPr>
            <a:endParaRPr lang="en-US" sz="1600" b="1" dirty="0"/>
          </a:p>
          <a:p>
            <a:pPr marL="285750" indent="-285750" fontAlgn="base">
              <a:buFont typeface="Courier New" panose="02070309020205020404" pitchFamily="49" charset="0"/>
              <a:buChar char="o"/>
            </a:pPr>
            <a:r>
              <a:rPr lang="en-US" sz="1600" dirty="0"/>
              <a:t>Overview of Access &amp; Outreach</a:t>
            </a:r>
          </a:p>
          <a:p>
            <a:pPr marL="285750" indent="-285750" fontAlgn="base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 fontAlgn="base">
              <a:buFont typeface="Courier New" panose="02070309020205020404" pitchFamily="49" charset="0"/>
              <a:buChar char="o"/>
            </a:pPr>
            <a:r>
              <a:rPr lang="en-US" sz="1600" dirty="0"/>
              <a:t>Overview of Apprenticeship Days </a:t>
            </a:r>
          </a:p>
          <a:p>
            <a:pPr marL="285750" indent="-285750" fontAlgn="base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 fontAlgn="base">
              <a:buFont typeface="Courier New" panose="02070309020205020404" pitchFamily="49" charset="0"/>
              <a:buChar char="o"/>
            </a:pPr>
            <a:r>
              <a:rPr lang="en-US" sz="1600" dirty="0"/>
              <a:t>Overview of Try a Trade Days </a:t>
            </a:r>
          </a:p>
          <a:p>
            <a:pPr marL="285750" indent="-285750" fontAlgn="base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 fontAlgn="base">
              <a:buFont typeface="Courier New" panose="02070309020205020404" pitchFamily="49" charset="0"/>
              <a:buChar char="o"/>
            </a:pPr>
            <a:r>
              <a:rPr lang="en-US" sz="1600" dirty="0"/>
              <a:t>Partnerships (ITM &amp; TU Dublin Apprenticeships)</a:t>
            </a:r>
          </a:p>
          <a:p>
            <a:pPr marL="285750" indent="-285750" fontAlgn="base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 fontAlgn="base">
              <a:buFont typeface="Courier New" panose="02070309020205020404" pitchFamily="49" charset="0"/>
              <a:buChar char="o"/>
            </a:pPr>
            <a:r>
              <a:rPr lang="en-US" sz="1600" dirty="0"/>
              <a:t>Access to Apprenticeship Programme</a:t>
            </a:r>
          </a:p>
          <a:p>
            <a:pPr marL="285750" indent="-285750" fontAlgn="base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 fontAlgn="base">
              <a:buFont typeface="Courier New" panose="02070309020205020404" pitchFamily="49" charset="0"/>
              <a:buChar char="o"/>
            </a:pPr>
            <a:r>
              <a:rPr lang="en-US" sz="1600" dirty="0"/>
              <a:t>Irish Traveller Movement, Traveller Apprenticeship Incentivisation Programme (TAIP)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098132-7B28-0EAA-7A6F-B9601D72B1AB}"/>
              </a:ext>
            </a:extLst>
          </p:cNvPr>
          <p:cNvSpPr txBox="1"/>
          <p:nvPr/>
        </p:nvSpPr>
        <p:spPr>
          <a:xfrm>
            <a:off x="678179" y="457937"/>
            <a:ext cx="6132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  <a:cs typeface="Arial"/>
              </a:rPr>
              <a:t>Overview of Presentation</a:t>
            </a:r>
            <a:endParaRPr lang="en-IE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5326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85E787-2419-FF38-8FD2-22C22B124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27CFB0AF-420B-8C2A-DE7F-0A24058A0CFE}"/>
              </a:ext>
            </a:extLst>
          </p:cNvPr>
          <p:cNvSpPr/>
          <p:nvPr/>
        </p:nvSpPr>
        <p:spPr>
          <a:xfrm>
            <a:off x="3834" y="4411289"/>
            <a:ext cx="9144000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u="sng">
              <a:solidFill>
                <a:srgbClr val="00A9B7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EC4761E4-704C-11A4-A2D0-B886F4066E01}"/>
              </a:ext>
            </a:extLst>
          </p:cNvPr>
          <p:cNvSpPr/>
          <p:nvPr/>
        </p:nvSpPr>
        <p:spPr>
          <a:xfrm flipH="1">
            <a:off x="7437275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9EDAAC06-051A-64E5-847F-E49EAF20E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grpSp>
        <p:nvGrpSpPr>
          <p:cNvPr id="9" name="Google Shape;151;p38">
            <a:extLst>
              <a:ext uri="{FF2B5EF4-FFF2-40B4-BE49-F238E27FC236}">
                <a16:creationId xmlns:a16="http://schemas.microsoft.com/office/drawing/2014/main" id="{B1BFC4E9-8909-9622-D0B3-F7BD95A91B47}"/>
              </a:ext>
            </a:extLst>
          </p:cNvPr>
          <p:cNvGrpSpPr/>
          <p:nvPr/>
        </p:nvGrpSpPr>
        <p:grpSpPr>
          <a:xfrm>
            <a:off x="106075" y="3765159"/>
            <a:ext cx="4686905" cy="676164"/>
            <a:chOff x="61500" y="3738931"/>
            <a:chExt cx="8949599" cy="1291128"/>
          </a:xfrm>
        </p:grpSpPr>
        <p:pic>
          <p:nvPicPr>
            <p:cNvPr id="10" name="Google Shape;152;p38">
              <a:extLst>
                <a:ext uri="{FF2B5EF4-FFF2-40B4-BE49-F238E27FC236}">
                  <a16:creationId xmlns:a16="http://schemas.microsoft.com/office/drawing/2014/main" id="{8C167C2F-A496-9310-96CA-3FD9DCF1FFD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500" y="3738931"/>
              <a:ext cx="4076326" cy="1111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53;p38">
              <a:extLst>
                <a:ext uri="{FF2B5EF4-FFF2-40B4-BE49-F238E27FC236}">
                  <a16:creationId xmlns:a16="http://schemas.microsoft.com/office/drawing/2014/main" id="{FC282226-92C2-DB27-256A-F326176B710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67194" y="3786184"/>
              <a:ext cx="4743905" cy="1243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009BCB7-4BCC-76EC-6ADD-AB429CF5265D}"/>
              </a:ext>
            </a:extLst>
          </p:cNvPr>
          <p:cNvSpPr txBox="1"/>
          <p:nvPr/>
        </p:nvSpPr>
        <p:spPr>
          <a:xfrm>
            <a:off x="335281" y="158498"/>
            <a:ext cx="8235578" cy="3192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2800"/>
            </a:pPr>
            <a:r>
              <a:rPr lang="en-US" sz="2500" b="1" dirty="0">
                <a:latin typeface="+mj-lt"/>
              </a:rPr>
              <a:t>Traveller Apprenticeship Incentivisation Programme (TAIP)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2800"/>
            </a:pPr>
            <a:endParaRPr lang="en-US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15000"/>
              </a:lnSpc>
            </a:pPr>
            <a:r>
              <a:rPr lang="en-US" dirty="0"/>
              <a:t>There are €3,000 bursaries available across three streams: </a:t>
            </a:r>
            <a:br>
              <a:rPr lang="en-US" dirty="0"/>
            </a:br>
            <a:r>
              <a:rPr lang="en-US" dirty="0"/>
              <a:t>(1) for Travellers who start an apprenticeship or </a:t>
            </a:r>
            <a:br>
              <a:rPr lang="en-US" dirty="0"/>
            </a:br>
            <a:r>
              <a:rPr lang="en-US" dirty="0"/>
              <a:t>(2) are in an existing apprenticeship or </a:t>
            </a:r>
            <a:br>
              <a:rPr lang="en-US" dirty="0"/>
            </a:br>
            <a:r>
              <a:rPr lang="en-US" dirty="0"/>
              <a:t>(3) enrolled in a pre-apprenticeship or access to apprenticeship training courses. There are also one off grants of €2000 for employers who employed a Traveller on a new apprenticeship.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72755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5ABBEC-E6FC-F3B1-35CC-D03BBA1A0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74B49866-D623-5369-5BED-3B9A9606EC13}"/>
              </a:ext>
            </a:extLst>
          </p:cNvPr>
          <p:cNvSpPr/>
          <p:nvPr/>
        </p:nvSpPr>
        <p:spPr>
          <a:xfrm>
            <a:off x="3834" y="4411289"/>
            <a:ext cx="9144000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u="sng">
              <a:solidFill>
                <a:srgbClr val="00A9B7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E94323B4-0E29-D97A-7908-D4A946D6814E}"/>
              </a:ext>
            </a:extLst>
          </p:cNvPr>
          <p:cNvSpPr/>
          <p:nvPr/>
        </p:nvSpPr>
        <p:spPr>
          <a:xfrm flipH="1">
            <a:off x="7437275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3475A39-0D30-4535-6619-37E96AE8C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grpSp>
        <p:nvGrpSpPr>
          <p:cNvPr id="9" name="Google Shape;151;p38">
            <a:extLst>
              <a:ext uri="{FF2B5EF4-FFF2-40B4-BE49-F238E27FC236}">
                <a16:creationId xmlns:a16="http://schemas.microsoft.com/office/drawing/2014/main" id="{20F4E68C-4F06-FB5F-8D66-B2B4F9C49258}"/>
              </a:ext>
            </a:extLst>
          </p:cNvPr>
          <p:cNvGrpSpPr/>
          <p:nvPr/>
        </p:nvGrpSpPr>
        <p:grpSpPr>
          <a:xfrm>
            <a:off x="106075" y="3765159"/>
            <a:ext cx="4686905" cy="676164"/>
            <a:chOff x="61500" y="3738931"/>
            <a:chExt cx="8949599" cy="1291128"/>
          </a:xfrm>
        </p:grpSpPr>
        <p:pic>
          <p:nvPicPr>
            <p:cNvPr id="10" name="Google Shape;152;p38">
              <a:extLst>
                <a:ext uri="{FF2B5EF4-FFF2-40B4-BE49-F238E27FC236}">
                  <a16:creationId xmlns:a16="http://schemas.microsoft.com/office/drawing/2014/main" id="{2614D086-FAB3-2F9B-90A7-E055115DE4F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500" y="3738931"/>
              <a:ext cx="4076326" cy="1111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53;p38">
              <a:extLst>
                <a:ext uri="{FF2B5EF4-FFF2-40B4-BE49-F238E27FC236}">
                  <a16:creationId xmlns:a16="http://schemas.microsoft.com/office/drawing/2014/main" id="{BD7672CD-A02F-CF31-60B9-3ED757387C0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67194" y="3786184"/>
              <a:ext cx="4743905" cy="1243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17E2D41-07C7-BCED-077F-5AA7C5A35330}"/>
              </a:ext>
            </a:extLst>
          </p:cNvPr>
          <p:cNvSpPr txBox="1"/>
          <p:nvPr/>
        </p:nvSpPr>
        <p:spPr>
          <a:xfrm>
            <a:off x="335281" y="158498"/>
            <a:ext cx="8235578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2800"/>
            </a:pPr>
            <a:r>
              <a:rPr lang="en-IE" sz="2800" b="1" dirty="0">
                <a:latin typeface="+mj-lt"/>
              </a:rPr>
              <a:t>TAIP Overview</a:t>
            </a:r>
          </a:p>
        </p:txBody>
      </p:sp>
      <p:pic>
        <p:nvPicPr>
          <p:cNvPr id="3" name="Google Shape;177;p41" title="Points scored">
            <a:extLst>
              <a:ext uri="{FF2B5EF4-FFF2-40B4-BE49-F238E27FC236}">
                <a16:creationId xmlns:a16="http://schemas.microsoft.com/office/drawing/2014/main" id="{B8D099C1-A04A-9F99-E4D5-7F338E34671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310" y="1017344"/>
            <a:ext cx="3892124" cy="240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1;p41" title="Points scored">
            <a:extLst>
              <a:ext uri="{FF2B5EF4-FFF2-40B4-BE49-F238E27FC236}">
                <a16:creationId xmlns:a16="http://schemas.microsoft.com/office/drawing/2014/main" id="{E755FBEE-7899-5A28-6F65-AA3C7AEB99D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1261906"/>
            <a:ext cx="3892124" cy="2409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121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87A5F6-698A-39DF-E49A-C15111BD2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5BA00432-4DCE-B198-656D-0A37E50F2BFC}"/>
              </a:ext>
            </a:extLst>
          </p:cNvPr>
          <p:cNvSpPr/>
          <p:nvPr/>
        </p:nvSpPr>
        <p:spPr>
          <a:xfrm>
            <a:off x="3834" y="4411289"/>
            <a:ext cx="9144000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u="sng">
              <a:solidFill>
                <a:srgbClr val="00A9B7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D5F0B7E3-0194-9D03-8E50-679F51F33D9E}"/>
              </a:ext>
            </a:extLst>
          </p:cNvPr>
          <p:cNvSpPr/>
          <p:nvPr/>
        </p:nvSpPr>
        <p:spPr>
          <a:xfrm flipH="1">
            <a:off x="7437275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2A33676-5A83-FD83-9690-DCE296357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grpSp>
        <p:nvGrpSpPr>
          <p:cNvPr id="9" name="Google Shape;151;p38">
            <a:extLst>
              <a:ext uri="{FF2B5EF4-FFF2-40B4-BE49-F238E27FC236}">
                <a16:creationId xmlns:a16="http://schemas.microsoft.com/office/drawing/2014/main" id="{B03CCD5A-5ABC-54BD-0264-2B86B7994A73}"/>
              </a:ext>
            </a:extLst>
          </p:cNvPr>
          <p:cNvGrpSpPr/>
          <p:nvPr/>
        </p:nvGrpSpPr>
        <p:grpSpPr>
          <a:xfrm>
            <a:off x="106075" y="3765159"/>
            <a:ext cx="4686905" cy="676164"/>
            <a:chOff x="61500" y="3738931"/>
            <a:chExt cx="8949599" cy="1291128"/>
          </a:xfrm>
        </p:grpSpPr>
        <p:pic>
          <p:nvPicPr>
            <p:cNvPr id="10" name="Google Shape;152;p38">
              <a:extLst>
                <a:ext uri="{FF2B5EF4-FFF2-40B4-BE49-F238E27FC236}">
                  <a16:creationId xmlns:a16="http://schemas.microsoft.com/office/drawing/2014/main" id="{7DE0E843-EAB9-82CF-54FD-9AB661386C7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500" y="3738931"/>
              <a:ext cx="4076326" cy="1111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53;p38">
              <a:extLst>
                <a:ext uri="{FF2B5EF4-FFF2-40B4-BE49-F238E27FC236}">
                  <a16:creationId xmlns:a16="http://schemas.microsoft.com/office/drawing/2014/main" id="{37574002-C6E0-28CA-6C91-5603C753631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67194" y="3786184"/>
              <a:ext cx="4743905" cy="1243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72ADD8-EB85-86B9-2B96-8C2AE090769B}"/>
              </a:ext>
            </a:extLst>
          </p:cNvPr>
          <p:cNvSpPr txBox="1"/>
          <p:nvPr/>
        </p:nvSpPr>
        <p:spPr>
          <a:xfrm>
            <a:off x="335281" y="158498"/>
            <a:ext cx="8235578" cy="56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2800"/>
            </a:pPr>
            <a:r>
              <a:rPr lang="en-GB" sz="2800" b="1"/>
              <a:t>Promotion of TAIP</a:t>
            </a:r>
            <a:endParaRPr lang="en-IE" sz="2800" b="1" dirty="0">
              <a:latin typeface="+mj-lt"/>
            </a:endParaRPr>
          </a:p>
        </p:txBody>
      </p:sp>
      <p:pic>
        <p:nvPicPr>
          <p:cNvPr id="8" name="Google Shape;190;p42" title="February 2026 Meet the Apprentice.png">
            <a:extLst>
              <a:ext uri="{FF2B5EF4-FFF2-40B4-BE49-F238E27FC236}">
                <a16:creationId xmlns:a16="http://schemas.microsoft.com/office/drawing/2014/main" id="{E69E9254-BD88-718B-6387-90FD8D0EB11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281" y="950258"/>
            <a:ext cx="2175522" cy="271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91;p42" title="March 2026 Meet the Apprentice.png">
            <a:extLst>
              <a:ext uri="{FF2B5EF4-FFF2-40B4-BE49-F238E27FC236}">
                <a16:creationId xmlns:a16="http://schemas.microsoft.com/office/drawing/2014/main" id="{9321F57E-0F3F-C620-065A-5B86674CA71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34631" y="891384"/>
            <a:ext cx="2336745" cy="292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2;p42" title="April 2026 Meet the Apprentice.png">
            <a:extLst>
              <a:ext uri="{FF2B5EF4-FFF2-40B4-BE49-F238E27FC236}">
                <a16:creationId xmlns:a16="http://schemas.microsoft.com/office/drawing/2014/main" id="{E2386770-EA24-A1CA-B180-3C335BD4AED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87244" y="1036087"/>
            <a:ext cx="2220998" cy="2776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867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DB4D77-A632-C81B-5E8F-E4FA7E16B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7F6BFAE0-ADBE-C9B0-E17D-D2A1429D2A6A}"/>
              </a:ext>
            </a:extLst>
          </p:cNvPr>
          <p:cNvSpPr/>
          <p:nvPr/>
        </p:nvSpPr>
        <p:spPr>
          <a:xfrm>
            <a:off x="-25" y="4451807"/>
            <a:ext cx="9144000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u="sng">
              <a:solidFill>
                <a:srgbClr val="00A9B7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D2B1516B-FA1A-E72E-D23F-812F210FE636}"/>
              </a:ext>
            </a:extLst>
          </p:cNvPr>
          <p:cNvSpPr/>
          <p:nvPr/>
        </p:nvSpPr>
        <p:spPr>
          <a:xfrm flipH="1">
            <a:off x="7437275" y="4024689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2465738-AB65-D01F-0DB2-94902B9A7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grpSp>
        <p:nvGrpSpPr>
          <p:cNvPr id="9" name="Google Shape;151;p38">
            <a:extLst>
              <a:ext uri="{FF2B5EF4-FFF2-40B4-BE49-F238E27FC236}">
                <a16:creationId xmlns:a16="http://schemas.microsoft.com/office/drawing/2014/main" id="{E01F3744-7CE3-4E64-771E-3ED02F750037}"/>
              </a:ext>
            </a:extLst>
          </p:cNvPr>
          <p:cNvGrpSpPr/>
          <p:nvPr/>
        </p:nvGrpSpPr>
        <p:grpSpPr>
          <a:xfrm>
            <a:off x="106075" y="3765159"/>
            <a:ext cx="4686905" cy="676164"/>
            <a:chOff x="61500" y="3738931"/>
            <a:chExt cx="8949599" cy="1291128"/>
          </a:xfrm>
        </p:grpSpPr>
        <p:pic>
          <p:nvPicPr>
            <p:cNvPr id="10" name="Google Shape;152;p38">
              <a:extLst>
                <a:ext uri="{FF2B5EF4-FFF2-40B4-BE49-F238E27FC236}">
                  <a16:creationId xmlns:a16="http://schemas.microsoft.com/office/drawing/2014/main" id="{89E8404E-73BF-7252-F303-94D949C22DE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500" y="3738931"/>
              <a:ext cx="4076326" cy="1111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53;p38">
              <a:extLst>
                <a:ext uri="{FF2B5EF4-FFF2-40B4-BE49-F238E27FC236}">
                  <a16:creationId xmlns:a16="http://schemas.microsoft.com/office/drawing/2014/main" id="{91C2BDA1-F395-0903-F645-D42DFCC8978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67194" y="3786184"/>
              <a:ext cx="4743905" cy="12438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Google Shape;200;p43">
            <a:extLst>
              <a:ext uri="{FF2B5EF4-FFF2-40B4-BE49-F238E27FC236}">
                <a16:creationId xmlns:a16="http://schemas.microsoft.com/office/drawing/2014/main" id="{EA5DEED7-3C17-C551-7997-1CBAFAC1C9D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399" y="144410"/>
            <a:ext cx="3981143" cy="362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01;p43">
            <a:extLst>
              <a:ext uri="{FF2B5EF4-FFF2-40B4-BE49-F238E27FC236}">
                <a16:creationId xmlns:a16="http://schemas.microsoft.com/office/drawing/2014/main" id="{15FDE1AF-A515-6868-3BFB-00718D4DF6E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3852" y="212383"/>
            <a:ext cx="3823377" cy="36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601389-42D3-AEFB-414C-DF0191BD4DF7}"/>
              </a:ext>
            </a:extLst>
          </p:cNvPr>
          <p:cNvSpPr txBox="1"/>
          <p:nvPr/>
        </p:nvSpPr>
        <p:spPr>
          <a:xfrm>
            <a:off x="1074379" y="1798708"/>
            <a:ext cx="4575810" cy="576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</a:rPr>
              <a:t>TU Dublin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</a:rPr>
              <a:t>Access to Apprenticeship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A59FD3-B8A6-66BA-3713-C704010F31F4}"/>
              </a:ext>
            </a:extLst>
          </p:cNvPr>
          <p:cNvSpPr txBox="1"/>
          <p:nvPr/>
        </p:nvSpPr>
        <p:spPr>
          <a:xfrm>
            <a:off x="3458138" y="945205"/>
            <a:ext cx="1334842" cy="203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</a:rPr>
              <a:t>Referrals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</a:rPr>
              <a:t>Try-a-Trade Days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</a:rPr>
              <a:t>Open Days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</a:rPr>
              <a:t>One-to-one Supports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</a:rPr>
              <a:t>Financial Support in Apprenticeship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4423E3-BFA6-4BA3-37D3-778D638E011D}"/>
              </a:ext>
            </a:extLst>
          </p:cNvPr>
          <p:cNvSpPr txBox="1"/>
          <p:nvPr/>
        </p:nvSpPr>
        <p:spPr>
          <a:xfrm>
            <a:off x="5151275" y="1777719"/>
            <a:ext cx="4572000" cy="576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dk1"/>
                </a:solidFill>
              </a:rPr>
              <a:t>TAIP</a:t>
            </a:r>
            <a:br>
              <a:rPr lang="en-GB" sz="1400" b="1" dirty="0">
                <a:solidFill>
                  <a:schemeClr val="dk1"/>
                </a:solidFill>
              </a:rPr>
            </a:br>
            <a:r>
              <a:rPr lang="en-GB" sz="1400" dirty="0">
                <a:solidFill>
                  <a:schemeClr val="dk1"/>
                </a:solidFill>
              </a:rPr>
              <a:t>Bursary &amp; Supports</a:t>
            </a:r>
          </a:p>
        </p:txBody>
      </p:sp>
    </p:spTree>
    <p:extLst>
      <p:ext uri="{BB962C8B-B14F-4D97-AF65-F5344CB8AC3E}">
        <p14:creationId xmlns:p14="http://schemas.microsoft.com/office/powerpoint/2010/main" val="3892906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BBAFFC-87F7-FA17-1A4A-9A131CB40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5CC78BF8-635B-163E-83D9-0CAF69E26CFF}"/>
              </a:ext>
            </a:extLst>
          </p:cNvPr>
          <p:cNvSpPr/>
          <p:nvPr/>
        </p:nvSpPr>
        <p:spPr>
          <a:xfrm>
            <a:off x="3834" y="4411289"/>
            <a:ext cx="9144000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u="sng">
              <a:solidFill>
                <a:srgbClr val="00A9B7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5FE23EA5-130F-AAAC-A55F-3BC89AF957BA}"/>
              </a:ext>
            </a:extLst>
          </p:cNvPr>
          <p:cNvSpPr/>
          <p:nvPr/>
        </p:nvSpPr>
        <p:spPr>
          <a:xfrm flipH="1">
            <a:off x="7464977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9017C33-81E8-83CD-6B2B-34DD7FFEB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grpSp>
        <p:nvGrpSpPr>
          <p:cNvPr id="9" name="Google Shape;151;p38">
            <a:extLst>
              <a:ext uri="{FF2B5EF4-FFF2-40B4-BE49-F238E27FC236}">
                <a16:creationId xmlns:a16="http://schemas.microsoft.com/office/drawing/2014/main" id="{7472202E-5563-D0D4-BBD6-169C1924A9AF}"/>
              </a:ext>
            </a:extLst>
          </p:cNvPr>
          <p:cNvGrpSpPr/>
          <p:nvPr/>
        </p:nvGrpSpPr>
        <p:grpSpPr>
          <a:xfrm>
            <a:off x="106075" y="3765159"/>
            <a:ext cx="4686905" cy="676164"/>
            <a:chOff x="61500" y="3738931"/>
            <a:chExt cx="8949599" cy="1291128"/>
          </a:xfrm>
        </p:grpSpPr>
        <p:pic>
          <p:nvPicPr>
            <p:cNvPr id="10" name="Google Shape;152;p38">
              <a:extLst>
                <a:ext uri="{FF2B5EF4-FFF2-40B4-BE49-F238E27FC236}">
                  <a16:creationId xmlns:a16="http://schemas.microsoft.com/office/drawing/2014/main" id="{5E1B2FD8-2C68-CB88-1BE6-DE58D3EF6B0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500" y="3738931"/>
              <a:ext cx="4076326" cy="1111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53;p38">
              <a:extLst>
                <a:ext uri="{FF2B5EF4-FFF2-40B4-BE49-F238E27FC236}">
                  <a16:creationId xmlns:a16="http://schemas.microsoft.com/office/drawing/2014/main" id="{8C378690-15B4-34E7-8D36-B1BA2F16C4F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67194" y="3786184"/>
              <a:ext cx="4743905" cy="1243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7860904-AACA-8F7F-856F-24FB36858728}"/>
              </a:ext>
            </a:extLst>
          </p:cNvPr>
          <p:cNvSpPr txBox="1"/>
          <p:nvPr/>
        </p:nvSpPr>
        <p:spPr>
          <a:xfrm>
            <a:off x="335281" y="158498"/>
            <a:ext cx="8235578" cy="56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2800"/>
            </a:pPr>
            <a:r>
              <a:rPr lang="en-GB" sz="2800" b="1" dirty="0">
                <a:latin typeface="+mj-lt"/>
              </a:rPr>
              <a:t>Application Process</a:t>
            </a:r>
            <a:endParaRPr lang="en-IE" sz="2800" b="1" dirty="0">
              <a:latin typeface="+mj-lt"/>
            </a:endParaRPr>
          </a:p>
        </p:txBody>
      </p:sp>
      <p:pic>
        <p:nvPicPr>
          <p:cNvPr id="3" name="Google Shape;213;p44">
            <a:extLst>
              <a:ext uri="{FF2B5EF4-FFF2-40B4-BE49-F238E27FC236}">
                <a16:creationId xmlns:a16="http://schemas.microsoft.com/office/drawing/2014/main" id="{7D896131-8790-C747-2432-8FA360229EC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5369"/>
          <a:stretch/>
        </p:blipFill>
        <p:spPr>
          <a:xfrm>
            <a:off x="830579" y="796274"/>
            <a:ext cx="6362701" cy="2904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0571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2246FA-3FBB-C777-F6BB-1FBFA8E9B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C5969D08-073C-C169-9FA0-5BE0D18F3975}"/>
              </a:ext>
            </a:extLst>
          </p:cNvPr>
          <p:cNvSpPr/>
          <p:nvPr/>
        </p:nvSpPr>
        <p:spPr>
          <a:xfrm>
            <a:off x="3834" y="4411289"/>
            <a:ext cx="9144000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u="sng">
              <a:solidFill>
                <a:srgbClr val="00A9B7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4363E015-EBF7-8C0F-5D2B-5AF9F7E4F6B9}"/>
              </a:ext>
            </a:extLst>
          </p:cNvPr>
          <p:cNvSpPr/>
          <p:nvPr/>
        </p:nvSpPr>
        <p:spPr>
          <a:xfrm flipH="1">
            <a:off x="7437275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26DC75E-7297-647B-1582-186FC3892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grpSp>
        <p:nvGrpSpPr>
          <p:cNvPr id="9" name="Google Shape;151;p38">
            <a:extLst>
              <a:ext uri="{FF2B5EF4-FFF2-40B4-BE49-F238E27FC236}">
                <a16:creationId xmlns:a16="http://schemas.microsoft.com/office/drawing/2014/main" id="{5AB64B7A-7DA1-905A-068A-52A09AC8074A}"/>
              </a:ext>
            </a:extLst>
          </p:cNvPr>
          <p:cNvGrpSpPr/>
          <p:nvPr/>
        </p:nvGrpSpPr>
        <p:grpSpPr>
          <a:xfrm>
            <a:off x="106075" y="3765159"/>
            <a:ext cx="4686905" cy="676164"/>
            <a:chOff x="61500" y="3738931"/>
            <a:chExt cx="8949599" cy="1291128"/>
          </a:xfrm>
        </p:grpSpPr>
        <p:pic>
          <p:nvPicPr>
            <p:cNvPr id="10" name="Google Shape;152;p38">
              <a:extLst>
                <a:ext uri="{FF2B5EF4-FFF2-40B4-BE49-F238E27FC236}">
                  <a16:creationId xmlns:a16="http://schemas.microsoft.com/office/drawing/2014/main" id="{D9D9E4CE-9BB4-3C12-967D-571C48283FF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500" y="3738931"/>
              <a:ext cx="4076326" cy="1111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53;p38">
              <a:extLst>
                <a:ext uri="{FF2B5EF4-FFF2-40B4-BE49-F238E27FC236}">
                  <a16:creationId xmlns:a16="http://schemas.microsoft.com/office/drawing/2014/main" id="{B8E1DCE0-FC94-20BA-3C5D-47DCC7F4FEE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67194" y="3786184"/>
              <a:ext cx="4743905" cy="1243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5EAEAD6-8B33-F55F-A020-C9A8E0153CD3}"/>
              </a:ext>
            </a:extLst>
          </p:cNvPr>
          <p:cNvSpPr txBox="1"/>
          <p:nvPr/>
        </p:nvSpPr>
        <p:spPr>
          <a:xfrm>
            <a:off x="335281" y="158498"/>
            <a:ext cx="8235578" cy="56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2800"/>
            </a:pPr>
            <a:r>
              <a:rPr lang="en-GB" sz="2800" b="1" dirty="0">
                <a:latin typeface="+mj-lt"/>
              </a:rPr>
              <a:t>TAIP Contact Information</a:t>
            </a:r>
            <a:endParaRPr lang="en-IE" sz="28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8FF92A-2C0D-FBBA-52A5-4A45229210DE}"/>
              </a:ext>
            </a:extLst>
          </p:cNvPr>
          <p:cNvSpPr txBox="1"/>
          <p:nvPr/>
        </p:nvSpPr>
        <p:spPr>
          <a:xfrm>
            <a:off x="335281" y="1253744"/>
            <a:ext cx="758951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85763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2400" dirty="0"/>
              <a:t>Megan Forrest: </a:t>
            </a:r>
            <a:r>
              <a:rPr lang="en-GB" sz="2400" dirty="0">
                <a:hlinkClick r:id="rId5"/>
              </a:rPr>
              <a:t>meganforrest@itmtrav.ie</a:t>
            </a:r>
            <a:endParaRPr lang="en-GB" sz="2400" dirty="0"/>
          </a:p>
          <a:p>
            <a:pPr marL="457200" lvl="0" indent="-385763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endParaRPr lang="en-GB" sz="2400" dirty="0"/>
          </a:p>
          <a:p>
            <a:pPr marL="457200" lvl="0" indent="-385763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2400" dirty="0"/>
              <a:t>Pat Stokes: </a:t>
            </a:r>
            <a:r>
              <a:rPr lang="en-GB" sz="2400" dirty="0">
                <a:hlinkClick r:id="rId6"/>
              </a:rPr>
              <a:t>apprenticeship@itmtrav.ie</a:t>
            </a:r>
            <a:endParaRPr lang="en-GB" sz="2400" dirty="0"/>
          </a:p>
          <a:p>
            <a:pPr marL="71437" lvl="0" algn="l" rtl="0">
              <a:spcBef>
                <a:spcPts val="0"/>
              </a:spcBef>
              <a:spcAft>
                <a:spcPts val="0"/>
              </a:spcAft>
              <a:buSzPct val="100000"/>
            </a:pPr>
            <a:endParaRPr lang="en-GB" sz="2400" dirty="0"/>
          </a:p>
          <a:p>
            <a:pPr marL="457200" lvl="0" indent="-385763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2400" dirty="0"/>
              <a:t>Rossa Gilsenan: </a:t>
            </a:r>
            <a:r>
              <a:rPr lang="en-GB" sz="2400" dirty="0">
                <a:hlinkClick r:id="rId7"/>
              </a:rPr>
              <a:t>rossa@itmtrav.ie</a:t>
            </a:r>
            <a:endParaRPr lang="en-GB" sz="2400" dirty="0"/>
          </a:p>
          <a:p>
            <a:pPr marL="457200" lvl="0" indent="-385763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endParaRPr lang="en-GB" sz="2400" dirty="0"/>
          </a:p>
          <a:p>
            <a:pPr marL="457200" lvl="0" indent="-385763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2400" dirty="0"/>
              <a:t>Bridget Kelly: bridget.k@itmtrav.ie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595264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597685-90F5-E424-DCDB-464AC46B9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67D7C311-B5F9-3847-7AA8-5C98ADF71203}"/>
              </a:ext>
            </a:extLst>
          </p:cNvPr>
          <p:cNvSpPr/>
          <p:nvPr/>
        </p:nvSpPr>
        <p:spPr>
          <a:xfrm>
            <a:off x="3834" y="4411289"/>
            <a:ext cx="9144000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u="sng">
              <a:solidFill>
                <a:srgbClr val="00A9B7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D69EE154-88A7-1A84-CBC6-030C15566C9B}"/>
              </a:ext>
            </a:extLst>
          </p:cNvPr>
          <p:cNvSpPr/>
          <p:nvPr/>
        </p:nvSpPr>
        <p:spPr>
          <a:xfrm flipH="1">
            <a:off x="7437275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302EB3D-B405-42AD-1A69-D8FB0781C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0BE56D-0EA6-C811-107C-6F7508EA2DD7}"/>
              </a:ext>
            </a:extLst>
          </p:cNvPr>
          <p:cNvSpPr txBox="1"/>
          <p:nvPr/>
        </p:nvSpPr>
        <p:spPr>
          <a:xfrm>
            <a:off x="815339" y="758748"/>
            <a:ext cx="705612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400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US" sz="1400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Visuelt" pitchFamily="2" charset="77"/>
                <a:cs typeface="Arial"/>
              </a:rPr>
              <a:t>Following consultations Access and Outreach identified a gap about apprenticeships in the Traveller and Roma Community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>
              <a:latin typeface="Visuelt" pitchFamily="2" charset="77"/>
              <a:cs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Visuelt" pitchFamily="2" charset="77"/>
                <a:cs typeface="Arial"/>
              </a:rPr>
              <a:t>Organised the Apprenticeship Day as a pilot in partnership with Irish Traveller Movement, Traveller Apprenticeship Incentivisation Programme (TAIP) and TU Dublin Apprenticeships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>
              <a:latin typeface="Visuelt" pitchFamily="2" charset="77"/>
              <a:cs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Visuelt" pitchFamily="2" charset="77"/>
                <a:cs typeface="Arial"/>
              </a:rPr>
              <a:t>As a result of the success of the Apprenticeship Day, the Try a Trade Days were established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>
              <a:latin typeface="Visuelt" pitchFamily="2" charset="77"/>
              <a:cs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Visuelt" pitchFamily="2" charset="77"/>
                <a:cs typeface="Arial"/>
              </a:rPr>
              <a:t>2 years later it continues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US" sz="1400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US" sz="1400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US" sz="1400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US" sz="1400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IE" sz="1400" dirty="0">
              <a:solidFill>
                <a:srgbClr val="1BA1A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32DBA0-06BC-742F-3518-EC5B41821911}"/>
              </a:ext>
            </a:extLst>
          </p:cNvPr>
          <p:cNvSpPr txBox="1"/>
          <p:nvPr/>
        </p:nvSpPr>
        <p:spPr>
          <a:xfrm>
            <a:off x="923278" y="457201"/>
            <a:ext cx="7313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  <a:cs typeface="Arial"/>
              </a:rPr>
              <a:t>Originated From</a:t>
            </a:r>
            <a:endParaRPr lang="en-IE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1100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8066D2-7AA0-0F2A-A169-031B0C7D2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2F37DB34-D2AF-9F5F-B7DD-BDDA584BDEDA}"/>
              </a:ext>
            </a:extLst>
          </p:cNvPr>
          <p:cNvSpPr/>
          <p:nvPr/>
        </p:nvSpPr>
        <p:spPr>
          <a:xfrm>
            <a:off x="3834" y="4411289"/>
            <a:ext cx="9144000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u="sng">
              <a:solidFill>
                <a:srgbClr val="00A9B7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FD77436F-D903-03E4-D3FD-E8C2179ACCD1}"/>
              </a:ext>
            </a:extLst>
          </p:cNvPr>
          <p:cNvSpPr/>
          <p:nvPr/>
        </p:nvSpPr>
        <p:spPr>
          <a:xfrm flipH="1">
            <a:off x="7437275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AD94E4B-1888-8553-4CEF-3063404EF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6F6711-23F5-56E0-74F8-2D7F9E9BF31F}"/>
              </a:ext>
            </a:extLst>
          </p:cNvPr>
          <p:cNvSpPr txBox="1"/>
          <p:nvPr/>
        </p:nvSpPr>
        <p:spPr>
          <a:xfrm>
            <a:off x="113992" y="304800"/>
            <a:ext cx="451134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>
              <a:latin typeface="Visuelt" pitchFamily="2" charset="77"/>
              <a:cs typeface="Arial"/>
            </a:endParaRPr>
          </a:p>
          <a:p>
            <a:endParaRPr lang="en-GB" sz="1400" b="1" dirty="0">
              <a:cs typeface="Arial"/>
            </a:endParaRPr>
          </a:p>
          <a:p>
            <a:endParaRPr lang="en-GB" sz="1600" b="1" dirty="0">
              <a:cs typeface="Arial"/>
            </a:endParaRPr>
          </a:p>
          <a:p>
            <a:r>
              <a:rPr lang="en-GB" sz="1600" dirty="0">
                <a:cs typeface="Arial"/>
              </a:rPr>
              <a:t>The days included: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600" dirty="0">
              <a:cs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cs typeface="Arial"/>
              </a:rPr>
              <a:t>Information about apprenticeships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600" dirty="0">
              <a:cs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cs typeface="Arial"/>
              </a:rPr>
              <a:t>Guest speakers from ITM, Bus Eireann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600" dirty="0">
              <a:cs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cs typeface="Arial"/>
              </a:rPr>
              <a:t>Demonstrations from various trades: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600" dirty="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cs typeface="Arial"/>
              </a:rPr>
              <a:t>Plumbing,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cs typeface="Arial"/>
              </a:rPr>
              <a:t>Carpentry &amp; Joinery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cs typeface="Arial"/>
              </a:rPr>
              <a:t>Heavy Vehicle Mechanics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cs typeface="Arial"/>
              </a:rPr>
              <a:t>Painting &amp; Decorating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cs typeface="Arial"/>
              </a:rPr>
              <a:t>Brick &amp; Stone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cs typeface="Arial"/>
              </a:rPr>
              <a:t>Vehicle Body Repair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b="1" dirty="0">
              <a:latin typeface="Visuelt" pitchFamily="2" charset="77"/>
              <a:cs typeface="Arial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US" b="1" dirty="0"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latin typeface="Visuelt" pitchFamily="2" charset="77"/>
              <a:cs typeface="Arial"/>
            </a:endParaRPr>
          </a:p>
          <a:p>
            <a:pPr algn="ctr"/>
            <a:endParaRPr lang="en-IE" dirty="0">
              <a:solidFill>
                <a:srgbClr val="1BA1A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CC055B-A759-AA82-0FA5-7937C4146FCA}"/>
              </a:ext>
            </a:extLst>
          </p:cNvPr>
          <p:cNvSpPr txBox="1"/>
          <p:nvPr/>
        </p:nvSpPr>
        <p:spPr>
          <a:xfrm>
            <a:off x="113992" y="177738"/>
            <a:ext cx="8071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+mj-lt"/>
                <a:cs typeface="Arial"/>
              </a:rPr>
              <a:t>TU Dublin and The Irish Traveller Movement Apprenticeship Days </a:t>
            </a:r>
            <a:endParaRPr lang="en-IE" sz="2000" b="1" dirty="0">
              <a:latin typeface="+mj-lt"/>
            </a:endParaRPr>
          </a:p>
        </p:txBody>
      </p:sp>
      <p:pic>
        <p:nvPicPr>
          <p:cNvPr id="2" name="Picture 1" descr="A group of men working on a machine&#10;&#10;Description automatically generated">
            <a:extLst>
              <a:ext uri="{FF2B5EF4-FFF2-40B4-BE49-F238E27FC236}">
                <a16:creationId xmlns:a16="http://schemas.microsoft.com/office/drawing/2014/main" id="{A13DFB88-BC8E-B016-88BB-5FACDE6FC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60" y="2303430"/>
            <a:ext cx="2326990" cy="1640223"/>
          </a:xfrm>
          <a:prstGeom prst="rect">
            <a:avLst/>
          </a:prstGeom>
        </p:spPr>
      </p:pic>
      <p:pic>
        <p:nvPicPr>
          <p:cNvPr id="3" name="Picture 2" descr="A group of people standing around a table with stairs&#10;&#10;Description automatically generated">
            <a:extLst>
              <a:ext uri="{FF2B5EF4-FFF2-40B4-BE49-F238E27FC236}">
                <a16:creationId xmlns:a16="http://schemas.microsoft.com/office/drawing/2014/main" id="{928515B4-FCE1-070F-51C8-DC291BFBA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60" y="882360"/>
            <a:ext cx="2326990" cy="1640223"/>
          </a:xfrm>
          <a:prstGeom prst="rect">
            <a:avLst/>
          </a:prstGeom>
        </p:spPr>
      </p:pic>
      <p:pic>
        <p:nvPicPr>
          <p:cNvPr id="7" name="Picture 6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5CBD0563-8A5B-FC11-87A3-4FF763F589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25" y="2522583"/>
            <a:ext cx="2388735" cy="18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05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867808-5506-BF78-3997-C49AF9447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5B800BF8-D7DA-B8FE-C21F-E5CC362687F9}"/>
              </a:ext>
            </a:extLst>
          </p:cNvPr>
          <p:cNvSpPr/>
          <p:nvPr/>
        </p:nvSpPr>
        <p:spPr>
          <a:xfrm>
            <a:off x="3834" y="4411289"/>
            <a:ext cx="9144000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u="sng">
              <a:solidFill>
                <a:srgbClr val="00A9B7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80C444D1-278A-7154-1B63-9383761447A4}"/>
              </a:ext>
            </a:extLst>
          </p:cNvPr>
          <p:cNvSpPr/>
          <p:nvPr/>
        </p:nvSpPr>
        <p:spPr>
          <a:xfrm flipH="1">
            <a:off x="7437275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88E69AC-1D0C-EB8E-7BAC-745A6871F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531EDB-0A1B-D7D8-96FE-4073C9F8FF4F}"/>
              </a:ext>
            </a:extLst>
          </p:cNvPr>
          <p:cNvSpPr txBox="1"/>
          <p:nvPr/>
        </p:nvSpPr>
        <p:spPr>
          <a:xfrm>
            <a:off x="263025" y="686530"/>
            <a:ext cx="4971915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b="1" dirty="0">
              <a:latin typeface="Visuelt" pitchFamily="2" charset="77"/>
              <a:cs typeface="Arial"/>
            </a:endParaRPr>
          </a:p>
          <a:p>
            <a:endParaRPr lang="en-US" sz="1400" b="1" dirty="0">
              <a:latin typeface="Visuelt" pitchFamily="2" charset="77"/>
              <a:cs typeface="Arial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US" b="1" dirty="0"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latin typeface="Visuelt" pitchFamily="2" charset="77"/>
              <a:cs typeface="Arial"/>
            </a:endParaRPr>
          </a:p>
          <a:p>
            <a:pPr algn="ctr"/>
            <a:endParaRPr lang="en-IE" dirty="0">
              <a:solidFill>
                <a:srgbClr val="1BA1A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B31E2-6C0B-4E40-A2A0-D3F58AFAAD84}"/>
              </a:ext>
            </a:extLst>
          </p:cNvPr>
          <p:cNvSpPr txBox="1"/>
          <p:nvPr/>
        </p:nvSpPr>
        <p:spPr>
          <a:xfrm>
            <a:off x="259166" y="457201"/>
            <a:ext cx="8564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  <a:cs typeface="Arial"/>
              </a:rPr>
              <a:t>Number for Apprenticeship Days </a:t>
            </a:r>
            <a:endParaRPr lang="en-IE" sz="2400" b="1" dirty="0">
              <a:latin typeface="+mj-lt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B63CA11-F4B9-6E92-6E4C-FB458666F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256506"/>
              </p:ext>
            </p:extLst>
          </p:nvPr>
        </p:nvGraphicFramePr>
        <p:xfrm>
          <a:off x="259166" y="1284428"/>
          <a:ext cx="8359316" cy="2488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053">
                  <a:extLst>
                    <a:ext uri="{9D8B030D-6E8A-4147-A177-3AD203B41FA5}">
                      <a16:colId xmlns:a16="http://schemas.microsoft.com/office/drawing/2014/main" val="1510571580"/>
                    </a:ext>
                  </a:extLst>
                </a:gridCol>
                <a:gridCol w="1168544">
                  <a:extLst>
                    <a:ext uri="{9D8B030D-6E8A-4147-A177-3AD203B41FA5}">
                      <a16:colId xmlns:a16="http://schemas.microsoft.com/office/drawing/2014/main" val="2523410052"/>
                    </a:ext>
                  </a:extLst>
                </a:gridCol>
                <a:gridCol w="1304754">
                  <a:extLst>
                    <a:ext uri="{9D8B030D-6E8A-4147-A177-3AD203B41FA5}">
                      <a16:colId xmlns:a16="http://schemas.microsoft.com/office/drawing/2014/main" val="1675052614"/>
                    </a:ext>
                  </a:extLst>
                </a:gridCol>
                <a:gridCol w="1061009">
                  <a:extLst>
                    <a:ext uri="{9D8B030D-6E8A-4147-A177-3AD203B41FA5}">
                      <a16:colId xmlns:a16="http://schemas.microsoft.com/office/drawing/2014/main" val="2913976104"/>
                    </a:ext>
                  </a:extLst>
                </a:gridCol>
                <a:gridCol w="1032333">
                  <a:extLst>
                    <a:ext uri="{9D8B030D-6E8A-4147-A177-3AD203B41FA5}">
                      <a16:colId xmlns:a16="http://schemas.microsoft.com/office/drawing/2014/main" val="2005738251"/>
                    </a:ext>
                  </a:extLst>
                </a:gridCol>
                <a:gridCol w="1598681">
                  <a:extLst>
                    <a:ext uri="{9D8B030D-6E8A-4147-A177-3AD203B41FA5}">
                      <a16:colId xmlns:a16="http://schemas.microsoft.com/office/drawing/2014/main" val="3575249418"/>
                    </a:ext>
                  </a:extLst>
                </a:gridCol>
                <a:gridCol w="1512942">
                  <a:extLst>
                    <a:ext uri="{9D8B030D-6E8A-4147-A177-3AD203B41FA5}">
                      <a16:colId xmlns:a16="http://schemas.microsoft.com/office/drawing/2014/main" val="1029963316"/>
                    </a:ext>
                  </a:extLst>
                </a:gridCol>
              </a:tblGrid>
              <a:tr h="626603"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Sessions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Attendees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Youth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Schools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Community organisations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National organisations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974175"/>
                  </a:ext>
                </a:extLst>
              </a:tr>
              <a:tr h="626603"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1</a:t>
                      </a:r>
                    </a:p>
                    <a:p>
                      <a:pPr algn="ctr"/>
                      <a:endParaRPr lang="en-I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659072"/>
                  </a:ext>
                </a:extLst>
              </a:tr>
              <a:tr h="626603"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/>
                        <a:t>5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3</a:t>
                      </a:r>
                      <a:endParaRPr lang="en-I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779193"/>
                  </a:ext>
                </a:extLst>
              </a:tr>
              <a:tr h="608976"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026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3924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DF9919-D562-E5D5-CA72-1C9839F06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0127A6A5-3128-0C67-5EF8-4F184B17DEFD}"/>
              </a:ext>
            </a:extLst>
          </p:cNvPr>
          <p:cNvSpPr/>
          <p:nvPr/>
        </p:nvSpPr>
        <p:spPr>
          <a:xfrm>
            <a:off x="3834" y="4411289"/>
            <a:ext cx="9144000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u="sng">
              <a:solidFill>
                <a:srgbClr val="00A9B7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706AB552-4EFF-BAAC-F8AE-FC106CB64EC2}"/>
              </a:ext>
            </a:extLst>
          </p:cNvPr>
          <p:cNvSpPr/>
          <p:nvPr/>
        </p:nvSpPr>
        <p:spPr>
          <a:xfrm flipH="1">
            <a:off x="7437275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C22B995-C0FB-3360-35A9-5C741C17E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D72150-65FE-4F2B-24E5-DDC488F098EE}"/>
              </a:ext>
            </a:extLst>
          </p:cNvPr>
          <p:cNvSpPr txBox="1"/>
          <p:nvPr/>
        </p:nvSpPr>
        <p:spPr>
          <a:xfrm>
            <a:off x="-2316480" y="1846243"/>
            <a:ext cx="69570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IE" dirty="0">
              <a:solidFill>
                <a:srgbClr val="1BA1A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3407D-FD73-F39F-79B4-E35CDADAA020}"/>
              </a:ext>
            </a:extLst>
          </p:cNvPr>
          <p:cNvSpPr txBox="1"/>
          <p:nvPr/>
        </p:nvSpPr>
        <p:spPr>
          <a:xfrm>
            <a:off x="192024" y="457201"/>
            <a:ext cx="8711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  <a:cs typeface="Arial"/>
              </a:rPr>
              <a:t>TU Dublin and The Irish Traveller Movement Try a Trade Days</a:t>
            </a:r>
            <a:endParaRPr lang="en-IE" sz="2000" dirty="0">
              <a:latin typeface="+mj-lt"/>
            </a:endParaRPr>
          </a:p>
        </p:txBody>
      </p:sp>
      <p:pic>
        <p:nvPicPr>
          <p:cNvPr id="13" name="Picture 12" descr="A group of people in lab coats&#10;&#10;Description automatically generated">
            <a:extLst>
              <a:ext uri="{FF2B5EF4-FFF2-40B4-BE49-F238E27FC236}">
                <a16:creationId xmlns:a16="http://schemas.microsoft.com/office/drawing/2014/main" id="{5DF3DFDF-1A5B-F9C0-0B96-2B5391622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81" y="1250830"/>
            <a:ext cx="3176823" cy="1937004"/>
          </a:xfrm>
          <a:prstGeom prst="rect">
            <a:avLst/>
          </a:prstGeom>
        </p:spPr>
      </p:pic>
      <p:pic>
        <p:nvPicPr>
          <p:cNvPr id="14" name="Picture 13" descr="A group of people in white coats working on a table&#10;&#10;Description automatically generated">
            <a:extLst>
              <a:ext uri="{FF2B5EF4-FFF2-40B4-BE49-F238E27FC236}">
                <a16:creationId xmlns:a16="http://schemas.microsoft.com/office/drawing/2014/main" id="{7DEB4795-EF2F-9430-253E-3720A633D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43" y="3401393"/>
            <a:ext cx="3245559" cy="1577351"/>
          </a:xfrm>
          <a:prstGeom prst="rect">
            <a:avLst/>
          </a:prstGeom>
        </p:spPr>
      </p:pic>
      <p:pic>
        <p:nvPicPr>
          <p:cNvPr id="15" name="Picture 14" descr="A group of people in a room&#10;&#10;Description automatically generated">
            <a:extLst>
              <a:ext uri="{FF2B5EF4-FFF2-40B4-BE49-F238E27FC236}">
                <a16:creationId xmlns:a16="http://schemas.microsoft.com/office/drawing/2014/main" id="{A776B264-2861-699E-3879-81A4A0F83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7359"/>
            <a:ext cx="3221843" cy="15773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3CC560-6801-00BC-5422-30B004731F8B}"/>
              </a:ext>
            </a:extLst>
          </p:cNvPr>
          <p:cNvSpPr txBox="1"/>
          <p:nvPr/>
        </p:nvSpPr>
        <p:spPr>
          <a:xfrm>
            <a:off x="1" y="1140591"/>
            <a:ext cx="561045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cs typeface="Arial"/>
              </a:rPr>
              <a:t>6 Try a Trade Days in 2025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400" dirty="0">
              <a:cs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cs typeface="Arial"/>
              </a:rPr>
              <a:t>1 in 2026, another planned for 10</a:t>
            </a:r>
            <a:r>
              <a:rPr lang="en-GB" sz="1400" baseline="30000" dirty="0">
                <a:cs typeface="Arial"/>
              </a:rPr>
              <a:t>th</a:t>
            </a:r>
            <a:r>
              <a:rPr lang="en-GB" sz="1400" dirty="0">
                <a:cs typeface="Arial"/>
              </a:rPr>
              <a:t> June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400" dirty="0">
              <a:cs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cs typeface="Arial"/>
              </a:rPr>
              <a:t>16 participants can attend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400" dirty="0">
              <a:cs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cs typeface="Arial"/>
              </a:rPr>
              <a:t>Try out trades such as plumbing, brick laying and electrical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400" dirty="0">
              <a:cs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cs typeface="Arial"/>
              </a:rPr>
              <a:t>Receive information about PATH 5, ITM and Apprenticeships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1400" b="1" dirty="0">
              <a:cs typeface="Arial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14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9226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1C99E6-3A49-8CE3-65AF-BDA748432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4;p19">
            <a:extLst>
              <a:ext uri="{FF2B5EF4-FFF2-40B4-BE49-F238E27FC236}">
                <a16:creationId xmlns:a16="http://schemas.microsoft.com/office/drawing/2014/main" id="{BEEB5905-A162-9AB8-64E5-B5DA492453AE}"/>
              </a:ext>
            </a:extLst>
          </p:cNvPr>
          <p:cNvSpPr/>
          <p:nvPr/>
        </p:nvSpPr>
        <p:spPr>
          <a:xfrm>
            <a:off x="0" y="4469508"/>
            <a:ext cx="9144000" cy="711338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Prophet Trial" panose="02010503020000020004" pitchFamily="50" charset="-70"/>
              <a:cs typeface="Arial"/>
              <a:sym typeface="Arial"/>
            </a:endParaRPr>
          </a:p>
        </p:txBody>
      </p:sp>
      <p:sp>
        <p:nvSpPr>
          <p:cNvPr id="4" name="Google Shape;151;p18">
            <a:extLst>
              <a:ext uri="{FF2B5EF4-FFF2-40B4-BE49-F238E27FC236}">
                <a16:creationId xmlns:a16="http://schemas.microsoft.com/office/drawing/2014/main" id="{4D26D9F3-4957-A717-F3BB-105DE1784652}"/>
              </a:ext>
            </a:extLst>
          </p:cNvPr>
          <p:cNvSpPr/>
          <p:nvPr/>
        </p:nvSpPr>
        <p:spPr>
          <a:xfrm flipH="1">
            <a:off x="7437300" y="4073728"/>
            <a:ext cx="1706700" cy="1176000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Prophet Trial" panose="02010503020000020004" pitchFamily="50" charset="-70"/>
              <a:cs typeface="Arial"/>
              <a:sym typeface="Arial"/>
            </a:endParaRP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1CD37D7F-E5A7-22A7-B917-40A68194A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944" y="4179956"/>
            <a:ext cx="1565031" cy="9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A31A28-6266-4EF6-C905-E764E4D7D83E}"/>
              </a:ext>
            </a:extLst>
          </p:cNvPr>
          <p:cNvSpPr txBox="1"/>
          <p:nvPr/>
        </p:nvSpPr>
        <p:spPr>
          <a:xfrm>
            <a:off x="297180" y="358140"/>
            <a:ext cx="714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latin typeface="+mj-lt"/>
              </a:rPr>
              <a:t>Numbers for Try a Trade Days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B2B0EB4-E3E4-C222-AB82-D2E908BECD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919652"/>
              </p:ext>
            </p:extLst>
          </p:nvPr>
        </p:nvGraphicFramePr>
        <p:xfrm>
          <a:off x="297180" y="1215585"/>
          <a:ext cx="8413683" cy="2598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210">
                  <a:extLst>
                    <a:ext uri="{9D8B030D-6E8A-4147-A177-3AD203B41FA5}">
                      <a16:colId xmlns:a16="http://schemas.microsoft.com/office/drawing/2014/main" val="4117939986"/>
                    </a:ext>
                  </a:extLst>
                </a:gridCol>
                <a:gridCol w="1407187">
                  <a:extLst>
                    <a:ext uri="{9D8B030D-6E8A-4147-A177-3AD203B41FA5}">
                      <a16:colId xmlns:a16="http://schemas.microsoft.com/office/drawing/2014/main" val="1055645257"/>
                    </a:ext>
                  </a:extLst>
                </a:gridCol>
                <a:gridCol w="1374286">
                  <a:extLst>
                    <a:ext uri="{9D8B030D-6E8A-4147-A177-3AD203B41FA5}">
                      <a16:colId xmlns:a16="http://schemas.microsoft.com/office/drawing/2014/main" val="3429082931"/>
                    </a:ext>
                  </a:extLst>
                </a:gridCol>
                <a:gridCol w="1705923">
                  <a:extLst>
                    <a:ext uri="{9D8B030D-6E8A-4147-A177-3AD203B41FA5}">
                      <a16:colId xmlns:a16="http://schemas.microsoft.com/office/drawing/2014/main" val="2591649594"/>
                    </a:ext>
                  </a:extLst>
                </a:gridCol>
                <a:gridCol w="1418370">
                  <a:extLst>
                    <a:ext uri="{9D8B030D-6E8A-4147-A177-3AD203B41FA5}">
                      <a16:colId xmlns:a16="http://schemas.microsoft.com/office/drawing/2014/main" val="819541255"/>
                    </a:ext>
                  </a:extLst>
                </a:gridCol>
                <a:gridCol w="1685707">
                  <a:extLst>
                    <a:ext uri="{9D8B030D-6E8A-4147-A177-3AD203B41FA5}">
                      <a16:colId xmlns:a16="http://schemas.microsoft.com/office/drawing/2014/main" val="982527482"/>
                    </a:ext>
                  </a:extLst>
                </a:gridCol>
              </a:tblGrid>
              <a:tr h="1034229"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Sessions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Attendees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/>
                        <a:t>Youth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Community organisations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612884"/>
                  </a:ext>
                </a:extLst>
              </a:tr>
              <a:tr h="782099"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/>
                        <a:t>5 </a:t>
                      </a:r>
                      <a:endParaRPr lang="en-IE" sz="1600" b="1" dirty="0"/>
                    </a:p>
                    <a:p>
                      <a:pPr algn="ctr"/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/>
                        <a:t>51</a:t>
                      </a:r>
                    </a:p>
                    <a:p>
                      <a:pPr algn="ctr"/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658328"/>
                  </a:ext>
                </a:extLst>
              </a:tr>
              <a:tr h="782099"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883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9474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AD28DF-8A29-7A84-AAB8-85E7830E7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DC3B3795-A078-1AE3-1A74-C524C9AA1C8B}"/>
              </a:ext>
            </a:extLst>
          </p:cNvPr>
          <p:cNvSpPr/>
          <p:nvPr/>
        </p:nvSpPr>
        <p:spPr>
          <a:xfrm>
            <a:off x="3834" y="4411289"/>
            <a:ext cx="9144000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u="sng">
              <a:solidFill>
                <a:srgbClr val="00A9B7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DA736B44-2049-946E-D27D-708A9CC8561F}"/>
              </a:ext>
            </a:extLst>
          </p:cNvPr>
          <p:cNvSpPr/>
          <p:nvPr/>
        </p:nvSpPr>
        <p:spPr>
          <a:xfrm flipH="1">
            <a:off x="7437275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E84C0BD-E2A6-84C4-74BE-924C0C377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F0ED94-9AB5-7E73-5119-9BD088C2CA57}"/>
              </a:ext>
            </a:extLst>
          </p:cNvPr>
          <p:cNvSpPr txBox="1"/>
          <p:nvPr/>
        </p:nvSpPr>
        <p:spPr>
          <a:xfrm>
            <a:off x="-2316480" y="1846243"/>
            <a:ext cx="69570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US" b="1" dirty="0">
              <a:solidFill>
                <a:srgbClr val="1BA1AE"/>
              </a:solidFill>
              <a:latin typeface="Visuelt" pitchFamily="2" charset="77"/>
              <a:cs typeface="Arial"/>
            </a:endParaRPr>
          </a:p>
          <a:p>
            <a:pPr algn="ctr"/>
            <a:endParaRPr lang="en-IE" dirty="0">
              <a:solidFill>
                <a:srgbClr val="1BA1A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BEF366-D8A2-A955-75DC-A076BCFF835E}"/>
              </a:ext>
            </a:extLst>
          </p:cNvPr>
          <p:cNvSpPr txBox="1"/>
          <p:nvPr/>
        </p:nvSpPr>
        <p:spPr>
          <a:xfrm>
            <a:off x="-2385060" y="304125"/>
            <a:ext cx="7665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400" b="1" dirty="0">
                <a:latin typeface="+mj-lt"/>
              </a:rPr>
              <a:t>Outcomes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22177A-7944-BAEB-5344-64EB365C213E}"/>
              </a:ext>
            </a:extLst>
          </p:cNvPr>
          <p:cNvSpPr txBox="1"/>
          <p:nvPr/>
        </p:nvSpPr>
        <p:spPr>
          <a:xfrm>
            <a:off x="419100" y="765790"/>
            <a:ext cx="7277100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GB" sz="1400" b="1" dirty="0">
              <a:cs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cs typeface="Arial"/>
              </a:rPr>
              <a:t>Apprenticeship Days will be facilitated on an annual basis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600" dirty="0">
              <a:cs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cs typeface="Arial"/>
              </a:rPr>
              <a:t>Try a Trade Days will continue to be facilitated in 2026 &amp; 2027 due to the high demand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600" dirty="0">
              <a:cs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cs typeface="Arial"/>
              </a:rPr>
              <a:t>Increase in people seeking information on Apprenticeships and the Access to Apprenticeship Programme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600" dirty="0">
              <a:cs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cs typeface="Arial"/>
              </a:rPr>
              <a:t>1 Member of the Traveller community completed the Access to Apprenticeship Programme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600" dirty="0">
              <a:cs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cs typeface="Arial"/>
              </a:rPr>
              <a:t>Members of the community have also applied for the next round of Access to Apprenticeship course which will start in September </a:t>
            </a:r>
          </a:p>
        </p:txBody>
      </p:sp>
    </p:spTree>
    <p:extLst>
      <p:ext uri="{BB962C8B-B14F-4D97-AF65-F5344CB8AC3E}">
        <p14:creationId xmlns:p14="http://schemas.microsoft.com/office/powerpoint/2010/main" val="4285437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B3A46A-4E19-769B-0F33-FE1F80D80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>
            <a:extLst>
              <a:ext uri="{FF2B5EF4-FFF2-40B4-BE49-F238E27FC236}">
                <a16:creationId xmlns:a16="http://schemas.microsoft.com/office/drawing/2014/main" id="{34210D10-53BD-A0BC-205F-1B4EEC874595}"/>
              </a:ext>
            </a:extLst>
          </p:cNvPr>
          <p:cNvSpPr/>
          <p:nvPr/>
        </p:nvSpPr>
        <p:spPr>
          <a:xfrm>
            <a:off x="1531620" y="4411289"/>
            <a:ext cx="7616214" cy="732011"/>
          </a:xfrm>
          <a:prstGeom prst="rect">
            <a:avLst/>
          </a:prstGeom>
          <a:solidFill>
            <a:srgbClr val="004C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u="sng">
              <a:solidFill>
                <a:srgbClr val="00A9B7"/>
              </a:solidFill>
              <a:latin typeface="Visuelt"/>
              <a:cs typeface="Arial"/>
            </a:endParaRPr>
          </a:p>
        </p:txBody>
      </p:sp>
      <p:sp>
        <p:nvSpPr>
          <p:cNvPr id="5" name="Google Shape;151;p18">
            <a:extLst>
              <a:ext uri="{FF2B5EF4-FFF2-40B4-BE49-F238E27FC236}">
                <a16:creationId xmlns:a16="http://schemas.microsoft.com/office/drawing/2014/main" id="{B83190BC-9BBF-942E-A2D3-F4851ECAB0E4}"/>
              </a:ext>
            </a:extLst>
          </p:cNvPr>
          <p:cNvSpPr/>
          <p:nvPr/>
        </p:nvSpPr>
        <p:spPr>
          <a:xfrm flipH="1">
            <a:off x="7437275" y="3984171"/>
            <a:ext cx="1706700" cy="1159129"/>
          </a:xfrm>
          <a:prstGeom prst="snip1Rect">
            <a:avLst>
              <a:gd name="adj" fmla="val 37587"/>
            </a:avLst>
          </a:prstGeom>
          <a:solidFill>
            <a:srgbClr val="00A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phet Trial" panose="02010503020000020004" pitchFamily="50" charset="-7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51CC7F8-23C3-8936-3F5F-051D1327F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77" y="4220274"/>
            <a:ext cx="1565031" cy="963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44B891-03FA-73EE-0EBE-410F53422198}"/>
              </a:ext>
            </a:extLst>
          </p:cNvPr>
          <p:cNvSpPr txBox="1"/>
          <p:nvPr/>
        </p:nvSpPr>
        <p:spPr>
          <a:xfrm>
            <a:off x="411481" y="1296333"/>
            <a:ext cx="38100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000" b="1" dirty="0">
                <a:latin typeface="Visuelt" panose="020B0604020202020204" charset="0"/>
              </a:rPr>
              <a:t>Information available on:</a:t>
            </a:r>
          </a:p>
          <a:p>
            <a:endParaRPr lang="en-IE" dirty="0">
              <a:latin typeface="Visuel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Visuelt" panose="020B0604020202020204" charset="0"/>
              </a:rPr>
              <a:t>Access Entry Routes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Visuelt" panose="020B0604020202020204" charset="0"/>
              </a:rPr>
              <a:t>Student Supports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Visuelt" panose="020B0604020202020204" charset="0"/>
              </a:rPr>
              <a:t>Apprenticeships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Visuelt" panose="020B0604020202020204" charset="0"/>
              </a:rPr>
              <a:t>TU Dublin Courses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626867-39C5-A9F3-3791-3D03456C0B43}"/>
              </a:ext>
            </a:extLst>
          </p:cNvPr>
          <p:cNvSpPr txBox="1"/>
          <p:nvPr/>
        </p:nvSpPr>
        <p:spPr>
          <a:xfrm>
            <a:off x="617221" y="1140591"/>
            <a:ext cx="2484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endParaRPr lang="en-GB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F7F67-08A9-31B7-CC70-AAF339DF73CE}"/>
              </a:ext>
            </a:extLst>
          </p:cNvPr>
          <p:cNvSpPr txBox="1"/>
          <p:nvPr/>
        </p:nvSpPr>
        <p:spPr>
          <a:xfrm>
            <a:off x="228601" y="274321"/>
            <a:ext cx="88014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b="1" dirty="0">
                <a:latin typeface="Prophet "/>
              </a:rPr>
              <a:t>Education Supports for Traveller &amp; Roma Communities in Accessing Higher Education </a:t>
            </a:r>
            <a:endParaRPr lang="en-IE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31985D-857A-4230-4A0C-E9A1235C46FC}"/>
              </a:ext>
            </a:extLst>
          </p:cNvPr>
          <p:cNvSpPr txBox="1"/>
          <p:nvPr/>
        </p:nvSpPr>
        <p:spPr>
          <a:xfrm>
            <a:off x="4114801" y="1363981"/>
            <a:ext cx="48615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2000" b="1" dirty="0">
                <a:latin typeface="Visuelt" panose="020B0604020202020204" charset="0"/>
              </a:rPr>
              <a:t>Further information:</a:t>
            </a:r>
          </a:p>
          <a:p>
            <a:pPr>
              <a:spcBef>
                <a:spcPts val="0"/>
              </a:spcBef>
            </a:pPr>
            <a:endParaRPr lang="en-GB" dirty="0">
              <a:latin typeface="Visuelt" panose="020B0604020202020204" charset="0"/>
            </a:endParaRPr>
          </a:p>
          <a:p>
            <a:pPr>
              <a:spcBef>
                <a:spcPts val="0"/>
              </a:spcBef>
            </a:pPr>
            <a:r>
              <a:rPr lang="en-GB" b="1" dirty="0">
                <a:latin typeface="Visuelt" panose="020B0604020202020204" charset="0"/>
              </a:rPr>
              <a:t>E: </a:t>
            </a:r>
            <a:r>
              <a:rPr lang="en-GB" dirty="0">
                <a:latin typeface="Visuelt" panose="020B0604020202020204" charset="0"/>
              </a:rPr>
              <a:t>Annmarie.mcdonagh@tudublin.ie</a:t>
            </a:r>
          </a:p>
          <a:p>
            <a:pPr>
              <a:spcBef>
                <a:spcPts val="0"/>
              </a:spcBef>
            </a:pPr>
            <a:r>
              <a:rPr lang="en-GB" b="1" dirty="0">
                <a:latin typeface="Visuelt" panose="020B0604020202020204" charset="0"/>
              </a:rPr>
              <a:t>T: </a:t>
            </a:r>
            <a:r>
              <a:rPr lang="en-GB" dirty="0">
                <a:latin typeface="Visuelt" panose="020B0604020202020204" charset="0"/>
              </a:rPr>
              <a:t>01-2208612</a:t>
            </a:r>
          </a:p>
          <a:p>
            <a:pPr>
              <a:spcBef>
                <a:spcPts val="0"/>
              </a:spcBef>
            </a:pPr>
            <a:r>
              <a:rPr lang="en-GB" b="1" dirty="0">
                <a:latin typeface="Visuelt" panose="020B0604020202020204" charset="0"/>
              </a:rPr>
              <a:t>W: </a:t>
            </a:r>
            <a:r>
              <a:rPr lang="en-GB" dirty="0">
                <a:latin typeface="Visuelt" panose="020B0604020202020204" charset="0"/>
              </a:rPr>
              <a:t>TUDublin.ie/connect/access-outreach/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D0C41E-6D4D-353C-8DCA-87B519992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1" y="2904903"/>
            <a:ext cx="1501139" cy="1410879"/>
          </a:xfrm>
          <a:prstGeom prst="rect">
            <a:avLst/>
          </a:prstGeom>
        </p:spPr>
      </p:pic>
      <p:pic>
        <p:nvPicPr>
          <p:cNvPr id="11" name="Picture 2" descr="Path Logo Png">
            <a:extLst>
              <a:ext uri="{FF2B5EF4-FFF2-40B4-BE49-F238E27FC236}">
                <a16:creationId xmlns:a16="http://schemas.microsoft.com/office/drawing/2014/main" id="{FFF9953A-7D8C-BCFD-06C2-D7E188D7C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02909"/>
            <a:ext cx="1527761" cy="115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929179"/>
      </p:ext>
    </p:extLst>
  </p:cSld>
  <p:clrMapOvr>
    <a:masterClrMapping/>
  </p:clrMapOvr>
</p:sld>
</file>

<file path=ppt/theme/theme1.xml><?xml version="1.0" encoding="utf-8"?>
<a:theme xmlns:a="http://schemas.openxmlformats.org/drawingml/2006/main" name="TU Dublin">
  <a:themeElements>
    <a:clrScheme name="TU Dublin Presentation0000oo">
      <a:dk1>
        <a:srgbClr val="004C6C"/>
      </a:dk1>
      <a:lt1>
        <a:srgbClr val="FFFFFF"/>
      </a:lt1>
      <a:dk2>
        <a:srgbClr val="452A64"/>
      </a:dk2>
      <a:lt2>
        <a:srgbClr val="EEECE1"/>
      </a:lt2>
      <a:accent1>
        <a:srgbClr val="004C6C"/>
      </a:accent1>
      <a:accent2>
        <a:srgbClr val="B60057"/>
      </a:accent2>
      <a:accent3>
        <a:srgbClr val="CFC600"/>
      </a:accent3>
      <a:accent4>
        <a:srgbClr val="837EBA"/>
      </a:accent4>
      <a:accent5>
        <a:srgbClr val="2856A3"/>
      </a:accent5>
      <a:accent6>
        <a:srgbClr val="F0823C"/>
      </a:accent6>
      <a:hlink>
        <a:srgbClr val="00A9B7"/>
      </a:hlink>
      <a:folHlink>
        <a:srgbClr val="CE122C"/>
      </a:folHlink>
    </a:clrScheme>
    <a:fontScheme name="TUDublin">
      <a:majorFont>
        <a:latin typeface="Prophet"/>
        <a:ea typeface=""/>
        <a:cs typeface=""/>
      </a:majorFont>
      <a:minorFont>
        <a:latin typeface="Visue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U Dublin blue" id="{6D57FD24-6AFF-7F41-B61B-15129C67D53B}" vid="{5494679D-FC2E-284F-BAB5-6633A551CA7A}"/>
    </a:ext>
  </a:extLst>
</a:theme>
</file>

<file path=ppt/theme/theme2.xml><?xml version="1.0" encoding="utf-8"?>
<a:theme xmlns:a="http://schemas.openxmlformats.org/drawingml/2006/main" name="1_TU Dublin">
  <a:themeElements>
    <a:clrScheme name="TU Dublin Presentation0000oo">
      <a:dk1>
        <a:srgbClr val="004C6C"/>
      </a:dk1>
      <a:lt1>
        <a:srgbClr val="FFFFFF"/>
      </a:lt1>
      <a:dk2>
        <a:srgbClr val="452A64"/>
      </a:dk2>
      <a:lt2>
        <a:srgbClr val="EEECE1"/>
      </a:lt2>
      <a:accent1>
        <a:srgbClr val="004C6C"/>
      </a:accent1>
      <a:accent2>
        <a:srgbClr val="B60057"/>
      </a:accent2>
      <a:accent3>
        <a:srgbClr val="CFC600"/>
      </a:accent3>
      <a:accent4>
        <a:srgbClr val="837EBA"/>
      </a:accent4>
      <a:accent5>
        <a:srgbClr val="2856A3"/>
      </a:accent5>
      <a:accent6>
        <a:srgbClr val="F0823C"/>
      </a:accent6>
      <a:hlink>
        <a:srgbClr val="00A9B7"/>
      </a:hlink>
      <a:folHlink>
        <a:srgbClr val="CE122C"/>
      </a:folHlink>
    </a:clrScheme>
    <a:fontScheme name="TUDublin">
      <a:majorFont>
        <a:latin typeface="Prophet"/>
        <a:ea typeface=""/>
        <a:cs typeface=""/>
      </a:majorFont>
      <a:minorFont>
        <a:latin typeface="Visue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U Dublin blue" id="{6D57FD24-6AFF-7F41-B61B-15129C67D53B}" vid="{5494679D-FC2E-284F-BAB5-6633A551CA7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2960017-9991-4de9-afa8-3dfa49575365">
      <UserInfo>
        <DisplayName>Johanna King</DisplayName>
        <AccountId>256</AccountId>
        <AccountType/>
      </UserInfo>
      <UserInfo>
        <DisplayName>Dylan Payne</DisplayName>
        <AccountId>780</AccountId>
        <AccountType/>
      </UserInfo>
      <UserInfo>
        <DisplayName>Fiona Canning</DisplayName>
        <AccountId>838</AccountId>
        <AccountType/>
      </UserInfo>
      <UserInfo>
        <DisplayName>Karen Carter</DisplayName>
        <AccountId>554</AccountId>
        <AccountType/>
      </UserInfo>
    </SharedWithUsers>
    <lcf76f155ced4ddcb4097134ff3c332f xmlns="3336ddd5-64ad-4571-966a-68c8da55c77d">
      <Terms xmlns="http://schemas.microsoft.com/office/infopath/2007/PartnerControls"/>
    </lcf76f155ced4ddcb4097134ff3c332f>
    <TaxCatchAll xmlns="72960017-9991-4de9-afa8-3dfa4957536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CD624357143044928E591775EBB314" ma:contentTypeVersion="17" ma:contentTypeDescription="Create a new document." ma:contentTypeScope="" ma:versionID="90a9b16d9d2d61bc5806c8818598d92c">
  <xsd:schema xmlns:xsd="http://www.w3.org/2001/XMLSchema" xmlns:xs="http://www.w3.org/2001/XMLSchema" xmlns:p="http://schemas.microsoft.com/office/2006/metadata/properties" xmlns:ns2="3336ddd5-64ad-4571-966a-68c8da55c77d" xmlns:ns3="72960017-9991-4de9-afa8-3dfa49575365" targetNamespace="http://schemas.microsoft.com/office/2006/metadata/properties" ma:root="true" ma:fieldsID="8b4d8544b1597fda56835a23102e300c" ns2:_="" ns3:_="">
    <xsd:import namespace="3336ddd5-64ad-4571-966a-68c8da55c77d"/>
    <xsd:import namespace="72960017-9991-4de9-afa8-3dfa495753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36ddd5-64ad-4571-966a-68c8da55c7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eaad9230-3fe2-4acd-82bb-645646f98d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960017-9991-4de9-afa8-3dfa4957536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ad1a7aa-f701-4f25-9a19-afa60730a50a}" ma:internalName="TaxCatchAll" ma:showField="CatchAllData" ma:web="72960017-9991-4de9-afa8-3dfa495753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E7203D-06D2-4A85-919B-0F23FA9D03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EC79B3-3180-4A2D-A868-B0F1A76F166C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7cb59458-9725-4b67-9b3c-5c54c7fd2a12"/>
    <ds:schemaRef ds:uri="http://schemas.microsoft.com/sharepoint/v3"/>
    <ds:schemaRef ds:uri="http://purl.org/dc/terms/"/>
    <ds:schemaRef ds:uri="2d47b170-e904-4fdf-913a-2325c13778b0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4A65ADE-2031-4BC9-AE3A-FF7CA2BDEA92}"/>
</file>

<file path=docMetadata/LabelInfo.xml><?xml version="1.0" encoding="utf-8"?>
<clbl:labelList xmlns:clbl="http://schemas.microsoft.com/office/2020/mipLabelMetadata">
  <clbl:label id="{766317cb-e948-4e5f-8cec-dabc8e2fd5da}" enabled="0" method="" siteId="{766317cb-e948-4e5f-8cec-dabc8e2fd5d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TU-Dublin-blue</Template>
  <TotalTime>6695</TotalTime>
  <Words>933</Words>
  <Application>Microsoft Office PowerPoint</Application>
  <PresentationFormat>On-screen Show (16:9)</PresentationFormat>
  <Paragraphs>245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TU Dublin</vt:lpstr>
      <vt:lpstr>1_TU Dublin</vt:lpstr>
      <vt:lpstr>Advancing Access to Apprenticeship for Members of the Traveller and Roma Communities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Dublin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 Entry Routes into  Higher Education</dc:title>
  <dc:creator>Dolores Hill</dc:creator>
  <cp:lastModifiedBy>Karen Carter</cp:lastModifiedBy>
  <cp:revision>185</cp:revision>
  <dcterms:created xsi:type="dcterms:W3CDTF">2022-02-23T11:40:13Z</dcterms:created>
  <dcterms:modified xsi:type="dcterms:W3CDTF">2026-06-10T14:39:05Z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0x01010080CD624357143044928E591775EBB314</vt:lpwstr>
  </property>
  <property fmtid="{D5CDD505-2E9C-101B-9397-08002B2CF9AE}" pid="3" name="MediaServiceImageTags">
    <vt:lpwstr/>
  </property>
</Properties>
</file>