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257" r:id="rId3"/>
    <p:sldId id="258" r:id="rId4"/>
    <p:sldId id="262" r:id="rId5"/>
    <p:sldId id="259" r:id="rId6"/>
    <p:sldId id="263" r:id="rId7"/>
    <p:sldId id="264" r:id="rId8"/>
    <p:sldId id="260" r:id="rId9"/>
    <p:sldId id="265" r:id="rId10"/>
    <p:sldId id="261" r:id="rId11"/>
    <p:sldId id="266" r:id="rId12"/>
    <p:sldId id="267" r:id="rId13"/>
  </p:sldIdLst>
  <p:sldSz cx="18288000" cy="10287000"/>
  <p:notesSz cx="6858000" cy="9144000"/>
  <p:embeddedFontLst>
    <p:embeddedFont>
      <p:font typeface="Canva Sans" panose="020B0604020202020204" charset="0"/>
      <p:regular r:id="rId15"/>
    </p:embeddedFont>
    <p:embeddedFont>
      <p:font typeface="Canva Sans Bold" panose="020B0604020202020204" charset="0"/>
      <p:regular r:id="rId16"/>
    </p:embeddedFont>
    <p:embeddedFont>
      <p:font typeface="Canva Sans Bold Italics" panose="020B0604020202020204" charset="0"/>
      <p:regular r:id="rId17"/>
    </p:embeddedFont>
    <p:embeddedFont>
      <p:font typeface="Canva Sans Italics" panose="020B0604020202020204" charset="0"/>
      <p:regular r:id="rId18"/>
    </p:embeddedFont>
    <p:embeddedFont>
      <p:font typeface="Klein Bold" panose="020B0604020202020204" charset="0"/>
      <p:regular r:id="rId19"/>
    </p:embeddedFont>
    <p:embeddedFont>
      <p:font typeface="Klein Heavy"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6AB8A-8BB1-449A-BCF4-D3CBF973D47B}" v="1" dt="2026-06-08T15:15:33.791"/>
    <p1510:client id="{264712B6-8C5A-42AA-B7A0-B8FD3FA96F9D}" v="1" dt="2026-06-09T14:21:22.897"/>
    <p1510:client id="{E0FCFBFD-ECE8-4CA6-9C82-0F29F96F0E95}" v="22" dt="2026-06-08T15:08:08.2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 Id="rId27"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lara Demir Bloom" userId="1d1f653c-b9b0-4e61-9797-b6e7cc71acd0" providerId="ADAL" clId="{ABF91C4D-0F16-492E-BBF1-C1078CFB73E1}"/>
    <pc:docChg chg="undo custSel addSld modSld">
      <pc:chgData name="Dilara Demir Bloom" userId="1d1f653c-b9b0-4e61-9797-b6e7cc71acd0" providerId="ADAL" clId="{ABF91C4D-0F16-492E-BBF1-C1078CFB73E1}" dt="2026-06-09T14:23:02.766" v="127" actId="113"/>
      <pc:docMkLst>
        <pc:docMk/>
      </pc:docMkLst>
      <pc:sldChg chg="addSp delSp modSp add mod setBg">
        <pc:chgData name="Dilara Demir Bloom" userId="1d1f653c-b9b0-4e61-9797-b6e7cc71acd0" providerId="ADAL" clId="{ABF91C4D-0F16-492E-BBF1-C1078CFB73E1}" dt="2026-06-09T14:23:02.766" v="127" actId="113"/>
        <pc:sldMkLst>
          <pc:docMk/>
          <pc:sldMk cId="496891887" sldId="267"/>
        </pc:sldMkLst>
        <pc:spChg chg="del mod">
          <ac:chgData name="Dilara Demir Bloom" userId="1d1f653c-b9b0-4e61-9797-b6e7cc71acd0" providerId="ADAL" clId="{ABF91C4D-0F16-492E-BBF1-C1078CFB73E1}" dt="2026-06-09T14:22:02.406" v="36"/>
          <ac:spMkLst>
            <pc:docMk/>
            <pc:sldMk cId="496891887" sldId="267"/>
            <ac:spMk id="5" creationId="{CD1F1B1F-03F3-3576-4CAB-28C9419F80FE}"/>
          </ac:spMkLst>
        </pc:spChg>
        <pc:spChg chg="add del mod">
          <ac:chgData name="Dilara Demir Bloom" userId="1d1f653c-b9b0-4e61-9797-b6e7cc71acd0" providerId="ADAL" clId="{ABF91C4D-0F16-492E-BBF1-C1078CFB73E1}" dt="2026-06-09T14:23:02.766" v="127" actId="113"/>
          <ac:spMkLst>
            <pc:docMk/>
            <pc:sldMk cId="496891887" sldId="267"/>
            <ac:spMk id="6" creationId="{8E1E6706-1F86-A20C-F72A-C979E0864D3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6AAEDC-65BA-499F-A616-4AC570436B70}" type="datetimeFigureOut">
              <a:rPr lang="en-IE" smtClean="0"/>
              <a:t>09/06/2026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48D409-ED90-47F3-881A-B7BAA38D9B86}" type="slidenum">
              <a:rPr lang="en-IE" smtClean="0"/>
              <a:t>‹#›</a:t>
            </a:fld>
            <a:endParaRPr lang="en-IE"/>
          </a:p>
        </p:txBody>
      </p:sp>
    </p:spTree>
    <p:extLst>
      <p:ext uri="{BB962C8B-B14F-4D97-AF65-F5344CB8AC3E}">
        <p14:creationId xmlns:p14="http://schemas.microsoft.com/office/powerpoint/2010/main" val="3429632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1030880f4d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1030880f4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Using Freirean Framework, TtT team argues that challenging lived experiences hastransformative impacts on Turn Toteaching students becomingcritically conscious teachers(hooks 2014; Farren 2016).</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Rowan and Grootenbauer (2016)emphasizes the importance ofrapport and continuousengagement with students for theircompletion of degrees.</a:t>
            </a:r>
            <a:endParaRPr lang="en-US" sz="1200" b="0" i="0" kern="1200">
              <a:solidFill>
                <a:schemeClr val="tx1"/>
              </a:solidFill>
              <a:effectLst/>
              <a:latin typeface="+mn-lt"/>
              <a:ea typeface="+mn-ea"/>
              <a:cs typeface="+mn-cs"/>
            </a:endParaRPr>
          </a:p>
          <a:p>
            <a:endParaRPr lang="en-IE"/>
          </a:p>
        </p:txBody>
      </p:sp>
      <p:sp>
        <p:nvSpPr>
          <p:cNvPr id="4" name="Slide Number Placeholder 3"/>
          <p:cNvSpPr>
            <a:spLocks noGrp="1"/>
          </p:cNvSpPr>
          <p:nvPr>
            <p:ph type="sldNum" sz="quarter" idx="5"/>
          </p:nvPr>
        </p:nvSpPr>
        <p:spPr/>
        <p:txBody>
          <a:bodyPr/>
          <a:lstStyle/>
          <a:p>
            <a:fld id="{6748D409-ED90-47F3-881A-B7BAA38D9B86}" type="slidenum">
              <a:rPr lang="en-IE" smtClean="0"/>
              <a:t>8</a:t>
            </a:fld>
            <a:endParaRPr lang="en-IE"/>
          </a:p>
        </p:txBody>
      </p:sp>
    </p:spTree>
    <p:extLst>
      <p:ext uri="{BB962C8B-B14F-4D97-AF65-F5344CB8AC3E}">
        <p14:creationId xmlns:p14="http://schemas.microsoft.com/office/powerpoint/2010/main" val="4294291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748D409-ED90-47F3-881A-B7BAA38D9B86}" type="slidenum">
              <a:rPr lang="en-IE" smtClean="0"/>
              <a:t>9</a:t>
            </a:fld>
            <a:endParaRPr lang="en-IE"/>
          </a:p>
        </p:txBody>
      </p:sp>
    </p:spTree>
    <p:extLst>
      <p:ext uri="{BB962C8B-B14F-4D97-AF65-F5344CB8AC3E}">
        <p14:creationId xmlns:p14="http://schemas.microsoft.com/office/powerpoint/2010/main" val="282813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748D409-ED90-47F3-881A-B7BAA38D9B86}" type="slidenum">
              <a:rPr lang="en-IE" smtClean="0"/>
              <a:t>10</a:t>
            </a:fld>
            <a:endParaRPr lang="en-IE"/>
          </a:p>
        </p:txBody>
      </p:sp>
    </p:spTree>
    <p:extLst>
      <p:ext uri="{BB962C8B-B14F-4D97-AF65-F5344CB8AC3E}">
        <p14:creationId xmlns:p14="http://schemas.microsoft.com/office/powerpoint/2010/main" val="126703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748D409-ED90-47F3-881A-B7BAA38D9B86}" type="slidenum">
              <a:rPr lang="en-IE" smtClean="0"/>
              <a:t>11</a:t>
            </a:fld>
            <a:endParaRPr lang="en-IE"/>
          </a:p>
        </p:txBody>
      </p:sp>
    </p:spTree>
    <p:extLst>
      <p:ext uri="{BB962C8B-B14F-4D97-AF65-F5344CB8AC3E}">
        <p14:creationId xmlns:p14="http://schemas.microsoft.com/office/powerpoint/2010/main" val="3037402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4" name="Google Shape;24;p5"/>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36757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Freeform 2"/>
          <p:cNvSpPr/>
          <p:nvPr/>
        </p:nvSpPr>
        <p:spPr>
          <a:xfrm>
            <a:off x="578296" y="7423384"/>
            <a:ext cx="3277176" cy="2184784"/>
          </a:xfrm>
          <a:custGeom>
            <a:avLst/>
            <a:gdLst/>
            <a:ahLst/>
            <a:cxnLst/>
            <a:rect l="l" t="t" r="r" b="b"/>
            <a:pathLst>
              <a:path w="3277176" h="2184784">
                <a:moveTo>
                  <a:pt x="0" y="0"/>
                </a:moveTo>
                <a:lnTo>
                  <a:pt x="3277176" y="0"/>
                </a:lnTo>
                <a:lnTo>
                  <a:pt x="3277176" y="2184783"/>
                </a:lnTo>
                <a:lnTo>
                  <a:pt x="0" y="2184783"/>
                </a:lnTo>
                <a:lnTo>
                  <a:pt x="0" y="0"/>
                </a:lnTo>
                <a:close/>
              </a:path>
            </a:pathLst>
          </a:custGeom>
          <a:blipFill>
            <a:blip r:embed="rId2"/>
            <a:stretch>
              <a:fillRect/>
            </a:stretch>
          </a:blipFill>
        </p:spPr>
        <p:txBody>
          <a:bodyPr/>
          <a:lstStyle/>
          <a:p>
            <a:endParaRPr lang="en-IE"/>
          </a:p>
        </p:txBody>
      </p:sp>
      <p:sp>
        <p:nvSpPr>
          <p:cNvPr id="3" name="Freeform 3"/>
          <p:cNvSpPr/>
          <p:nvPr/>
        </p:nvSpPr>
        <p:spPr>
          <a:xfrm>
            <a:off x="13970084" y="6259615"/>
            <a:ext cx="3289216" cy="3565620"/>
          </a:xfrm>
          <a:custGeom>
            <a:avLst/>
            <a:gdLst/>
            <a:ahLst/>
            <a:cxnLst/>
            <a:rect l="l" t="t" r="r" b="b"/>
            <a:pathLst>
              <a:path w="3289216" h="3565620">
                <a:moveTo>
                  <a:pt x="0" y="0"/>
                </a:moveTo>
                <a:lnTo>
                  <a:pt x="3289216" y="0"/>
                </a:lnTo>
                <a:lnTo>
                  <a:pt x="3289216" y="3565620"/>
                </a:lnTo>
                <a:lnTo>
                  <a:pt x="0" y="3565620"/>
                </a:lnTo>
                <a:lnTo>
                  <a:pt x="0" y="0"/>
                </a:lnTo>
                <a:close/>
              </a:path>
            </a:pathLst>
          </a:custGeom>
          <a:blipFill>
            <a:blip r:embed="rId3"/>
            <a:stretch>
              <a:fillRect/>
            </a:stretch>
          </a:blipFill>
        </p:spPr>
        <p:txBody>
          <a:bodyPr/>
          <a:lstStyle/>
          <a:p>
            <a:endParaRPr lang="en-IE"/>
          </a:p>
        </p:txBody>
      </p:sp>
      <p:sp>
        <p:nvSpPr>
          <p:cNvPr id="5" name="TextBox 5"/>
          <p:cNvSpPr txBox="1"/>
          <p:nvPr/>
        </p:nvSpPr>
        <p:spPr>
          <a:xfrm>
            <a:off x="578296" y="1970845"/>
            <a:ext cx="17131408" cy="2340611"/>
          </a:xfrm>
          <a:prstGeom prst="rect">
            <a:avLst/>
          </a:prstGeom>
        </p:spPr>
        <p:txBody>
          <a:bodyPr lIns="0" tIns="0" rIns="0" bIns="0" rtlCol="0" anchor="t">
            <a:spAutoFit/>
          </a:bodyPr>
          <a:lstStyle/>
          <a:p>
            <a:pPr algn="ctr">
              <a:lnSpc>
                <a:spcPts val="19039"/>
              </a:lnSpc>
            </a:pPr>
            <a:r>
              <a:rPr lang="en-US" sz="13599" b="1" dirty="0">
                <a:solidFill>
                  <a:srgbClr val="FFFFFF"/>
                </a:solidFill>
                <a:latin typeface="Klein Heavy"/>
                <a:ea typeface="Klein Heavy"/>
                <a:cs typeface="Klein Heavy"/>
                <a:sym typeface="Klein Heavy"/>
              </a:rPr>
              <a:t>TURN TO TEACHING</a:t>
            </a:r>
          </a:p>
        </p:txBody>
      </p:sp>
      <p:sp>
        <p:nvSpPr>
          <p:cNvPr id="6" name="TextBox 6"/>
          <p:cNvSpPr txBox="1"/>
          <p:nvPr/>
        </p:nvSpPr>
        <p:spPr>
          <a:xfrm>
            <a:off x="685800" y="3924300"/>
            <a:ext cx="17602200" cy="3029740"/>
          </a:xfrm>
          <a:prstGeom prst="rect">
            <a:avLst/>
          </a:prstGeom>
        </p:spPr>
        <p:txBody>
          <a:bodyPr wrap="square" lIns="0" tIns="0" rIns="0" bIns="0" rtlCol="0" anchor="t">
            <a:spAutoFit/>
          </a:bodyPr>
          <a:lstStyle/>
          <a:p>
            <a:pPr algn="ctr"/>
            <a:r>
              <a:rPr lang="en-IE" sz="6000" b="1" dirty="0">
                <a:solidFill>
                  <a:schemeClr val="bg1"/>
                </a:solidFill>
              </a:rPr>
              <a:t>Broadening Access to Initial Teacher Education</a:t>
            </a:r>
          </a:p>
          <a:p>
            <a:pPr algn="ctr"/>
            <a:r>
              <a:rPr lang="en-IE" sz="6000" b="1" dirty="0">
                <a:solidFill>
                  <a:schemeClr val="bg1"/>
                </a:solidFill>
              </a:rPr>
              <a:t> in Maynooth University</a:t>
            </a:r>
            <a:endParaRPr lang="en-US" sz="6000" b="1" dirty="0">
              <a:solidFill>
                <a:schemeClr val="bg1"/>
              </a:solidFill>
            </a:endParaRPr>
          </a:p>
          <a:p>
            <a:pPr algn="ctr">
              <a:lnSpc>
                <a:spcPts val="4669"/>
              </a:lnSpc>
            </a:pPr>
            <a:endParaRPr lang="en-US" sz="3335" b="1" dirty="0">
              <a:solidFill>
                <a:srgbClr val="FFFFFF"/>
              </a:solidFill>
              <a:latin typeface="Klein Bold"/>
              <a:ea typeface="Klein Bold"/>
              <a:cs typeface="Klein Bold"/>
              <a:sym typeface="Klein Bold"/>
            </a:endParaRPr>
          </a:p>
          <a:p>
            <a:pPr algn="ctr">
              <a:lnSpc>
                <a:spcPts val="4669"/>
              </a:lnSpc>
            </a:pPr>
            <a:r>
              <a:rPr lang="en-US" sz="3335" b="1" dirty="0">
                <a:solidFill>
                  <a:srgbClr val="FFFFFF"/>
                </a:solidFill>
                <a:latin typeface="Klein Bold"/>
                <a:ea typeface="Klein Bold"/>
                <a:cs typeface="Klein Bold"/>
                <a:sym typeface="Klein Bold"/>
              </a:rPr>
              <a:t>Dr. Dilara Demir Bloom  </a:t>
            </a:r>
          </a:p>
        </p:txBody>
      </p:sp>
      <p:sp>
        <p:nvSpPr>
          <p:cNvPr id="4" name="Freeform 4"/>
          <p:cNvSpPr/>
          <p:nvPr/>
        </p:nvSpPr>
        <p:spPr>
          <a:xfrm>
            <a:off x="6973119" y="7390250"/>
            <a:ext cx="4341763" cy="2217917"/>
          </a:xfrm>
          <a:custGeom>
            <a:avLst/>
            <a:gdLst/>
            <a:ahLst/>
            <a:cxnLst/>
            <a:rect l="l" t="t" r="r" b="b"/>
            <a:pathLst>
              <a:path w="4341763" h="2217917">
                <a:moveTo>
                  <a:pt x="0" y="0"/>
                </a:moveTo>
                <a:lnTo>
                  <a:pt x="4341762" y="0"/>
                </a:lnTo>
                <a:lnTo>
                  <a:pt x="4341762" y="2217917"/>
                </a:lnTo>
                <a:lnTo>
                  <a:pt x="0" y="2217917"/>
                </a:lnTo>
                <a:lnTo>
                  <a:pt x="0" y="0"/>
                </a:lnTo>
                <a:close/>
              </a:path>
            </a:pathLst>
          </a:custGeom>
          <a:blipFill>
            <a:blip r:embed="rId4"/>
            <a:stretch>
              <a:fillRect/>
            </a:stretch>
          </a:blipFill>
          <a:ln cap="sq">
            <a:noFill/>
            <a:prstDash val="solid"/>
            <a:miter/>
          </a:ln>
        </p:spPr>
        <p:txBody>
          <a:bodyPr/>
          <a:lstStyle/>
          <a:p>
            <a:endParaRPr lang="en-I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38491"/>
        </a:solidFill>
        <a:effectLst/>
      </p:bgPr>
    </p:bg>
    <p:spTree>
      <p:nvGrpSpPr>
        <p:cNvPr id="1" name=""/>
        <p:cNvGrpSpPr/>
        <p:nvPr/>
      </p:nvGrpSpPr>
      <p:grpSpPr>
        <a:xfrm>
          <a:off x="0" y="0"/>
          <a:ext cx="0" cy="0"/>
          <a:chOff x="0" y="0"/>
          <a:chExt cx="0" cy="0"/>
        </a:xfrm>
      </p:grpSpPr>
      <p:grpSp>
        <p:nvGrpSpPr>
          <p:cNvPr id="2" name="Group 2"/>
          <p:cNvGrpSpPr/>
          <p:nvPr/>
        </p:nvGrpSpPr>
        <p:grpSpPr>
          <a:xfrm>
            <a:off x="870408" y="884039"/>
            <a:ext cx="17369207" cy="7846533"/>
            <a:chOff x="-211056" y="-192881"/>
            <a:chExt cx="23158942" cy="10462042"/>
          </a:xfrm>
        </p:grpSpPr>
        <p:grpSp>
          <p:nvGrpSpPr>
            <p:cNvPr id="3" name="Group 3"/>
            <p:cNvGrpSpPr/>
            <p:nvPr/>
          </p:nvGrpSpPr>
          <p:grpSpPr>
            <a:xfrm>
              <a:off x="-211056" y="-192881"/>
              <a:ext cx="22781004" cy="9855207"/>
              <a:chOff x="-41690" y="-38100"/>
              <a:chExt cx="4499951" cy="1946708"/>
            </a:xfrm>
          </p:grpSpPr>
          <p:sp>
            <p:nvSpPr>
              <p:cNvPr id="4" name="Freeform 4"/>
              <p:cNvSpPr/>
              <p:nvPr/>
            </p:nvSpPr>
            <p:spPr>
              <a:xfrm>
                <a:off x="-41690" y="321106"/>
                <a:ext cx="4458262" cy="1587502"/>
              </a:xfrm>
              <a:custGeom>
                <a:avLst/>
                <a:gdLst/>
                <a:ahLst/>
                <a:cxnLst/>
                <a:rect l="l" t="t" r="r" b="b"/>
                <a:pathLst>
                  <a:path w="4458262" h="1262238">
                    <a:moveTo>
                      <a:pt x="23325" y="0"/>
                    </a:moveTo>
                    <a:lnTo>
                      <a:pt x="4434936" y="0"/>
                    </a:lnTo>
                    <a:cubicBezTo>
                      <a:pt x="4447818" y="0"/>
                      <a:pt x="4458262" y="10443"/>
                      <a:pt x="4458262" y="23325"/>
                    </a:cubicBezTo>
                    <a:lnTo>
                      <a:pt x="4458262" y="1238912"/>
                    </a:lnTo>
                    <a:cubicBezTo>
                      <a:pt x="4458262" y="1245099"/>
                      <a:pt x="4455804" y="1251031"/>
                      <a:pt x="4451430" y="1255406"/>
                    </a:cubicBezTo>
                    <a:cubicBezTo>
                      <a:pt x="4447055" y="1259780"/>
                      <a:pt x="4441123" y="1262238"/>
                      <a:pt x="4434936" y="1262238"/>
                    </a:cubicBezTo>
                    <a:lnTo>
                      <a:pt x="23325" y="1262238"/>
                    </a:lnTo>
                    <a:cubicBezTo>
                      <a:pt x="10443" y="1262238"/>
                      <a:pt x="0" y="1251795"/>
                      <a:pt x="0" y="1238912"/>
                    </a:cubicBezTo>
                    <a:lnTo>
                      <a:pt x="0" y="23325"/>
                    </a:lnTo>
                    <a:cubicBezTo>
                      <a:pt x="0" y="10443"/>
                      <a:pt x="10443" y="0"/>
                      <a:pt x="23325" y="0"/>
                    </a:cubicBezTo>
                    <a:close/>
                  </a:path>
                </a:pathLst>
              </a:custGeom>
              <a:solidFill>
                <a:srgbClr val="295186"/>
              </a:solidFill>
            </p:spPr>
            <p:txBody>
              <a:bodyPr/>
              <a:lstStyle/>
              <a:p>
                <a:endParaRPr lang="en-IE"/>
              </a:p>
            </p:txBody>
          </p:sp>
          <p:sp>
            <p:nvSpPr>
              <p:cNvPr id="5" name="TextBox 5"/>
              <p:cNvSpPr txBox="1"/>
              <p:nvPr/>
            </p:nvSpPr>
            <p:spPr>
              <a:xfrm>
                <a:off x="0" y="-38100"/>
                <a:ext cx="4458261" cy="130033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628659" y="2232434"/>
              <a:ext cx="22319227" cy="8036727"/>
            </a:xfrm>
            <a:prstGeom prst="rect">
              <a:avLst/>
            </a:prstGeom>
          </p:spPr>
          <p:txBody>
            <a:bodyPr lIns="0" tIns="0" rIns="0" bIns="0" rtlCol="0" anchor="t">
              <a:spAutoFit/>
            </a:bodyPr>
            <a:lstStyle/>
            <a:p>
              <a:pPr algn="l">
                <a:lnSpc>
                  <a:spcPts val="5880"/>
                </a:lnSpc>
              </a:pPr>
              <a:r>
                <a:rPr lang="en-US" sz="4200" b="1" dirty="0">
                  <a:solidFill>
                    <a:srgbClr val="FFFFFF"/>
                  </a:solidFill>
                  <a:latin typeface="Canva Sans Bold"/>
                  <a:ea typeface="Canva Sans Bold"/>
                  <a:cs typeface="Canva Sans Bold"/>
                  <a:sym typeface="Canva Sans Bold"/>
                </a:rPr>
                <a:t>What is next? </a:t>
              </a:r>
            </a:p>
            <a:p>
              <a:pPr marL="457200" indent="-457200" algn="l">
                <a:lnSpc>
                  <a:spcPts val="4620"/>
                </a:lnSpc>
                <a:buFont typeface="Arial" panose="020B0604020202020204" pitchFamily="34" charset="0"/>
                <a:buChar char="•"/>
              </a:pPr>
              <a:r>
                <a:rPr lang="en-US" sz="3300" dirty="0">
                  <a:solidFill>
                    <a:srgbClr val="FFFFFF"/>
                  </a:solidFill>
                  <a:latin typeface="Canva Sans"/>
                  <a:ea typeface="Canva Sans"/>
                  <a:cs typeface="Canva Sans"/>
                  <a:sym typeface="Canva Sans"/>
                </a:rPr>
                <a:t>More longitudinal research on TTT teachers </a:t>
              </a:r>
            </a:p>
            <a:p>
              <a:pPr marL="457200" indent="-457200" algn="l">
                <a:lnSpc>
                  <a:spcPts val="4620"/>
                </a:lnSpc>
                <a:buFont typeface="Arial" panose="020B0604020202020204" pitchFamily="34" charset="0"/>
                <a:buChar char="•"/>
              </a:pPr>
              <a:r>
                <a:rPr lang="en-US" sz="3300" dirty="0">
                  <a:solidFill>
                    <a:srgbClr val="FFFFFF"/>
                  </a:solidFill>
                  <a:latin typeface="Canva Sans"/>
                  <a:ea typeface="Canva Sans"/>
                  <a:cs typeface="Canva Sans"/>
                  <a:sym typeface="Canva Sans"/>
                </a:rPr>
                <a:t>More socialization between different cohorts to create a community of </a:t>
              </a:r>
            </a:p>
            <a:p>
              <a:pPr marL="457200" indent="-457200" algn="l">
                <a:lnSpc>
                  <a:spcPts val="4620"/>
                </a:lnSpc>
                <a:buFont typeface="Arial" panose="020B0604020202020204" pitchFamily="34" charset="0"/>
                <a:buChar char="•"/>
              </a:pPr>
              <a:r>
                <a:rPr lang="en-US" sz="3300" dirty="0">
                  <a:solidFill>
                    <a:srgbClr val="FFFFFF"/>
                  </a:solidFill>
                  <a:latin typeface="Canva Sans"/>
                  <a:ea typeface="Canva Sans"/>
                  <a:cs typeface="Canva Sans"/>
                  <a:sym typeface="Canva Sans"/>
                </a:rPr>
                <a:t>practice and mentorship networks</a:t>
              </a:r>
            </a:p>
            <a:p>
              <a:pPr marL="457200" indent="-457200" algn="l">
                <a:lnSpc>
                  <a:spcPts val="4620"/>
                </a:lnSpc>
                <a:buFont typeface="Arial" panose="020B0604020202020204" pitchFamily="34" charset="0"/>
                <a:buChar char="•"/>
              </a:pPr>
              <a:r>
                <a:rPr lang="en-US" sz="3300" dirty="0">
                  <a:solidFill>
                    <a:srgbClr val="FFFFFF"/>
                  </a:solidFill>
                  <a:latin typeface="Canva Sans"/>
                  <a:ea typeface="Canva Sans"/>
                  <a:cs typeface="Canva Sans"/>
                  <a:sym typeface="Canva Sans"/>
                </a:rPr>
                <a:t>More placements or shadow teaching in </a:t>
              </a:r>
              <a:r>
                <a:rPr lang="en-US" sz="3300" dirty="0" err="1">
                  <a:solidFill>
                    <a:srgbClr val="FFFFFF"/>
                  </a:solidFill>
                  <a:latin typeface="Canva Sans"/>
                  <a:ea typeface="Canva Sans"/>
                  <a:cs typeface="Canva Sans"/>
                  <a:sym typeface="Canva Sans"/>
                </a:rPr>
                <a:t>Gaelscoils</a:t>
              </a:r>
              <a:endParaRPr lang="en-US" sz="3300" dirty="0">
                <a:solidFill>
                  <a:srgbClr val="FFFFFF"/>
                </a:solidFill>
                <a:latin typeface="Canva Sans"/>
                <a:ea typeface="Canva Sans"/>
                <a:cs typeface="Canva Sans"/>
                <a:sym typeface="Canva Sans"/>
              </a:endParaRPr>
            </a:p>
            <a:p>
              <a:pPr marL="457200" indent="-457200" algn="l">
                <a:lnSpc>
                  <a:spcPts val="4620"/>
                </a:lnSpc>
                <a:buFont typeface="Arial" panose="020B0604020202020204" pitchFamily="34" charset="0"/>
                <a:buChar char="•"/>
              </a:pPr>
              <a:r>
                <a:rPr lang="en-US" sz="3300" dirty="0">
                  <a:solidFill>
                    <a:srgbClr val="FFFFFF"/>
                  </a:solidFill>
                  <a:latin typeface="Canva Sans"/>
                  <a:ea typeface="Canva Sans"/>
                  <a:cs typeface="Canva Sans"/>
                  <a:sym typeface="Canva Sans"/>
                </a:rPr>
                <a:t>More focused on clusters of underserved students in admissions</a:t>
              </a:r>
            </a:p>
            <a:p>
              <a:pPr marL="457200" indent="-457200" algn="l">
                <a:lnSpc>
                  <a:spcPts val="4620"/>
                </a:lnSpc>
                <a:buFont typeface="Arial" panose="020B0604020202020204" pitchFamily="34" charset="0"/>
                <a:buChar char="•"/>
              </a:pPr>
              <a:r>
                <a:rPr lang="en-US" sz="3300" dirty="0">
                  <a:solidFill>
                    <a:srgbClr val="FFFFFF"/>
                  </a:solidFill>
                  <a:latin typeface="Canva Sans"/>
                  <a:ea typeface="Canva Sans"/>
                  <a:cs typeface="Canva Sans"/>
                  <a:sym typeface="Canva Sans"/>
                </a:rPr>
                <a:t>Currently free from fees, but hoping to lobby for SUSI extension to part-time certificate </a:t>
              </a:r>
              <a:r>
                <a:rPr lang="en-US" sz="3300" dirty="0" err="1">
                  <a:solidFill>
                    <a:srgbClr val="FFFFFF"/>
                  </a:solidFill>
                  <a:latin typeface="Canva Sans"/>
                  <a:ea typeface="Canva Sans"/>
                  <a:cs typeface="Canva Sans"/>
                  <a:sym typeface="Canva Sans"/>
                </a:rPr>
                <a:t>programmes</a:t>
              </a:r>
              <a:r>
                <a:rPr lang="en-US" sz="3300" dirty="0">
                  <a:solidFill>
                    <a:srgbClr val="FFFFFF"/>
                  </a:solidFill>
                  <a:latin typeface="Canva Sans"/>
                  <a:ea typeface="Canva Sans"/>
                  <a:cs typeface="Canva Sans"/>
                  <a:sym typeface="Canva Sans"/>
                </a:rPr>
                <a:t> for maintenance grants  </a:t>
              </a:r>
            </a:p>
            <a:p>
              <a:pPr algn="l">
                <a:lnSpc>
                  <a:spcPts val="4620"/>
                </a:lnSpc>
              </a:pPr>
              <a:endParaRPr lang="en-US" sz="3300" dirty="0">
                <a:solidFill>
                  <a:srgbClr val="FFFFFF"/>
                </a:solidFill>
                <a:latin typeface="Canva Sans"/>
                <a:ea typeface="Canva Sans"/>
                <a:cs typeface="Canva Sans"/>
                <a:sym typeface="Canva Sans"/>
              </a:endParaRPr>
            </a:p>
            <a:p>
              <a:pPr algn="l">
                <a:lnSpc>
                  <a:spcPts val="4620"/>
                </a:lnSpc>
              </a:pPr>
              <a:endParaRPr lang="en-US" sz="3300" dirty="0">
                <a:solidFill>
                  <a:srgbClr val="FFFFFF"/>
                </a:solidFill>
                <a:latin typeface="Canva Sans"/>
                <a:ea typeface="Canva Sans"/>
                <a:cs typeface="Canva Sans"/>
                <a:sym typeface="Canva Sans"/>
              </a:endParaRPr>
            </a:p>
          </p:txBody>
        </p:sp>
      </p:grpSp>
      <p:grpSp>
        <p:nvGrpSpPr>
          <p:cNvPr id="7" name="Group 7"/>
          <p:cNvGrpSpPr/>
          <p:nvPr/>
        </p:nvGrpSpPr>
        <p:grpSpPr>
          <a:xfrm>
            <a:off x="553065" y="5622809"/>
            <a:ext cx="16706235" cy="3562891"/>
            <a:chOff x="0" y="-196663"/>
            <a:chExt cx="22274981" cy="4750521"/>
          </a:xfrm>
        </p:grpSpPr>
        <p:sp>
          <p:nvSpPr>
            <p:cNvPr id="10" name="TextBox 10"/>
            <p:cNvSpPr txBox="1"/>
            <p:nvPr/>
          </p:nvSpPr>
          <p:spPr>
            <a:xfrm>
              <a:off x="0" y="-196663"/>
              <a:ext cx="22274981" cy="4750521"/>
            </a:xfrm>
            <a:prstGeom prst="rect">
              <a:avLst/>
            </a:prstGeom>
          </p:spPr>
          <p:txBody>
            <a:bodyPr lIns="50800" tIns="50800" rIns="50800" bIns="50800" rtlCol="0" anchor="ctr"/>
            <a:lstStyle/>
            <a:p>
              <a:pPr algn="ctr">
                <a:lnSpc>
                  <a:spcPts val="2659"/>
                </a:lnSpc>
              </a:pPr>
              <a:endParaRPr/>
            </a:p>
          </p:txBody>
        </p:sp>
        <p:sp>
          <p:nvSpPr>
            <p:cNvPr id="11" name="TextBox 11"/>
            <p:cNvSpPr txBox="1"/>
            <p:nvPr/>
          </p:nvSpPr>
          <p:spPr>
            <a:xfrm>
              <a:off x="1557453" y="287805"/>
              <a:ext cx="19205792" cy="751232"/>
            </a:xfrm>
            <a:prstGeom prst="rect">
              <a:avLst/>
            </a:prstGeom>
          </p:spPr>
          <p:txBody>
            <a:bodyPr lIns="0" tIns="0" rIns="0" bIns="0" rtlCol="0" anchor="t">
              <a:spAutoFit/>
            </a:bodyPr>
            <a:lstStyle/>
            <a:p>
              <a:pPr algn="just">
                <a:lnSpc>
                  <a:spcPts val="4710"/>
                </a:lnSpc>
              </a:pPr>
              <a:endParaRPr lang="en-US" sz="3364" dirty="0">
                <a:solidFill>
                  <a:srgbClr val="FFFFFF"/>
                </a:solidFill>
                <a:latin typeface="Canva Sans"/>
                <a:ea typeface="Canva Sans"/>
                <a:cs typeface="Canva Sans"/>
                <a:sym typeface="Canva San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E65C54-90D8-C6AD-E7A5-A0338736954F}"/>
              </a:ext>
            </a:extLst>
          </p:cNvPr>
          <p:cNvPicPr>
            <a:picLocks noChangeAspect="1"/>
          </p:cNvPicPr>
          <p:nvPr/>
        </p:nvPicPr>
        <p:blipFill>
          <a:blip r:embed="rId3"/>
          <a:stretch>
            <a:fillRect/>
          </a:stretch>
        </p:blipFill>
        <p:spPr>
          <a:xfrm>
            <a:off x="152400" y="190499"/>
            <a:ext cx="17526000" cy="9867137"/>
          </a:xfrm>
          <a:prstGeom prst="rect">
            <a:avLst/>
          </a:prstGeom>
        </p:spPr>
      </p:pic>
    </p:spTree>
    <p:extLst>
      <p:ext uri="{BB962C8B-B14F-4D97-AF65-F5344CB8AC3E}">
        <p14:creationId xmlns:p14="http://schemas.microsoft.com/office/powerpoint/2010/main" val="2765959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806E0-2732-7F03-E580-70D40D4F57E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E215232-90F9-6730-5829-1ACF1D0AC60D}"/>
              </a:ext>
            </a:extLst>
          </p:cNvPr>
          <p:cNvSpPr/>
          <p:nvPr/>
        </p:nvSpPr>
        <p:spPr>
          <a:xfrm>
            <a:off x="578296" y="7423384"/>
            <a:ext cx="3277176" cy="2184784"/>
          </a:xfrm>
          <a:custGeom>
            <a:avLst/>
            <a:gdLst/>
            <a:ahLst/>
            <a:cxnLst/>
            <a:rect l="l" t="t" r="r" b="b"/>
            <a:pathLst>
              <a:path w="3277176" h="2184784">
                <a:moveTo>
                  <a:pt x="0" y="0"/>
                </a:moveTo>
                <a:lnTo>
                  <a:pt x="3277176" y="0"/>
                </a:lnTo>
                <a:lnTo>
                  <a:pt x="3277176" y="2184783"/>
                </a:lnTo>
                <a:lnTo>
                  <a:pt x="0" y="2184783"/>
                </a:lnTo>
                <a:lnTo>
                  <a:pt x="0" y="0"/>
                </a:lnTo>
                <a:close/>
              </a:path>
            </a:pathLst>
          </a:custGeom>
          <a:blipFill>
            <a:blip r:embed="rId2"/>
            <a:stretch>
              <a:fillRect/>
            </a:stretch>
          </a:blipFill>
        </p:spPr>
        <p:txBody>
          <a:bodyPr/>
          <a:lstStyle/>
          <a:p>
            <a:endParaRPr lang="en-IE"/>
          </a:p>
        </p:txBody>
      </p:sp>
      <p:sp>
        <p:nvSpPr>
          <p:cNvPr id="3" name="Freeform 3">
            <a:extLst>
              <a:ext uri="{FF2B5EF4-FFF2-40B4-BE49-F238E27FC236}">
                <a16:creationId xmlns:a16="http://schemas.microsoft.com/office/drawing/2014/main" id="{EBE75B86-CE28-9959-BE33-F909D2B2B2D5}"/>
              </a:ext>
            </a:extLst>
          </p:cNvPr>
          <p:cNvSpPr/>
          <p:nvPr/>
        </p:nvSpPr>
        <p:spPr>
          <a:xfrm>
            <a:off x="13970084" y="6259615"/>
            <a:ext cx="3289216" cy="3565620"/>
          </a:xfrm>
          <a:custGeom>
            <a:avLst/>
            <a:gdLst/>
            <a:ahLst/>
            <a:cxnLst/>
            <a:rect l="l" t="t" r="r" b="b"/>
            <a:pathLst>
              <a:path w="3289216" h="3565620">
                <a:moveTo>
                  <a:pt x="0" y="0"/>
                </a:moveTo>
                <a:lnTo>
                  <a:pt x="3289216" y="0"/>
                </a:lnTo>
                <a:lnTo>
                  <a:pt x="3289216" y="3565620"/>
                </a:lnTo>
                <a:lnTo>
                  <a:pt x="0" y="3565620"/>
                </a:lnTo>
                <a:lnTo>
                  <a:pt x="0" y="0"/>
                </a:lnTo>
                <a:close/>
              </a:path>
            </a:pathLst>
          </a:custGeom>
          <a:blipFill>
            <a:blip r:embed="rId3"/>
            <a:stretch>
              <a:fillRect/>
            </a:stretch>
          </a:blipFill>
        </p:spPr>
        <p:txBody>
          <a:bodyPr/>
          <a:lstStyle/>
          <a:p>
            <a:endParaRPr lang="en-IE"/>
          </a:p>
        </p:txBody>
      </p:sp>
      <p:sp>
        <p:nvSpPr>
          <p:cNvPr id="6" name="TextBox 6">
            <a:extLst>
              <a:ext uri="{FF2B5EF4-FFF2-40B4-BE49-F238E27FC236}">
                <a16:creationId xmlns:a16="http://schemas.microsoft.com/office/drawing/2014/main" id="{8E1E6706-1F86-A20C-F72A-C979E0864D37}"/>
              </a:ext>
            </a:extLst>
          </p:cNvPr>
          <p:cNvSpPr txBox="1"/>
          <p:nvPr/>
        </p:nvSpPr>
        <p:spPr>
          <a:xfrm>
            <a:off x="342900" y="2065734"/>
            <a:ext cx="17602200" cy="3077766"/>
          </a:xfrm>
          <a:prstGeom prst="rect">
            <a:avLst/>
          </a:prstGeom>
        </p:spPr>
        <p:txBody>
          <a:bodyPr wrap="square" lIns="0" tIns="0" rIns="0" bIns="0" rtlCol="0" anchor="t">
            <a:spAutoFit/>
          </a:bodyPr>
          <a:lstStyle/>
          <a:p>
            <a:pPr algn="ctr"/>
            <a:r>
              <a:rPr lang="en-US" sz="5000" b="1" dirty="0">
                <a:latin typeface="Canva Sans" panose="020B0604020202020204" charset="0"/>
                <a:ea typeface="Klein Bold"/>
                <a:cs typeface="Klein Bold"/>
                <a:sym typeface="Klein Bold"/>
              </a:rPr>
              <a:t>THANK YOU FOR LISTENING!</a:t>
            </a:r>
          </a:p>
          <a:p>
            <a:pPr algn="ctr"/>
            <a:r>
              <a:rPr lang="en-US" sz="5000" b="1" dirty="0">
                <a:latin typeface="Canva Sans" panose="020B0604020202020204" charset="0"/>
                <a:ea typeface="Klein Bold"/>
                <a:cs typeface="Klein Bold"/>
                <a:sym typeface="Klein Bold"/>
              </a:rPr>
              <a:t>ANY QUESTIONS?</a:t>
            </a:r>
          </a:p>
          <a:p>
            <a:pPr algn="ctr"/>
            <a:endParaRPr lang="en-US" sz="5000" b="1" dirty="0">
              <a:latin typeface="Canva Sans" panose="020B0604020202020204" charset="0"/>
              <a:ea typeface="Klein Bold"/>
              <a:cs typeface="Klein Bold"/>
              <a:sym typeface="Klein Bold"/>
            </a:endParaRPr>
          </a:p>
          <a:p>
            <a:pPr algn="ctr"/>
            <a:r>
              <a:rPr lang="en-US" sz="5000" b="1" dirty="0">
                <a:latin typeface="Canva Sans" panose="020B0604020202020204" charset="0"/>
                <a:ea typeface="Klein Bold"/>
                <a:cs typeface="Klein Bold"/>
                <a:sym typeface="Klein Bold"/>
              </a:rPr>
              <a:t>CONTACT: dilara.demirbloom@mu.ie</a:t>
            </a:r>
          </a:p>
        </p:txBody>
      </p:sp>
      <p:sp>
        <p:nvSpPr>
          <p:cNvPr id="4" name="Freeform 4">
            <a:extLst>
              <a:ext uri="{FF2B5EF4-FFF2-40B4-BE49-F238E27FC236}">
                <a16:creationId xmlns:a16="http://schemas.microsoft.com/office/drawing/2014/main" id="{73B4240B-79BB-1D9A-3DE9-0B90F13AB01A}"/>
              </a:ext>
            </a:extLst>
          </p:cNvPr>
          <p:cNvSpPr/>
          <p:nvPr/>
        </p:nvSpPr>
        <p:spPr>
          <a:xfrm>
            <a:off x="6973119" y="7390250"/>
            <a:ext cx="4341763" cy="2217917"/>
          </a:xfrm>
          <a:custGeom>
            <a:avLst/>
            <a:gdLst/>
            <a:ahLst/>
            <a:cxnLst/>
            <a:rect l="l" t="t" r="r" b="b"/>
            <a:pathLst>
              <a:path w="4341763" h="2217917">
                <a:moveTo>
                  <a:pt x="0" y="0"/>
                </a:moveTo>
                <a:lnTo>
                  <a:pt x="4341762" y="0"/>
                </a:lnTo>
                <a:lnTo>
                  <a:pt x="4341762" y="2217917"/>
                </a:lnTo>
                <a:lnTo>
                  <a:pt x="0" y="2217917"/>
                </a:lnTo>
                <a:lnTo>
                  <a:pt x="0" y="0"/>
                </a:lnTo>
                <a:close/>
              </a:path>
            </a:pathLst>
          </a:custGeom>
          <a:blipFill>
            <a:blip r:embed="rId4"/>
            <a:stretch>
              <a:fillRect/>
            </a:stretch>
          </a:blipFill>
          <a:ln cap="sq">
            <a:noFill/>
            <a:prstDash val="solid"/>
            <a:miter/>
          </a:ln>
        </p:spPr>
        <p:txBody>
          <a:bodyPr/>
          <a:lstStyle/>
          <a:p>
            <a:endParaRPr lang="en-IE"/>
          </a:p>
        </p:txBody>
      </p:sp>
    </p:spTree>
    <p:extLst>
      <p:ext uri="{BB962C8B-B14F-4D97-AF65-F5344CB8AC3E}">
        <p14:creationId xmlns:p14="http://schemas.microsoft.com/office/powerpoint/2010/main" val="496891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CB84D"/>
        </a:solidFill>
        <a:effectLst/>
      </p:bgPr>
    </p:bg>
    <p:spTree>
      <p:nvGrpSpPr>
        <p:cNvPr id="1" name=""/>
        <p:cNvGrpSpPr/>
        <p:nvPr/>
      </p:nvGrpSpPr>
      <p:grpSpPr>
        <a:xfrm>
          <a:off x="0" y="0"/>
          <a:ext cx="0" cy="0"/>
          <a:chOff x="0" y="0"/>
          <a:chExt cx="0" cy="0"/>
        </a:xfrm>
      </p:grpSpPr>
      <p:sp>
        <p:nvSpPr>
          <p:cNvPr id="2" name="Freeform 2"/>
          <p:cNvSpPr/>
          <p:nvPr/>
        </p:nvSpPr>
        <p:spPr>
          <a:xfrm>
            <a:off x="2395767" y="0"/>
            <a:ext cx="13716000" cy="10287000"/>
          </a:xfrm>
          <a:custGeom>
            <a:avLst/>
            <a:gdLst/>
            <a:ahLst/>
            <a:cxnLst/>
            <a:rect l="l" t="t" r="r" b="b"/>
            <a:pathLst>
              <a:path w="13716000" h="10287000">
                <a:moveTo>
                  <a:pt x="0" y="0"/>
                </a:moveTo>
                <a:lnTo>
                  <a:pt x="13716000" y="0"/>
                </a:lnTo>
                <a:lnTo>
                  <a:pt x="13716000" y="10287000"/>
                </a:lnTo>
                <a:lnTo>
                  <a:pt x="0" y="10287000"/>
                </a:lnTo>
                <a:lnTo>
                  <a:pt x="0" y="0"/>
                </a:lnTo>
                <a:close/>
              </a:path>
            </a:pathLst>
          </a:custGeom>
          <a:blipFill>
            <a:blip r:embed="rId2"/>
            <a:stretch>
              <a:fillRect/>
            </a:stretch>
          </a:blipFill>
        </p:spPr>
        <p:txBody>
          <a:bodyPr/>
          <a:lstStyle/>
          <a:p>
            <a:endParaRPr lang="en-I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95753"/>
        </a:solidFill>
        <a:effectLst/>
      </p:bgPr>
    </p:bg>
    <p:spTree>
      <p:nvGrpSpPr>
        <p:cNvPr id="1" name=""/>
        <p:cNvGrpSpPr/>
        <p:nvPr/>
      </p:nvGrpSpPr>
      <p:grpSpPr>
        <a:xfrm>
          <a:off x="0" y="0"/>
          <a:ext cx="0" cy="0"/>
          <a:chOff x="0" y="0"/>
          <a:chExt cx="0" cy="0"/>
        </a:xfrm>
      </p:grpSpPr>
      <p:sp>
        <p:nvSpPr>
          <p:cNvPr id="2" name="Freeform 2"/>
          <p:cNvSpPr/>
          <p:nvPr/>
        </p:nvSpPr>
        <p:spPr>
          <a:xfrm>
            <a:off x="2286000" y="0"/>
            <a:ext cx="13716000" cy="10287000"/>
          </a:xfrm>
          <a:custGeom>
            <a:avLst/>
            <a:gdLst/>
            <a:ahLst/>
            <a:cxnLst/>
            <a:rect l="l" t="t" r="r" b="b"/>
            <a:pathLst>
              <a:path w="13716000" h="10287000">
                <a:moveTo>
                  <a:pt x="0" y="0"/>
                </a:moveTo>
                <a:lnTo>
                  <a:pt x="13716000" y="0"/>
                </a:lnTo>
                <a:lnTo>
                  <a:pt x="13716000" y="10287000"/>
                </a:lnTo>
                <a:lnTo>
                  <a:pt x="0" y="10287000"/>
                </a:lnTo>
                <a:lnTo>
                  <a:pt x="0" y="0"/>
                </a:lnTo>
                <a:close/>
              </a:path>
            </a:pathLst>
          </a:custGeom>
          <a:blipFill>
            <a:blip r:embed="rId2"/>
            <a:stretch>
              <a:fillRect/>
            </a:stretch>
          </a:blipFill>
        </p:spPr>
        <p:txBody>
          <a:bodyPr/>
          <a:lstStyle/>
          <a:p>
            <a:endParaRPr lang="en-IE"/>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18B350-C6DE-D0F3-ACF4-CA88E71C9500}"/>
              </a:ext>
            </a:extLst>
          </p:cNvPr>
          <p:cNvPicPr>
            <a:picLocks noChangeAspect="1"/>
          </p:cNvPicPr>
          <p:nvPr/>
        </p:nvPicPr>
        <p:blipFill>
          <a:blip r:embed="rId2"/>
          <a:stretch>
            <a:fillRect/>
          </a:stretch>
        </p:blipFill>
        <p:spPr>
          <a:xfrm>
            <a:off x="0" y="-1"/>
            <a:ext cx="18288000" cy="10287001"/>
          </a:xfrm>
          <a:prstGeom prst="rect">
            <a:avLst/>
          </a:prstGeom>
        </p:spPr>
      </p:pic>
    </p:spTree>
    <p:extLst>
      <p:ext uri="{BB962C8B-B14F-4D97-AF65-F5344CB8AC3E}">
        <p14:creationId xmlns:p14="http://schemas.microsoft.com/office/powerpoint/2010/main" val="2867980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849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A3DC0C6-4C3D-8E5E-9DAB-B225C4C3A7F2}"/>
              </a:ext>
            </a:extLst>
          </p:cNvPr>
          <p:cNvGrpSpPr/>
          <p:nvPr/>
        </p:nvGrpSpPr>
        <p:grpSpPr>
          <a:xfrm>
            <a:off x="1650141" y="1485894"/>
            <a:ext cx="16637859" cy="4647592"/>
            <a:chOff x="1650141" y="1485894"/>
            <a:chExt cx="16637859" cy="4647592"/>
          </a:xfrm>
        </p:grpSpPr>
        <p:grpSp>
          <p:nvGrpSpPr>
            <p:cNvPr id="2" name="Group 2"/>
            <p:cNvGrpSpPr/>
            <p:nvPr/>
          </p:nvGrpSpPr>
          <p:grpSpPr>
            <a:xfrm>
              <a:off x="1650141" y="1485894"/>
              <a:ext cx="16637859" cy="4647592"/>
              <a:chOff x="0" y="0"/>
              <a:chExt cx="4381988" cy="1224057"/>
            </a:xfrm>
          </p:grpSpPr>
          <p:sp>
            <p:nvSpPr>
              <p:cNvPr id="3" name="Freeform 3"/>
              <p:cNvSpPr/>
              <p:nvPr/>
            </p:nvSpPr>
            <p:spPr>
              <a:xfrm>
                <a:off x="0" y="0"/>
                <a:ext cx="4381988" cy="1224057"/>
              </a:xfrm>
              <a:custGeom>
                <a:avLst/>
                <a:gdLst/>
                <a:ahLst/>
                <a:cxnLst/>
                <a:rect l="l" t="t" r="r" b="b"/>
                <a:pathLst>
                  <a:path w="4381988" h="1224057">
                    <a:moveTo>
                      <a:pt x="23731" y="0"/>
                    </a:moveTo>
                    <a:lnTo>
                      <a:pt x="4358256" y="0"/>
                    </a:lnTo>
                    <a:cubicBezTo>
                      <a:pt x="4371363" y="0"/>
                      <a:pt x="4381988" y="10625"/>
                      <a:pt x="4381988" y="23731"/>
                    </a:cubicBezTo>
                    <a:lnTo>
                      <a:pt x="4381988" y="1200326"/>
                    </a:lnTo>
                    <a:cubicBezTo>
                      <a:pt x="4381988" y="1206620"/>
                      <a:pt x="4379487" y="1212656"/>
                      <a:pt x="4375037" y="1217106"/>
                    </a:cubicBezTo>
                    <a:cubicBezTo>
                      <a:pt x="4370586" y="1221557"/>
                      <a:pt x="4364550" y="1224057"/>
                      <a:pt x="4358256" y="1224057"/>
                    </a:cubicBezTo>
                    <a:lnTo>
                      <a:pt x="23731" y="1224057"/>
                    </a:lnTo>
                    <a:cubicBezTo>
                      <a:pt x="10625" y="1224057"/>
                      <a:pt x="0" y="1213432"/>
                      <a:pt x="0" y="1200326"/>
                    </a:cubicBezTo>
                    <a:lnTo>
                      <a:pt x="0" y="23731"/>
                    </a:lnTo>
                    <a:cubicBezTo>
                      <a:pt x="0" y="10625"/>
                      <a:pt x="10625" y="0"/>
                      <a:pt x="23731" y="0"/>
                    </a:cubicBezTo>
                    <a:close/>
                  </a:path>
                </a:pathLst>
              </a:custGeom>
              <a:solidFill>
                <a:srgbClr val="ECB84D"/>
              </a:solidFill>
            </p:spPr>
            <p:txBody>
              <a:bodyPr/>
              <a:lstStyle/>
              <a:p>
                <a:endParaRPr lang="en-IE"/>
              </a:p>
            </p:txBody>
          </p:sp>
          <p:sp>
            <p:nvSpPr>
              <p:cNvPr id="4" name="TextBox 4"/>
              <p:cNvSpPr txBox="1"/>
              <p:nvPr/>
            </p:nvSpPr>
            <p:spPr>
              <a:xfrm>
                <a:off x="0" y="-38100"/>
                <a:ext cx="4381988" cy="1262157"/>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2057400" y="1782798"/>
              <a:ext cx="16230600" cy="4041064"/>
            </a:xfrm>
            <a:prstGeom prst="rect">
              <a:avLst/>
            </a:prstGeom>
          </p:spPr>
          <p:txBody>
            <a:bodyPr lIns="0" tIns="0" rIns="0" bIns="0" rtlCol="0" anchor="t">
              <a:spAutoFit/>
            </a:bodyPr>
            <a:lstStyle/>
            <a:p>
              <a:pPr algn="l">
                <a:lnSpc>
                  <a:spcPts val="4620"/>
                </a:lnSpc>
              </a:pPr>
              <a:r>
                <a:rPr lang="en-US" sz="3300" dirty="0">
                  <a:solidFill>
                    <a:srgbClr val="FFFFFF"/>
                  </a:solidFill>
                  <a:latin typeface="Canva Sans"/>
                  <a:ea typeface="Canva Sans"/>
                  <a:cs typeface="Canva Sans"/>
                  <a:sym typeface="Canva Sans"/>
                </a:rPr>
                <a:t>“</a:t>
              </a:r>
              <a:r>
                <a:rPr lang="en-US" sz="3300" i="1" dirty="0">
                  <a:solidFill>
                    <a:srgbClr val="FFFFFF"/>
                  </a:solidFill>
                  <a:latin typeface="Canva Sans Italics"/>
                  <a:ea typeface="Canva Sans Italics"/>
                  <a:cs typeface="Canva Sans Italics"/>
                  <a:sym typeface="Canva Sans Italics"/>
                </a:rPr>
                <a:t>We have some TTT students, who have done extremely well in the placements. </a:t>
              </a:r>
              <a:r>
                <a:rPr lang="en-US" sz="3300" b="1" i="1" dirty="0">
                  <a:solidFill>
                    <a:srgbClr val="FFFFFF"/>
                  </a:solidFill>
                  <a:latin typeface="Canva Sans Bold Italics"/>
                  <a:ea typeface="Canva Sans Bold Italics"/>
                  <a:cs typeface="Canva Sans Bold Italics"/>
                  <a:sym typeface="Canva Sans Bold Italics"/>
                </a:rPr>
                <a:t>Coming at the top of their class</a:t>
              </a:r>
              <a:r>
                <a:rPr lang="en-US" sz="3300" i="1" dirty="0">
                  <a:solidFill>
                    <a:srgbClr val="FFFFFF"/>
                  </a:solidFill>
                  <a:latin typeface="Canva Sans Italics"/>
                  <a:ea typeface="Canva Sans Italics"/>
                  <a:cs typeface="Canva Sans Italics"/>
                  <a:sym typeface="Canva Sans Italics"/>
                </a:rPr>
                <a:t> and I have seen them in the classroom, and they were phenomenal in what they do. There is one student in particular now [graduating], it is like that </a:t>
              </a:r>
              <a:r>
                <a:rPr lang="en-US" sz="3300" b="1" i="1" dirty="0">
                  <a:solidFill>
                    <a:srgbClr val="FFFFFF"/>
                  </a:solidFill>
                  <a:latin typeface="Canva Sans Bold Italics"/>
                  <a:ea typeface="Canva Sans Bold Italics"/>
                  <a:cs typeface="Canva Sans Bold Italics"/>
                  <a:sym typeface="Canva Sans Bold Italics"/>
                </a:rPr>
                <a:t>she has encapsulated every bit of learning </a:t>
              </a:r>
              <a:r>
                <a:rPr lang="en-US" sz="3300" i="1" dirty="0">
                  <a:solidFill>
                    <a:srgbClr val="FFFFFF"/>
                  </a:solidFill>
                  <a:latin typeface="Canva Sans Italics"/>
                  <a:ea typeface="Canva Sans Italics"/>
                  <a:cs typeface="Canva Sans Italics"/>
                  <a:sym typeface="Canva Sans Italics"/>
                </a:rPr>
                <a:t>that have ever happened in 4 years [in the Bachelor of Education] …</a:t>
              </a:r>
              <a:r>
                <a:rPr lang="en-US" sz="3300" b="1" i="1" dirty="0">
                  <a:solidFill>
                    <a:srgbClr val="FFFFFF"/>
                  </a:solidFill>
                  <a:latin typeface="Canva Sans Bold Italics"/>
                  <a:ea typeface="Canva Sans Bold Italics"/>
                  <a:cs typeface="Canva Sans Bold Italics"/>
                  <a:sym typeface="Canva Sans Bold Italics"/>
                </a:rPr>
                <a:t>Her impact in the school, her impact on the children, it was phenomenal.” </a:t>
              </a:r>
              <a:r>
                <a:rPr lang="en-US" sz="3300" b="1" dirty="0">
                  <a:solidFill>
                    <a:srgbClr val="FFFFFF"/>
                  </a:solidFill>
                  <a:latin typeface="Canva Sans Bold"/>
                  <a:ea typeface="Canva Sans Bold"/>
                  <a:cs typeface="Canva Sans Bold"/>
                  <a:sym typeface="Canva Sans Bold"/>
                </a:rPr>
                <a:t> </a:t>
              </a:r>
            </a:p>
            <a:p>
              <a:pPr algn="ctr">
                <a:lnSpc>
                  <a:spcPts val="4558"/>
                </a:lnSpc>
              </a:pPr>
              <a:r>
                <a:rPr lang="en-US" sz="3256" dirty="0">
                  <a:solidFill>
                    <a:srgbClr val="FFFFFF"/>
                  </a:solidFill>
                  <a:latin typeface="Canva Sans"/>
                  <a:ea typeface="Canva Sans"/>
                  <a:cs typeface="Canva Sans"/>
                  <a:sym typeface="Canva Sans"/>
                </a:rPr>
                <a:t>                                                                                         Lecturer in Froebel</a:t>
              </a:r>
            </a:p>
          </p:txBody>
        </p:sp>
      </p:grpSp>
      <p:sp>
        <p:nvSpPr>
          <p:cNvPr id="9" name="TextBox 9"/>
          <p:cNvSpPr txBox="1"/>
          <p:nvPr/>
        </p:nvSpPr>
        <p:spPr>
          <a:xfrm>
            <a:off x="254410" y="457206"/>
            <a:ext cx="16230600" cy="1028688"/>
          </a:xfrm>
          <a:prstGeom prst="rect">
            <a:avLst/>
          </a:prstGeom>
        </p:spPr>
        <p:txBody>
          <a:bodyPr lIns="0" tIns="0" rIns="0" bIns="0" rtlCol="0" anchor="t">
            <a:spAutoFit/>
          </a:bodyPr>
          <a:lstStyle/>
          <a:p>
            <a:pPr algn="ctr">
              <a:lnSpc>
                <a:spcPts val="8400"/>
              </a:lnSpc>
            </a:pPr>
            <a:r>
              <a:rPr lang="en-US" sz="6000" b="1">
                <a:solidFill>
                  <a:srgbClr val="FFFFFF"/>
                </a:solidFill>
                <a:latin typeface="Canva Sans Bold"/>
                <a:ea typeface="Canva Sans Bold"/>
                <a:cs typeface="Canva Sans Bold"/>
                <a:sym typeface="Canva Sans Bold"/>
              </a:rPr>
              <a:t>Committed, influential, diverse teachers</a:t>
            </a:r>
          </a:p>
        </p:txBody>
      </p:sp>
      <p:grpSp>
        <p:nvGrpSpPr>
          <p:cNvPr id="12" name="Group 11">
            <a:extLst>
              <a:ext uri="{FF2B5EF4-FFF2-40B4-BE49-F238E27FC236}">
                <a16:creationId xmlns:a16="http://schemas.microsoft.com/office/drawing/2014/main" id="{AB8409BE-D2C0-4EF7-480A-4B93FD44EC64}"/>
              </a:ext>
            </a:extLst>
          </p:cNvPr>
          <p:cNvGrpSpPr/>
          <p:nvPr/>
        </p:nvGrpSpPr>
        <p:grpSpPr>
          <a:xfrm>
            <a:off x="254410" y="6133485"/>
            <a:ext cx="17554268" cy="3448050"/>
            <a:chOff x="254410" y="6133485"/>
            <a:chExt cx="17554268" cy="3448050"/>
          </a:xfrm>
        </p:grpSpPr>
        <p:grpSp>
          <p:nvGrpSpPr>
            <p:cNvPr id="5" name="Group 5"/>
            <p:cNvGrpSpPr/>
            <p:nvPr/>
          </p:nvGrpSpPr>
          <p:grpSpPr>
            <a:xfrm>
              <a:off x="254410" y="6133485"/>
              <a:ext cx="17554268" cy="3448050"/>
              <a:chOff x="0" y="0"/>
              <a:chExt cx="4623346" cy="908128"/>
            </a:xfrm>
          </p:grpSpPr>
          <p:sp>
            <p:nvSpPr>
              <p:cNvPr id="6" name="Freeform 6"/>
              <p:cNvSpPr/>
              <p:nvPr/>
            </p:nvSpPr>
            <p:spPr>
              <a:xfrm>
                <a:off x="0" y="0"/>
                <a:ext cx="4623346" cy="908128"/>
              </a:xfrm>
              <a:custGeom>
                <a:avLst/>
                <a:gdLst/>
                <a:ahLst/>
                <a:cxnLst/>
                <a:rect l="l" t="t" r="r" b="b"/>
                <a:pathLst>
                  <a:path w="4623346" h="908128">
                    <a:moveTo>
                      <a:pt x="22492" y="0"/>
                    </a:moveTo>
                    <a:lnTo>
                      <a:pt x="4600854" y="0"/>
                    </a:lnTo>
                    <a:cubicBezTo>
                      <a:pt x="4606819" y="0"/>
                      <a:pt x="4612540" y="2370"/>
                      <a:pt x="4616758" y="6588"/>
                    </a:cubicBezTo>
                    <a:cubicBezTo>
                      <a:pt x="4620976" y="10806"/>
                      <a:pt x="4623346" y="16527"/>
                      <a:pt x="4623346" y="22492"/>
                    </a:cubicBezTo>
                    <a:lnTo>
                      <a:pt x="4623346" y="885636"/>
                    </a:lnTo>
                    <a:cubicBezTo>
                      <a:pt x="4623346" y="898058"/>
                      <a:pt x="4613276" y="908128"/>
                      <a:pt x="4600854" y="908128"/>
                    </a:cubicBezTo>
                    <a:lnTo>
                      <a:pt x="22492" y="908128"/>
                    </a:lnTo>
                    <a:cubicBezTo>
                      <a:pt x="16527" y="908128"/>
                      <a:pt x="10806" y="905759"/>
                      <a:pt x="6588" y="901541"/>
                    </a:cubicBezTo>
                    <a:cubicBezTo>
                      <a:pt x="2370" y="897322"/>
                      <a:pt x="0" y="891601"/>
                      <a:pt x="0" y="885636"/>
                    </a:cubicBezTo>
                    <a:lnTo>
                      <a:pt x="0" y="22492"/>
                    </a:lnTo>
                    <a:cubicBezTo>
                      <a:pt x="0" y="16527"/>
                      <a:pt x="2370" y="10806"/>
                      <a:pt x="6588" y="6588"/>
                    </a:cubicBezTo>
                    <a:cubicBezTo>
                      <a:pt x="10806" y="2370"/>
                      <a:pt x="16527" y="0"/>
                      <a:pt x="22492" y="0"/>
                    </a:cubicBezTo>
                    <a:close/>
                  </a:path>
                </a:pathLst>
              </a:custGeom>
              <a:solidFill>
                <a:srgbClr val="C95753"/>
              </a:solidFill>
            </p:spPr>
            <p:txBody>
              <a:bodyPr/>
              <a:lstStyle/>
              <a:p>
                <a:endParaRPr lang="en-IE"/>
              </a:p>
            </p:txBody>
          </p:sp>
          <p:sp>
            <p:nvSpPr>
              <p:cNvPr id="7" name="TextBox 7"/>
              <p:cNvSpPr txBox="1"/>
              <p:nvPr/>
            </p:nvSpPr>
            <p:spPr>
              <a:xfrm>
                <a:off x="0" y="-38100"/>
                <a:ext cx="4623346" cy="946228"/>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28700" y="6370320"/>
              <a:ext cx="16238324" cy="2887980"/>
            </a:xfrm>
            <a:prstGeom prst="rect">
              <a:avLst/>
            </a:prstGeom>
          </p:spPr>
          <p:txBody>
            <a:bodyPr lIns="0" tIns="0" rIns="0" bIns="0" rtlCol="0" anchor="t">
              <a:spAutoFit/>
            </a:bodyPr>
            <a:lstStyle/>
            <a:p>
              <a:pPr algn="l">
                <a:lnSpc>
                  <a:spcPts val="4620"/>
                </a:lnSpc>
              </a:pPr>
              <a:r>
                <a:rPr lang="en-US" sz="3300" i="1" dirty="0">
                  <a:solidFill>
                    <a:srgbClr val="FFFFFF"/>
                  </a:solidFill>
                  <a:latin typeface="Canva Sans Italics"/>
                  <a:ea typeface="Canva Sans Italics"/>
                  <a:cs typeface="Canva Sans Italics"/>
                  <a:sym typeface="Canva Sans Italics"/>
                </a:rPr>
                <a:t>“I'll do the academics no bother, but like, </a:t>
              </a:r>
              <a:r>
                <a:rPr lang="en-US" sz="3300" b="1" i="1" dirty="0">
                  <a:solidFill>
                    <a:srgbClr val="FFFFFF"/>
                  </a:solidFill>
                  <a:latin typeface="Canva Sans Bold Italics"/>
                  <a:ea typeface="Canva Sans Bold Italics"/>
                  <a:cs typeface="Canva Sans Bold Italics"/>
                  <a:sym typeface="Canva Sans Bold Italics"/>
                </a:rPr>
                <a:t>I would be more interested in the culture of the classroom that I would create</a:t>
              </a:r>
              <a:r>
                <a:rPr lang="en-US" sz="3300" i="1" dirty="0">
                  <a:solidFill>
                    <a:srgbClr val="FFFFFF"/>
                  </a:solidFill>
                  <a:latin typeface="Canva Sans Italics"/>
                  <a:ea typeface="Canva Sans Italics"/>
                  <a:cs typeface="Canva Sans Italics"/>
                  <a:sym typeface="Canva Sans Italics"/>
                </a:rPr>
                <a:t>, and the way they feel when they come in, that they wouldn't be afraid to come in, that they would be comfortable. And therefore, </a:t>
              </a:r>
              <a:r>
                <a:rPr lang="en-US" sz="3300" b="1" i="1" dirty="0">
                  <a:solidFill>
                    <a:srgbClr val="FFFFFF"/>
                  </a:solidFill>
                  <a:latin typeface="Canva Sans Bold Italics"/>
                  <a:ea typeface="Canva Sans Bold Italics"/>
                  <a:cs typeface="Canva Sans Bold Italics"/>
                  <a:sym typeface="Canva Sans Bold Italics"/>
                </a:rPr>
                <a:t>they can learn in all different ways</a:t>
              </a:r>
              <a:r>
                <a:rPr lang="en-US" sz="3300" i="1" dirty="0">
                  <a:solidFill>
                    <a:srgbClr val="FFFFFF"/>
                  </a:solidFill>
                  <a:latin typeface="Canva Sans Italics"/>
                  <a:ea typeface="Canva Sans Italics"/>
                  <a:cs typeface="Canva Sans Italics"/>
                  <a:sym typeface="Canva Sans Italics"/>
                </a:rPr>
                <a:t>”   </a:t>
              </a:r>
            </a:p>
            <a:p>
              <a:pPr algn="l">
                <a:lnSpc>
                  <a:spcPts val="4620"/>
                </a:lnSpc>
              </a:pPr>
              <a:r>
                <a:rPr lang="en-US" sz="3300" dirty="0">
                  <a:solidFill>
                    <a:srgbClr val="FFFFFF"/>
                  </a:solidFill>
                  <a:latin typeface="Canva Sans"/>
                  <a:ea typeface="Canva Sans"/>
                  <a:cs typeface="Canva Sans"/>
                  <a:sym typeface="Canva Sans"/>
                </a:rPr>
                <a:t>                                                                                        Turn to Teaching student in </a:t>
              </a:r>
              <a:r>
                <a:rPr lang="en-US" sz="3300" dirty="0" err="1">
                  <a:solidFill>
                    <a:srgbClr val="FFFFFF"/>
                  </a:solidFill>
                  <a:latin typeface="Canva Sans"/>
                  <a:ea typeface="Canva Sans"/>
                  <a:cs typeface="Canva Sans"/>
                  <a:sym typeface="Canva Sans"/>
                </a:rPr>
                <a:t>PMEd</a:t>
              </a:r>
              <a:endParaRPr lang="en-US" sz="3300" dirty="0">
                <a:solidFill>
                  <a:srgbClr val="FFFFFF"/>
                </a:solidFill>
                <a:latin typeface="Canva Sans"/>
                <a:ea typeface="Canva Sans"/>
                <a:cs typeface="Canva Sans"/>
                <a:sym typeface="Canva San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38491"/>
        </a:solidFill>
        <a:effectLst/>
      </p:bgPr>
    </p:bg>
    <p:spTree>
      <p:nvGrpSpPr>
        <p:cNvPr id="1" name="">
          <a:extLst>
            <a:ext uri="{FF2B5EF4-FFF2-40B4-BE49-F238E27FC236}">
              <a16:creationId xmlns:a16="http://schemas.microsoft.com/office/drawing/2014/main" id="{C1BEE139-DC84-0F13-5D42-75C40F2A76C6}"/>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B9E69BB0-7FAA-F9E5-C1B7-4877C2EEDB29}"/>
              </a:ext>
            </a:extLst>
          </p:cNvPr>
          <p:cNvGrpSpPr/>
          <p:nvPr/>
        </p:nvGrpSpPr>
        <p:grpSpPr>
          <a:xfrm>
            <a:off x="1650141" y="1485894"/>
            <a:ext cx="16637859" cy="4647592"/>
            <a:chOff x="1650141" y="1485894"/>
            <a:chExt cx="16637859" cy="4647592"/>
          </a:xfrm>
        </p:grpSpPr>
        <p:grpSp>
          <p:nvGrpSpPr>
            <p:cNvPr id="2" name="Group 2">
              <a:extLst>
                <a:ext uri="{FF2B5EF4-FFF2-40B4-BE49-F238E27FC236}">
                  <a16:creationId xmlns:a16="http://schemas.microsoft.com/office/drawing/2014/main" id="{7187CA2D-A58F-EA61-B8A9-83D53D0512C9}"/>
                </a:ext>
              </a:extLst>
            </p:cNvPr>
            <p:cNvGrpSpPr/>
            <p:nvPr/>
          </p:nvGrpSpPr>
          <p:grpSpPr>
            <a:xfrm>
              <a:off x="1650141" y="1485894"/>
              <a:ext cx="16637859" cy="4647592"/>
              <a:chOff x="0" y="0"/>
              <a:chExt cx="4381988" cy="1224057"/>
            </a:xfrm>
          </p:grpSpPr>
          <p:sp>
            <p:nvSpPr>
              <p:cNvPr id="3" name="Freeform 3">
                <a:extLst>
                  <a:ext uri="{FF2B5EF4-FFF2-40B4-BE49-F238E27FC236}">
                    <a16:creationId xmlns:a16="http://schemas.microsoft.com/office/drawing/2014/main" id="{B23A66C5-3143-E389-B06D-9F8F2570F888}"/>
                  </a:ext>
                </a:extLst>
              </p:cNvPr>
              <p:cNvSpPr/>
              <p:nvPr/>
            </p:nvSpPr>
            <p:spPr>
              <a:xfrm>
                <a:off x="0" y="0"/>
                <a:ext cx="4381988" cy="1224057"/>
              </a:xfrm>
              <a:custGeom>
                <a:avLst/>
                <a:gdLst/>
                <a:ahLst/>
                <a:cxnLst/>
                <a:rect l="l" t="t" r="r" b="b"/>
                <a:pathLst>
                  <a:path w="4381988" h="1224057">
                    <a:moveTo>
                      <a:pt x="23731" y="0"/>
                    </a:moveTo>
                    <a:lnTo>
                      <a:pt x="4358256" y="0"/>
                    </a:lnTo>
                    <a:cubicBezTo>
                      <a:pt x="4371363" y="0"/>
                      <a:pt x="4381988" y="10625"/>
                      <a:pt x="4381988" y="23731"/>
                    </a:cubicBezTo>
                    <a:lnTo>
                      <a:pt x="4381988" y="1200326"/>
                    </a:lnTo>
                    <a:cubicBezTo>
                      <a:pt x="4381988" y="1206620"/>
                      <a:pt x="4379487" y="1212656"/>
                      <a:pt x="4375037" y="1217106"/>
                    </a:cubicBezTo>
                    <a:cubicBezTo>
                      <a:pt x="4370586" y="1221557"/>
                      <a:pt x="4364550" y="1224057"/>
                      <a:pt x="4358256" y="1224057"/>
                    </a:cubicBezTo>
                    <a:lnTo>
                      <a:pt x="23731" y="1224057"/>
                    </a:lnTo>
                    <a:cubicBezTo>
                      <a:pt x="10625" y="1224057"/>
                      <a:pt x="0" y="1213432"/>
                      <a:pt x="0" y="1200326"/>
                    </a:cubicBezTo>
                    <a:lnTo>
                      <a:pt x="0" y="23731"/>
                    </a:lnTo>
                    <a:cubicBezTo>
                      <a:pt x="0" y="10625"/>
                      <a:pt x="10625" y="0"/>
                      <a:pt x="23731" y="0"/>
                    </a:cubicBezTo>
                    <a:close/>
                  </a:path>
                </a:pathLst>
              </a:custGeom>
              <a:solidFill>
                <a:srgbClr val="ECB84D"/>
              </a:solidFill>
            </p:spPr>
            <p:txBody>
              <a:bodyPr/>
              <a:lstStyle/>
              <a:p>
                <a:endParaRPr lang="en-IE" dirty="0"/>
              </a:p>
            </p:txBody>
          </p:sp>
          <p:sp>
            <p:nvSpPr>
              <p:cNvPr id="4" name="TextBox 4">
                <a:extLst>
                  <a:ext uri="{FF2B5EF4-FFF2-40B4-BE49-F238E27FC236}">
                    <a16:creationId xmlns:a16="http://schemas.microsoft.com/office/drawing/2014/main" id="{ED248EEA-36C6-BB2B-C7F0-64A64856584B}"/>
                  </a:ext>
                </a:extLst>
              </p:cNvPr>
              <p:cNvSpPr txBox="1"/>
              <p:nvPr/>
            </p:nvSpPr>
            <p:spPr>
              <a:xfrm>
                <a:off x="0" y="-38100"/>
                <a:ext cx="4381988" cy="1262157"/>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a:extLst>
                <a:ext uri="{FF2B5EF4-FFF2-40B4-BE49-F238E27FC236}">
                  <a16:creationId xmlns:a16="http://schemas.microsoft.com/office/drawing/2014/main" id="{2C930C83-4700-ABAC-D082-4E715924EF7E}"/>
                </a:ext>
              </a:extLst>
            </p:cNvPr>
            <p:cNvSpPr txBox="1"/>
            <p:nvPr/>
          </p:nvSpPr>
          <p:spPr>
            <a:xfrm>
              <a:off x="2057400" y="1782798"/>
              <a:ext cx="16230600" cy="550215"/>
            </a:xfrm>
            <a:prstGeom prst="rect">
              <a:avLst/>
            </a:prstGeom>
          </p:spPr>
          <p:txBody>
            <a:bodyPr lIns="0" tIns="0" rIns="0" bIns="0" rtlCol="0" anchor="t">
              <a:spAutoFit/>
            </a:bodyPr>
            <a:lstStyle/>
            <a:p>
              <a:pPr algn="l">
                <a:lnSpc>
                  <a:spcPts val="4620"/>
                </a:lnSpc>
              </a:pPr>
              <a:endParaRPr lang="en-US" sz="3256" dirty="0">
                <a:solidFill>
                  <a:srgbClr val="FFFFFF"/>
                </a:solidFill>
                <a:latin typeface="Canva Sans"/>
                <a:ea typeface="Canva Sans"/>
                <a:cs typeface="Canva Sans"/>
                <a:sym typeface="Canva Sans"/>
              </a:endParaRPr>
            </a:p>
          </p:txBody>
        </p:sp>
      </p:grpSp>
      <p:sp>
        <p:nvSpPr>
          <p:cNvPr id="9" name="TextBox 9">
            <a:extLst>
              <a:ext uri="{FF2B5EF4-FFF2-40B4-BE49-F238E27FC236}">
                <a16:creationId xmlns:a16="http://schemas.microsoft.com/office/drawing/2014/main" id="{B70E8ACC-8639-C664-9C3A-FB831C0B225D}"/>
              </a:ext>
            </a:extLst>
          </p:cNvPr>
          <p:cNvSpPr txBox="1"/>
          <p:nvPr/>
        </p:nvSpPr>
        <p:spPr>
          <a:xfrm>
            <a:off x="254410" y="457206"/>
            <a:ext cx="16230600" cy="1028688"/>
          </a:xfrm>
          <a:prstGeom prst="rect">
            <a:avLst/>
          </a:prstGeom>
        </p:spPr>
        <p:txBody>
          <a:bodyPr lIns="0" tIns="0" rIns="0" bIns="0" rtlCol="0" anchor="t">
            <a:spAutoFit/>
          </a:bodyPr>
          <a:lstStyle/>
          <a:p>
            <a:pPr algn="ctr">
              <a:lnSpc>
                <a:spcPts val="8400"/>
              </a:lnSpc>
            </a:pPr>
            <a:r>
              <a:rPr lang="en-US" sz="6000" b="1" dirty="0">
                <a:solidFill>
                  <a:srgbClr val="FFFFFF"/>
                </a:solidFill>
                <a:latin typeface="Canva Sans Bold"/>
                <a:ea typeface="Canva Sans Bold"/>
                <a:cs typeface="Canva Sans Bold"/>
                <a:sym typeface="Canva Sans Bold"/>
              </a:rPr>
              <a:t>Against Deficit Culture </a:t>
            </a:r>
          </a:p>
        </p:txBody>
      </p:sp>
      <p:grpSp>
        <p:nvGrpSpPr>
          <p:cNvPr id="12" name="Group 11">
            <a:extLst>
              <a:ext uri="{FF2B5EF4-FFF2-40B4-BE49-F238E27FC236}">
                <a16:creationId xmlns:a16="http://schemas.microsoft.com/office/drawing/2014/main" id="{474AC98B-2A09-8D96-2112-7063C9C402B7}"/>
              </a:ext>
            </a:extLst>
          </p:cNvPr>
          <p:cNvGrpSpPr/>
          <p:nvPr/>
        </p:nvGrpSpPr>
        <p:grpSpPr>
          <a:xfrm>
            <a:off x="0" y="5988824"/>
            <a:ext cx="17808678" cy="4150256"/>
            <a:chOff x="0" y="5988824"/>
            <a:chExt cx="17808678" cy="4150256"/>
          </a:xfrm>
        </p:grpSpPr>
        <p:grpSp>
          <p:nvGrpSpPr>
            <p:cNvPr id="5" name="Group 5">
              <a:extLst>
                <a:ext uri="{FF2B5EF4-FFF2-40B4-BE49-F238E27FC236}">
                  <a16:creationId xmlns:a16="http://schemas.microsoft.com/office/drawing/2014/main" id="{F9D9B841-1F05-E9FD-F3A4-71C93F461407}"/>
                </a:ext>
              </a:extLst>
            </p:cNvPr>
            <p:cNvGrpSpPr/>
            <p:nvPr/>
          </p:nvGrpSpPr>
          <p:grpSpPr>
            <a:xfrm>
              <a:off x="0" y="5988824"/>
              <a:ext cx="17808678" cy="4150256"/>
              <a:chOff x="-67005" y="-38100"/>
              <a:chExt cx="4690351" cy="1093071"/>
            </a:xfrm>
          </p:grpSpPr>
          <p:sp>
            <p:nvSpPr>
              <p:cNvPr id="6" name="Freeform 6">
                <a:extLst>
                  <a:ext uri="{FF2B5EF4-FFF2-40B4-BE49-F238E27FC236}">
                    <a16:creationId xmlns:a16="http://schemas.microsoft.com/office/drawing/2014/main" id="{16CC61AB-D4FF-E011-77BC-4A0516489EB6}"/>
                  </a:ext>
                </a:extLst>
              </p:cNvPr>
              <p:cNvSpPr/>
              <p:nvPr/>
            </p:nvSpPr>
            <p:spPr>
              <a:xfrm>
                <a:off x="-67005" y="0"/>
                <a:ext cx="4690351" cy="1054971"/>
              </a:xfrm>
              <a:custGeom>
                <a:avLst/>
                <a:gdLst/>
                <a:ahLst/>
                <a:cxnLst/>
                <a:rect l="l" t="t" r="r" b="b"/>
                <a:pathLst>
                  <a:path w="4623346" h="908128">
                    <a:moveTo>
                      <a:pt x="22492" y="0"/>
                    </a:moveTo>
                    <a:lnTo>
                      <a:pt x="4600854" y="0"/>
                    </a:lnTo>
                    <a:cubicBezTo>
                      <a:pt x="4606819" y="0"/>
                      <a:pt x="4612540" y="2370"/>
                      <a:pt x="4616758" y="6588"/>
                    </a:cubicBezTo>
                    <a:cubicBezTo>
                      <a:pt x="4620976" y="10806"/>
                      <a:pt x="4623346" y="16527"/>
                      <a:pt x="4623346" y="22492"/>
                    </a:cubicBezTo>
                    <a:lnTo>
                      <a:pt x="4623346" y="885636"/>
                    </a:lnTo>
                    <a:cubicBezTo>
                      <a:pt x="4623346" y="898058"/>
                      <a:pt x="4613276" y="908128"/>
                      <a:pt x="4600854" y="908128"/>
                    </a:cubicBezTo>
                    <a:lnTo>
                      <a:pt x="22492" y="908128"/>
                    </a:lnTo>
                    <a:cubicBezTo>
                      <a:pt x="16527" y="908128"/>
                      <a:pt x="10806" y="905759"/>
                      <a:pt x="6588" y="901541"/>
                    </a:cubicBezTo>
                    <a:cubicBezTo>
                      <a:pt x="2370" y="897322"/>
                      <a:pt x="0" y="891601"/>
                      <a:pt x="0" y="885636"/>
                    </a:cubicBezTo>
                    <a:lnTo>
                      <a:pt x="0" y="22492"/>
                    </a:lnTo>
                    <a:cubicBezTo>
                      <a:pt x="0" y="16527"/>
                      <a:pt x="2370" y="10806"/>
                      <a:pt x="6588" y="6588"/>
                    </a:cubicBezTo>
                    <a:cubicBezTo>
                      <a:pt x="10806" y="2370"/>
                      <a:pt x="16527" y="0"/>
                      <a:pt x="22492" y="0"/>
                    </a:cubicBezTo>
                    <a:close/>
                  </a:path>
                </a:pathLst>
              </a:custGeom>
              <a:solidFill>
                <a:srgbClr val="C95753"/>
              </a:solidFill>
            </p:spPr>
            <p:txBody>
              <a:bodyPr/>
              <a:lstStyle/>
              <a:p>
                <a:endParaRPr lang="en-IE" dirty="0"/>
              </a:p>
            </p:txBody>
          </p:sp>
          <p:sp>
            <p:nvSpPr>
              <p:cNvPr id="7" name="TextBox 7">
                <a:extLst>
                  <a:ext uri="{FF2B5EF4-FFF2-40B4-BE49-F238E27FC236}">
                    <a16:creationId xmlns:a16="http://schemas.microsoft.com/office/drawing/2014/main" id="{630FE567-7E33-3125-3B80-805B7B15C6F4}"/>
                  </a:ext>
                </a:extLst>
              </p:cNvPr>
              <p:cNvSpPr txBox="1"/>
              <p:nvPr/>
            </p:nvSpPr>
            <p:spPr>
              <a:xfrm>
                <a:off x="0" y="-38100"/>
                <a:ext cx="4623346" cy="946228"/>
              </a:xfrm>
              <a:prstGeom prst="rect">
                <a:avLst/>
              </a:prstGeom>
            </p:spPr>
            <p:txBody>
              <a:bodyPr lIns="50800" tIns="50800" rIns="50800" bIns="50800" rtlCol="0" anchor="ctr"/>
              <a:lstStyle/>
              <a:p>
                <a:pPr algn="ctr">
                  <a:lnSpc>
                    <a:spcPts val="2659"/>
                  </a:lnSpc>
                </a:pPr>
                <a:endParaRPr/>
              </a:p>
            </p:txBody>
          </p:sp>
        </p:grpSp>
        <p:sp>
          <p:nvSpPr>
            <p:cNvPr id="10" name="TextBox 10">
              <a:extLst>
                <a:ext uri="{FF2B5EF4-FFF2-40B4-BE49-F238E27FC236}">
                  <a16:creationId xmlns:a16="http://schemas.microsoft.com/office/drawing/2014/main" id="{12D2EFB1-3394-DF3A-1DFF-D9335E0D1C67}"/>
                </a:ext>
              </a:extLst>
            </p:cNvPr>
            <p:cNvSpPr txBox="1"/>
            <p:nvPr/>
          </p:nvSpPr>
          <p:spPr>
            <a:xfrm>
              <a:off x="1028700" y="6370320"/>
              <a:ext cx="16238324" cy="3471400"/>
            </a:xfrm>
            <a:prstGeom prst="rect">
              <a:avLst/>
            </a:prstGeom>
          </p:spPr>
          <p:txBody>
            <a:bodyPr lIns="0" tIns="0" rIns="0" bIns="0" rtlCol="0" anchor="t">
              <a:spAutoFit/>
            </a:bodyPr>
            <a:lstStyle/>
            <a:p>
              <a:pPr>
                <a:lnSpc>
                  <a:spcPts val="4620"/>
                </a:lnSpc>
              </a:pPr>
              <a:r>
                <a:rPr lang="en-IE" sz="3600" i="1" dirty="0">
                  <a:solidFill>
                    <a:schemeClr val="bg1"/>
                  </a:solidFill>
                </a:rPr>
                <a:t>“You have to start where the child is at. If the child is hungry in </a:t>
              </a:r>
              <a:r>
                <a:rPr lang="en-IE" sz="3600" i="1" dirty="0" err="1">
                  <a:solidFill>
                    <a:schemeClr val="bg1"/>
                  </a:solidFill>
                </a:rPr>
                <a:t>themorning</a:t>
              </a:r>
              <a:r>
                <a:rPr lang="en-IE" sz="3600" i="1" dirty="0">
                  <a:solidFill>
                    <a:schemeClr val="bg1"/>
                  </a:solidFill>
                </a:rPr>
                <a:t> and they need something to eat, they can’t just be there to learn.. they need you to have a chat for 5 minutes before the class to make sure that they are OK…That support we received in Turn to Teaching even after we started Froebel, was obviously there…It felt like there was always comfort there.”​ </a:t>
              </a:r>
            </a:p>
            <a:p>
              <a:pPr algn="r">
                <a:lnSpc>
                  <a:spcPts val="4620"/>
                </a:lnSpc>
              </a:pPr>
              <a:r>
                <a:rPr lang="en-US" sz="2400" dirty="0">
                  <a:solidFill>
                    <a:srgbClr val="FFFFFF"/>
                  </a:solidFill>
                  <a:latin typeface="Canva Sans"/>
                  <a:ea typeface="Canva Sans"/>
                  <a:cs typeface="Canva Sans"/>
                  <a:sym typeface="Canva Sans"/>
                </a:rPr>
                <a:t>Turn to Teaching and Froebel graduate, a Primary School Teacher</a:t>
              </a:r>
            </a:p>
          </p:txBody>
        </p:sp>
      </p:grpSp>
      <p:sp>
        <p:nvSpPr>
          <p:cNvPr id="14" name="TextBox 13">
            <a:extLst>
              <a:ext uri="{FF2B5EF4-FFF2-40B4-BE49-F238E27FC236}">
                <a16:creationId xmlns:a16="http://schemas.microsoft.com/office/drawing/2014/main" id="{7893024F-205B-33C4-915A-38763A72AB97}"/>
              </a:ext>
            </a:extLst>
          </p:cNvPr>
          <p:cNvSpPr txBox="1"/>
          <p:nvPr/>
        </p:nvSpPr>
        <p:spPr>
          <a:xfrm>
            <a:off x="2362200" y="2019300"/>
            <a:ext cx="15240000" cy="2123658"/>
          </a:xfrm>
          <a:prstGeom prst="rect">
            <a:avLst/>
          </a:prstGeom>
          <a:noFill/>
        </p:spPr>
        <p:txBody>
          <a:bodyPr wrap="square">
            <a:spAutoFit/>
          </a:bodyPr>
          <a:lstStyle/>
          <a:p>
            <a:r>
              <a:rPr lang="en-IE" sz="4400" i="1" dirty="0">
                <a:effectLst/>
                <a:latin typeface="Aptos" panose="020B0004020202020204" pitchFamily="34" charset="0"/>
                <a:ea typeface="Aptos" panose="020B0004020202020204" pitchFamily="34" charset="0"/>
                <a:cs typeface="Times New Roman" panose="02020603050405020304" pitchFamily="18" charset="0"/>
              </a:rPr>
              <a:t>“I don’t think there’s any Traveller primary teachers . . .and I would kind of like to break the barrier in that way, and you know, show them it can be done”. </a:t>
            </a:r>
            <a:endParaRPr lang="en-IE" sz="4400" dirty="0"/>
          </a:p>
        </p:txBody>
      </p:sp>
      <p:sp>
        <p:nvSpPr>
          <p:cNvPr id="16" name="TextBox 15">
            <a:extLst>
              <a:ext uri="{FF2B5EF4-FFF2-40B4-BE49-F238E27FC236}">
                <a16:creationId xmlns:a16="http://schemas.microsoft.com/office/drawing/2014/main" id="{85C02E2B-2776-3CA5-EDA2-3CD74CB3A6E0}"/>
              </a:ext>
            </a:extLst>
          </p:cNvPr>
          <p:cNvSpPr txBox="1"/>
          <p:nvPr/>
        </p:nvSpPr>
        <p:spPr>
          <a:xfrm>
            <a:off x="7848600" y="4528155"/>
            <a:ext cx="9067800" cy="1107996"/>
          </a:xfrm>
          <a:prstGeom prst="rect">
            <a:avLst/>
          </a:prstGeom>
          <a:noFill/>
        </p:spPr>
        <p:txBody>
          <a:bodyPr wrap="square">
            <a:spAutoFit/>
          </a:bodyPr>
          <a:lstStyle/>
          <a:p>
            <a:r>
              <a:rPr lang="en-US" sz="3300" dirty="0">
                <a:solidFill>
                  <a:srgbClr val="FFFFFF"/>
                </a:solidFill>
                <a:latin typeface="Canva Sans"/>
                <a:ea typeface="Canva Sans"/>
                <a:cs typeface="Canva Sans"/>
                <a:sym typeface="Canva Sans"/>
              </a:rPr>
              <a:t> Turn to Teaching and Froebel Graduate, </a:t>
            </a:r>
          </a:p>
          <a:p>
            <a:r>
              <a:rPr lang="en-US" sz="3300" dirty="0">
                <a:solidFill>
                  <a:srgbClr val="FFFFFF"/>
                </a:solidFill>
                <a:latin typeface="Canva Sans"/>
                <a:ea typeface="Canva Sans"/>
                <a:cs typeface="Canva Sans"/>
                <a:sym typeface="Canva Sans"/>
              </a:rPr>
              <a:t> A Primary School Teacher </a:t>
            </a:r>
            <a:endParaRPr lang="en-IE" sz="3300" dirty="0"/>
          </a:p>
        </p:txBody>
      </p:sp>
    </p:spTree>
    <p:extLst>
      <p:ext uri="{BB962C8B-B14F-4D97-AF65-F5344CB8AC3E}">
        <p14:creationId xmlns:p14="http://schemas.microsoft.com/office/powerpoint/2010/main" val="39422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21"/>
          <p:cNvSpPr txBox="1">
            <a:spLocks noGrp="1"/>
          </p:cNvSpPr>
          <p:nvPr>
            <p:ph type="body" idx="1"/>
          </p:nvPr>
        </p:nvSpPr>
        <p:spPr>
          <a:xfrm>
            <a:off x="261259" y="8039099"/>
            <a:ext cx="17502522" cy="2089639"/>
          </a:xfrm>
          <a:prstGeom prst="rect">
            <a:avLst/>
          </a:prstGeom>
        </p:spPr>
        <p:txBody>
          <a:bodyPr spcFirstLastPara="1" vert="horz" wrap="square" lIns="182850" tIns="182850" rIns="182850" bIns="182850" rtlCol="0" anchor="t" anchorCtr="0">
            <a:normAutofit/>
          </a:bodyPr>
          <a:lstStyle/>
          <a:p>
            <a:pPr marL="0" indent="0" algn="ctr">
              <a:buNone/>
            </a:pPr>
            <a:r>
              <a:rPr lang="en-GB" sz="3000" dirty="0"/>
              <a:t>From Art-Based Workshops, April 2024</a:t>
            </a:r>
          </a:p>
          <a:p>
            <a:pPr marL="0" indent="0" algn="ctr">
              <a:buNone/>
            </a:pPr>
            <a:r>
              <a:rPr lang="en-GB" sz="3000" dirty="0"/>
              <a:t>Prints done by our graduates who become primary school teachers, </a:t>
            </a:r>
          </a:p>
          <a:p>
            <a:pPr marL="0" indent="0" algn="ctr">
              <a:buNone/>
            </a:pPr>
            <a:r>
              <a:rPr lang="en-GB" sz="3000" dirty="0"/>
              <a:t>moderated by my colleague, Laura Thornton</a:t>
            </a:r>
          </a:p>
        </p:txBody>
      </p:sp>
      <p:sp>
        <p:nvSpPr>
          <p:cNvPr id="2" name="TextBox 1"/>
          <p:cNvSpPr txBox="1"/>
          <p:nvPr/>
        </p:nvSpPr>
        <p:spPr>
          <a:xfrm>
            <a:off x="14590644" y="8547653"/>
            <a:ext cx="1550504" cy="646331"/>
          </a:xfrm>
          <a:prstGeom prst="rect">
            <a:avLst/>
          </a:prstGeom>
          <a:noFill/>
        </p:spPr>
        <p:txBody>
          <a:bodyPr wrap="square" rtlCol="0">
            <a:spAutoFit/>
          </a:bodyPr>
          <a:lstStyle/>
          <a:p>
            <a:endParaRPr lang="en-US" sz="36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231" t="7447" r="5282" b="5760"/>
          <a:stretch/>
        </p:blipFill>
        <p:spPr>
          <a:xfrm rot="10800000">
            <a:off x="2969337" y="158260"/>
            <a:ext cx="11076212" cy="7880837"/>
          </a:xfrm>
          <a:prstGeom prst="rect">
            <a:avLst/>
          </a:prstGeom>
        </p:spPr>
      </p:pic>
      <p:sp>
        <p:nvSpPr>
          <p:cNvPr id="5" name="TextBox 4"/>
          <p:cNvSpPr txBox="1"/>
          <p:nvPr/>
        </p:nvSpPr>
        <p:spPr>
          <a:xfrm>
            <a:off x="3052690" y="6147583"/>
            <a:ext cx="1266092" cy="646331"/>
          </a:xfrm>
          <a:prstGeom prst="rect">
            <a:avLst/>
          </a:prstGeom>
          <a:solidFill>
            <a:schemeClr val="tx2"/>
          </a:solidFill>
        </p:spPr>
        <p:txBody>
          <a:bodyPr wrap="square" rtlCol="0">
            <a:spAutoFit/>
          </a:bodyPr>
          <a:lstStyle/>
          <a:p>
            <a:endParaRPr lang="en-US" sz="3600" dirty="0"/>
          </a:p>
        </p:txBody>
      </p:sp>
      <p:sp>
        <p:nvSpPr>
          <p:cNvPr id="7" name="TextBox 6"/>
          <p:cNvSpPr txBox="1"/>
          <p:nvPr/>
        </p:nvSpPr>
        <p:spPr>
          <a:xfrm>
            <a:off x="11315370" y="6985927"/>
            <a:ext cx="2153351" cy="677361"/>
          </a:xfrm>
          <a:prstGeom prst="rect">
            <a:avLst/>
          </a:prstGeom>
          <a:solidFill>
            <a:schemeClr val="tx2"/>
          </a:solidFill>
        </p:spPr>
        <p:txBody>
          <a:bodyPr wrap="square" rtlCol="0">
            <a:spAutoFit/>
          </a:bodyPr>
          <a:lstStyle/>
          <a:p>
            <a:endParaRPr lang="en-US" sz="3600" dirty="0"/>
          </a:p>
        </p:txBody>
      </p:sp>
      <p:sp>
        <p:nvSpPr>
          <p:cNvPr id="8" name="TextBox 7"/>
          <p:cNvSpPr txBox="1"/>
          <p:nvPr/>
        </p:nvSpPr>
        <p:spPr>
          <a:xfrm>
            <a:off x="16009036" y="6189499"/>
            <a:ext cx="886264" cy="646331"/>
          </a:xfrm>
          <a:prstGeom prst="rect">
            <a:avLst/>
          </a:prstGeom>
          <a:solidFill>
            <a:schemeClr val="tx2"/>
          </a:solidFill>
        </p:spPr>
        <p:txBody>
          <a:bodyPr wrap="square" rtlCol="0">
            <a:spAutoFit/>
          </a:bodyPr>
          <a:lstStyle/>
          <a:p>
            <a:endParaRPr lang="en-US" sz="36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43" t="5785" r="4390" b="272"/>
          <a:stretch/>
        </p:blipFill>
        <p:spPr>
          <a:xfrm rot="5400000">
            <a:off x="11455378" y="1198009"/>
            <a:ext cx="7804971" cy="5877207"/>
          </a:xfrm>
          <a:prstGeom prst="rect">
            <a:avLst/>
          </a:prstGeom>
        </p:spPr>
      </p:pic>
      <p:pic>
        <p:nvPicPr>
          <p:cNvPr id="12" name="Picture 11">
            <a:extLst>
              <a:ext uri="{FF2B5EF4-FFF2-40B4-BE49-F238E27FC236}">
                <a16:creationId xmlns:a16="http://schemas.microsoft.com/office/drawing/2014/main" id="{D0F6EFFF-70A5-AEE9-04AC-EB884A02BC59}"/>
              </a:ext>
            </a:extLst>
          </p:cNvPr>
          <p:cNvPicPr>
            <a:picLocks noChangeAspect="1"/>
          </p:cNvPicPr>
          <p:nvPr/>
        </p:nvPicPr>
        <p:blipFill>
          <a:blip r:embed="rId5"/>
          <a:stretch>
            <a:fillRect/>
          </a:stretch>
        </p:blipFill>
        <p:spPr>
          <a:xfrm>
            <a:off x="16171606" y="6944353"/>
            <a:ext cx="2152075" cy="682811"/>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b="4066"/>
          <a:stretch/>
        </p:blipFill>
        <p:spPr>
          <a:xfrm rot="5400000">
            <a:off x="-1127469" y="1116583"/>
            <a:ext cx="8039098" cy="5784159"/>
          </a:xfrm>
          <a:prstGeom prst="rect">
            <a:avLst/>
          </a:prstGeom>
        </p:spPr>
      </p:pic>
      <p:pic>
        <p:nvPicPr>
          <p:cNvPr id="14" name="Picture 13">
            <a:extLst>
              <a:ext uri="{FF2B5EF4-FFF2-40B4-BE49-F238E27FC236}">
                <a16:creationId xmlns:a16="http://schemas.microsoft.com/office/drawing/2014/main" id="{2B5B1EE2-14F6-3D58-6710-5ADD09EA5A91}"/>
              </a:ext>
            </a:extLst>
          </p:cNvPr>
          <p:cNvPicPr>
            <a:picLocks noChangeAspect="1"/>
          </p:cNvPicPr>
          <p:nvPr/>
        </p:nvPicPr>
        <p:blipFill>
          <a:blip r:embed="rId5"/>
          <a:stretch>
            <a:fillRect/>
          </a:stretch>
        </p:blipFill>
        <p:spPr>
          <a:xfrm>
            <a:off x="3166413" y="6793914"/>
            <a:ext cx="2152075" cy="6828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38491"/>
        </a:solidFill>
        <a:effectLst/>
      </p:bgPr>
    </p:bg>
    <p:spTree>
      <p:nvGrpSpPr>
        <p:cNvPr id="1" name=""/>
        <p:cNvGrpSpPr/>
        <p:nvPr/>
      </p:nvGrpSpPr>
      <p:grpSpPr>
        <a:xfrm>
          <a:off x="0" y="0"/>
          <a:ext cx="0" cy="0"/>
          <a:chOff x="0" y="0"/>
          <a:chExt cx="0" cy="0"/>
        </a:xfrm>
      </p:grpSpPr>
      <p:grpSp>
        <p:nvGrpSpPr>
          <p:cNvPr id="2" name="Group 2"/>
          <p:cNvGrpSpPr/>
          <p:nvPr/>
        </p:nvGrpSpPr>
        <p:grpSpPr>
          <a:xfrm>
            <a:off x="733732" y="1485894"/>
            <a:ext cx="17554268" cy="4647592"/>
            <a:chOff x="0" y="0"/>
            <a:chExt cx="4623346" cy="1224057"/>
          </a:xfrm>
        </p:grpSpPr>
        <p:sp>
          <p:nvSpPr>
            <p:cNvPr id="3" name="Freeform 3"/>
            <p:cNvSpPr/>
            <p:nvPr/>
          </p:nvSpPr>
          <p:spPr>
            <a:xfrm>
              <a:off x="0" y="0"/>
              <a:ext cx="4623346" cy="1224057"/>
            </a:xfrm>
            <a:custGeom>
              <a:avLst/>
              <a:gdLst/>
              <a:ahLst/>
              <a:cxnLst/>
              <a:rect l="l" t="t" r="r" b="b"/>
              <a:pathLst>
                <a:path w="4623346" h="1224057">
                  <a:moveTo>
                    <a:pt x="22492" y="0"/>
                  </a:moveTo>
                  <a:lnTo>
                    <a:pt x="4600854" y="0"/>
                  </a:lnTo>
                  <a:cubicBezTo>
                    <a:pt x="4606819" y="0"/>
                    <a:pt x="4612540" y="2370"/>
                    <a:pt x="4616758" y="6588"/>
                  </a:cubicBezTo>
                  <a:cubicBezTo>
                    <a:pt x="4620976" y="10806"/>
                    <a:pt x="4623346" y="16527"/>
                    <a:pt x="4623346" y="22492"/>
                  </a:cubicBezTo>
                  <a:lnTo>
                    <a:pt x="4623346" y="1201565"/>
                  </a:lnTo>
                  <a:cubicBezTo>
                    <a:pt x="4623346" y="1213987"/>
                    <a:pt x="4613276" y="1224057"/>
                    <a:pt x="4600854" y="1224057"/>
                  </a:cubicBezTo>
                  <a:lnTo>
                    <a:pt x="22492" y="1224057"/>
                  </a:lnTo>
                  <a:cubicBezTo>
                    <a:pt x="10070" y="1224057"/>
                    <a:pt x="0" y="1213987"/>
                    <a:pt x="0" y="1201565"/>
                  </a:cubicBezTo>
                  <a:lnTo>
                    <a:pt x="0" y="22492"/>
                  </a:lnTo>
                  <a:cubicBezTo>
                    <a:pt x="0" y="16527"/>
                    <a:pt x="2370" y="10806"/>
                    <a:pt x="6588" y="6588"/>
                  </a:cubicBezTo>
                  <a:cubicBezTo>
                    <a:pt x="10806" y="2370"/>
                    <a:pt x="16527" y="0"/>
                    <a:pt x="22492" y="0"/>
                  </a:cubicBezTo>
                  <a:close/>
                </a:path>
              </a:pathLst>
            </a:custGeom>
            <a:solidFill>
              <a:srgbClr val="295186"/>
            </a:solidFill>
          </p:spPr>
          <p:txBody>
            <a:bodyPr/>
            <a:lstStyle/>
            <a:p>
              <a:endParaRPr lang="en-IE"/>
            </a:p>
          </p:txBody>
        </p:sp>
        <p:sp>
          <p:nvSpPr>
            <p:cNvPr id="4" name="TextBox 4"/>
            <p:cNvSpPr txBox="1"/>
            <p:nvPr/>
          </p:nvSpPr>
          <p:spPr>
            <a:xfrm>
              <a:off x="0" y="-57150"/>
              <a:ext cx="4623346" cy="1281207"/>
            </a:xfrm>
            <a:prstGeom prst="rect">
              <a:avLst/>
            </a:prstGeom>
          </p:spPr>
          <p:txBody>
            <a:bodyPr lIns="50800" tIns="50800" rIns="50800" bIns="50800" rtlCol="0" anchor="ctr"/>
            <a:lstStyle/>
            <a:p>
              <a:pPr algn="l">
                <a:lnSpc>
                  <a:spcPts val="4479"/>
                </a:lnSpc>
              </a:pPr>
              <a:r>
                <a:rPr lang="en-US" sz="3199" i="1" dirty="0">
                  <a:solidFill>
                    <a:srgbClr val="FFFFFF"/>
                  </a:solidFill>
                  <a:latin typeface="Canva Sans Italics"/>
                  <a:ea typeface="Canva Sans Italics"/>
                  <a:cs typeface="Canva Sans Italics"/>
                  <a:sym typeface="Canva Sans Italics"/>
                </a:rPr>
                <a:t> “Turn to Teaching is a constant hook, like </a:t>
              </a:r>
              <a:r>
                <a:rPr lang="en-US" sz="3199" b="1" i="1" dirty="0">
                  <a:solidFill>
                    <a:srgbClr val="FFFFFF"/>
                  </a:solidFill>
                  <a:latin typeface="Canva Sans Italics"/>
                  <a:ea typeface="Canva Sans Italics"/>
                  <a:cs typeface="Canva Sans Italics"/>
                  <a:sym typeface="Canva Sans Italics"/>
                </a:rPr>
                <a:t>someone is always there to tell you ‘It’s OK’, </a:t>
              </a:r>
              <a:r>
                <a:rPr lang="en-US" sz="3199" i="1" dirty="0">
                  <a:solidFill>
                    <a:srgbClr val="FFFFFF"/>
                  </a:solidFill>
                  <a:latin typeface="Canva Sans Italics"/>
                  <a:ea typeface="Canva Sans Italics"/>
                  <a:cs typeface="Canva Sans Italics"/>
                  <a:sym typeface="Canva Sans Italics"/>
                </a:rPr>
                <a:t>they are there for you for anything. Everyone is always welcomed so </a:t>
              </a:r>
              <a:r>
                <a:rPr lang="en-US" sz="3199" b="1" i="1" dirty="0">
                  <a:solidFill>
                    <a:srgbClr val="FFFFFF"/>
                  </a:solidFill>
                  <a:latin typeface="Canva Sans Italics"/>
                  <a:ea typeface="Canva Sans Italics"/>
                  <a:cs typeface="Canva Sans Italics"/>
                  <a:sym typeface="Canva Sans Italics"/>
                </a:rPr>
                <a:t>I never felt alone</a:t>
              </a:r>
              <a:r>
                <a:rPr lang="en-US" sz="3199" i="1" dirty="0">
                  <a:solidFill>
                    <a:srgbClr val="FFFFFF"/>
                  </a:solidFill>
                  <a:latin typeface="Canva Sans Italics"/>
                  <a:ea typeface="Canva Sans Italics"/>
                  <a:cs typeface="Canva Sans Italics"/>
                  <a:sym typeface="Canva Sans Italics"/>
                </a:rPr>
                <a:t>. No matter if the problem is big or small, </a:t>
              </a:r>
              <a:r>
                <a:rPr lang="en-US" sz="3199" b="1" i="1" dirty="0">
                  <a:solidFill>
                    <a:srgbClr val="FFFFFF"/>
                  </a:solidFill>
                  <a:latin typeface="Canva Sans Italics"/>
                  <a:ea typeface="Canva Sans Italics"/>
                  <a:cs typeface="Canva Sans Italics"/>
                  <a:sym typeface="Canva Sans Italics"/>
                </a:rPr>
                <a:t>someone was always there to listen</a:t>
              </a:r>
              <a:r>
                <a:rPr lang="en-US" sz="3199" i="1" dirty="0">
                  <a:solidFill>
                    <a:srgbClr val="FFFFFF"/>
                  </a:solidFill>
                  <a:latin typeface="Canva Sans Italics"/>
                  <a:ea typeface="Canva Sans Italics"/>
                  <a:cs typeface="Canva Sans Italics"/>
                  <a:sym typeface="Canva Sans Italics"/>
                </a:rPr>
                <a:t>, and not only listen, but they are also your friends to help [with those problems], </a:t>
              </a:r>
              <a:r>
                <a:rPr lang="en-US" sz="3199" b="1" i="1" dirty="0">
                  <a:solidFill>
                    <a:srgbClr val="FFFFFF"/>
                  </a:solidFill>
                  <a:latin typeface="Canva Sans Italics"/>
                  <a:ea typeface="Canva Sans Italics"/>
                  <a:cs typeface="Canva Sans Italics"/>
                  <a:sym typeface="Canva Sans Italics"/>
                </a:rPr>
                <a:t>there is a lot of care there.”</a:t>
              </a:r>
              <a:r>
                <a:rPr lang="en-US" sz="3199" b="1" dirty="0">
                  <a:solidFill>
                    <a:srgbClr val="FFFFFF"/>
                  </a:solidFill>
                  <a:latin typeface="Canva Sans"/>
                  <a:ea typeface="Canva Sans"/>
                  <a:cs typeface="Canva Sans"/>
                  <a:sym typeface="Canva Sans"/>
                </a:rPr>
                <a:t> </a:t>
              </a:r>
            </a:p>
            <a:p>
              <a:pPr algn="l">
                <a:lnSpc>
                  <a:spcPts val="4619"/>
                </a:lnSpc>
              </a:pPr>
              <a:r>
                <a:rPr lang="en-US" sz="3299" dirty="0">
                  <a:solidFill>
                    <a:srgbClr val="FFFFFF"/>
                  </a:solidFill>
                  <a:latin typeface="Canva Sans"/>
                  <a:ea typeface="Canva Sans"/>
                  <a:cs typeface="Canva Sans"/>
                  <a:sym typeface="Canva Sans"/>
                </a:rPr>
                <a:t>                                                                A recent TTT graduate from Clondalkin in Froebel </a:t>
              </a:r>
            </a:p>
            <a:p>
              <a:pPr algn="l">
                <a:lnSpc>
                  <a:spcPts val="4619"/>
                </a:lnSpc>
                <a:spcBef>
                  <a:spcPct val="0"/>
                </a:spcBef>
              </a:pPr>
              <a:endParaRPr lang="en-US" sz="3299" dirty="0">
                <a:solidFill>
                  <a:srgbClr val="FFFFFF"/>
                </a:solidFill>
                <a:latin typeface="Canva Sans"/>
                <a:ea typeface="Canva Sans"/>
                <a:cs typeface="Canva Sans"/>
                <a:sym typeface="Canva Sans"/>
              </a:endParaRPr>
            </a:p>
          </p:txBody>
        </p:sp>
      </p:grpSp>
      <p:grpSp>
        <p:nvGrpSpPr>
          <p:cNvPr id="5" name="Group 5"/>
          <p:cNvGrpSpPr/>
          <p:nvPr/>
        </p:nvGrpSpPr>
        <p:grpSpPr>
          <a:xfrm>
            <a:off x="254410" y="6133485"/>
            <a:ext cx="17554268" cy="3448050"/>
            <a:chOff x="0" y="0"/>
            <a:chExt cx="4623346" cy="908128"/>
          </a:xfrm>
        </p:grpSpPr>
        <p:sp>
          <p:nvSpPr>
            <p:cNvPr id="6" name="Freeform 6"/>
            <p:cNvSpPr/>
            <p:nvPr/>
          </p:nvSpPr>
          <p:spPr>
            <a:xfrm>
              <a:off x="0" y="0"/>
              <a:ext cx="4623346" cy="908128"/>
            </a:xfrm>
            <a:custGeom>
              <a:avLst/>
              <a:gdLst/>
              <a:ahLst/>
              <a:cxnLst/>
              <a:rect l="l" t="t" r="r" b="b"/>
              <a:pathLst>
                <a:path w="4623346" h="908128">
                  <a:moveTo>
                    <a:pt x="22492" y="0"/>
                  </a:moveTo>
                  <a:lnTo>
                    <a:pt x="4600854" y="0"/>
                  </a:lnTo>
                  <a:cubicBezTo>
                    <a:pt x="4606819" y="0"/>
                    <a:pt x="4612540" y="2370"/>
                    <a:pt x="4616758" y="6588"/>
                  </a:cubicBezTo>
                  <a:cubicBezTo>
                    <a:pt x="4620976" y="10806"/>
                    <a:pt x="4623346" y="16527"/>
                    <a:pt x="4623346" y="22492"/>
                  </a:cubicBezTo>
                  <a:lnTo>
                    <a:pt x="4623346" y="885636"/>
                  </a:lnTo>
                  <a:cubicBezTo>
                    <a:pt x="4623346" y="898058"/>
                    <a:pt x="4613276" y="908128"/>
                    <a:pt x="4600854" y="908128"/>
                  </a:cubicBezTo>
                  <a:lnTo>
                    <a:pt x="22492" y="908128"/>
                  </a:lnTo>
                  <a:cubicBezTo>
                    <a:pt x="16527" y="908128"/>
                    <a:pt x="10806" y="905759"/>
                    <a:pt x="6588" y="901541"/>
                  </a:cubicBezTo>
                  <a:cubicBezTo>
                    <a:pt x="2370" y="897322"/>
                    <a:pt x="0" y="891601"/>
                    <a:pt x="0" y="885636"/>
                  </a:cubicBezTo>
                  <a:lnTo>
                    <a:pt x="0" y="22492"/>
                  </a:lnTo>
                  <a:cubicBezTo>
                    <a:pt x="0" y="16527"/>
                    <a:pt x="2370" y="10806"/>
                    <a:pt x="6588" y="6588"/>
                  </a:cubicBezTo>
                  <a:cubicBezTo>
                    <a:pt x="10806" y="2370"/>
                    <a:pt x="16527" y="0"/>
                    <a:pt x="22492" y="0"/>
                  </a:cubicBezTo>
                  <a:close/>
                </a:path>
              </a:pathLst>
            </a:custGeom>
            <a:solidFill>
              <a:srgbClr val="C95753"/>
            </a:solidFill>
          </p:spPr>
          <p:txBody>
            <a:bodyPr/>
            <a:lstStyle/>
            <a:p>
              <a:endParaRPr lang="en-IE"/>
            </a:p>
          </p:txBody>
        </p:sp>
        <p:sp>
          <p:nvSpPr>
            <p:cNvPr id="7" name="TextBox 7"/>
            <p:cNvSpPr txBox="1"/>
            <p:nvPr/>
          </p:nvSpPr>
          <p:spPr>
            <a:xfrm>
              <a:off x="0" y="-38100"/>
              <a:ext cx="4623346" cy="946228"/>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54410" y="457206"/>
            <a:ext cx="16230600" cy="1028688"/>
          </a:xfrm>
          <a:prstGeom prst="rect">
            <a:avLst/>
          </a:prstGeom>
        </p:spPr>
        <p:txBody>
          <a:bodyPr lIns="0" tIns="0" rIns="0" bIns="0" rtlCol="0" anchor="t">
            <a:spAutoFit/>
          </a:bodyPr>
          <a:lstStyle/>
          <a:p>
            <a:pPr algn="ctr">
              <a:lnSpc>
                <a:spcPts val="8400"/>
              </a:lnSpc>
            </a:pPr>
            <a:r>
              <a:rPr lang="en-US" sz="6000" b="1">
                <a:solidFill>
                  <a:srgbClr val="FFFFFF"/>
                </a:solidFill>
                <a:latin typeface="Canva Sans Bold"/>
                <a:ea typeface="Canva Sans Bold"/>
                <a:cs typeface="Canva Sans Bold"/>
                <a:sym typeface="Canva Sans Bold"/>
              </a:rPr>
              <a:t>What works? </a:t>
            </a:r>
          </a:p>
        </p:txBody>
      </p:sp>
      <p:sp>
        <p:nvSpPr>
          <p:cNvPr id="9" name="TextBox 9"/>
          <p:cNvSpPr txBox="1"/>
          <p:nvPr/>
        </p:nvSpPr>
        <p:spPr>
          <a:xfrm>
            <a:off x="1028700" y="6379845"/>
            <a:ext cx="16238324" cy="2847061"/>
          </a:xfrm>
          <a:prstGeom prst="rect">
            <a:avLst/>
          </a:prstGeom>
        </p:spPr>
        <p:txBody>
          <a:bodyPr lIns="0" tIns="0" rIns="0" bIns="0" rtlCol="0" anchor="t">
            <a:spAutoFit/>
          </a:bodyPr>
          <a:lstStyle/>
          <a:p>
            <a:pPr marL="690881" lvl="1" indent="-345440" algn="l">
              <a:lnSpc>
                <a:spcPts val="4480"/>
              </a:lnSpc>
              <a:buFont typeface="Arial"/>
              <a:buChar char="•"/>
            </a:pPr>
            <a:r>
              <a:rPr lang="en-US" sz="3200" dirty="0">
                <a:solidFill>
                  <a:srgbClr val="FFFFFF"/>
                </a:solidFill>
                <a:latin typeface="Canva Sans"/>
                <a:ea typeface="Canva Sans"/>
                <a:cs typeface="Canva Sans"/>
                <a:sym typeface="Canva Sans"/>
              </a:rPr>
              <a:t>Regular, continuous check-ins and holistic supports </a:t>
            </a:r>
          </a:p>
          <a:p>
            <a:pPr marL="690881" lvl="1" indent="-345440" algn="l">
              <a:lnSpc>
                <a:spcPts val="4480"/>
              </a:lnSpc>
              <a:buFont typeface="Arial"/>
              <a:buChar char="•"/>
            </a:pPr>
            <a:r>
              <a:rPr lang="en-US" sz="3200" dirty="0">
                <a:solidFill>
                  <a:srgbClr val="FFFFFF"/>
                </a:solidFill>
                <a:latin typeface="Canva Sans"/>
                <a:ea typeface="Canva Sans"/>
                <a:cs typeface="Canva Sans"/>
                <a:sym typeface="Canva Sans"/>
              </a:rPr>
              <a:t>Collaborations and partnerships</a:t>
            </a:r>
          </a:p>
          <a:p>
            <a:pPr marL="690881" lvl="1" indent="-345440" algn="l">
              <a:lnSpc>
                <a:spcPts val="4480"/>
              </a:lnSpc>
              <a:buFont typeface="Arial"/>
              <a:buChar char="•"/>
            </a:pPr>
            <a:r>
              <a:rPr lang="en-US" sz="3200" dirty="0">
                <a:solidFill>
                  <a:srgbClr val="FFFFFF"/>
                </a:solidFill>
                <a:latin typeface="Canva Sans"/>
                <a:ea typeface="Canva Sans"/>
                <a:cs typeface="Canva Sans"/>
                <a:sym typeface="Canva Sans"/>
              </a:rPr>
              <a:t>Longitudinal research and evaluation</a:t>
            </a:r>
          </a:p>
          <a:p>
            <a:pPr marL="690881" lvl="1" indent="-345440" algn="l">
              <a:lnSpc>
                <a:spcPts val="4480"/>
              </a:lnSpc>
              <a:buFont typeface="Arial"/>
              <a:buChar char="•"/>
            </a:pPr>
            <a:r>
              <a:rPr lang="en-US" sz="3200" dirty="0">
                <a:solidFill>
                  <a:srgbClr val="FFFFFF"/>
                </a:solidFill>
                <a:latin typeface="Canva Sans"/>
                <a:ea typeface="Canva Sans"/>
                <a:cs typeface="Canva Sans"/>
                <a:sym typeface="Canva Sans"/>
              </a:rPr>
              <a:t>Tapping on lived experiences and adult education methodologies </a:t>
            </a:r>
          </a:p>
          <a:p>
            <a:pPr marL="690881" lvl="1" indent="-345440" algn="l">
              <a:lnSpc>
                <a:spcPts val="4480"/>
              </a:lnSpc>
              <a:buFont typeface="Arial"/>
              <a:buChar char="•"/>
            </a:pPr>
            <a:r>
              <a:rPr lang="en-US" sz="3200" dirty="0">
                <a:solidFill>
                  <a:srgbClr val="FFFFFF"/>
                </a:solidFill>
                <a:latin typeface="Canva Sans"/>
                <a:ea typeface="Canva Sans"/>
                <a:cs typeface="Canva Sans"/>
                <a:sym typeface="Canva Sans"/>
              </a:rPr>
              <a:t>Critical education and critical pedagogies approach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B71F35-562F-5E82-FBA2-405BE1D46185}"/>
              </a:ext>
            </a:extLst>
          </p:cNvPr>
          <p:cNvPicPr>
            <a:picLocks noChangeAspect="1"/>
          </p:cNvPicPr>
          <p:nvPr/>
        </p:nvPicPr>
        <p:blipFill>
          <a:blip r:embed="rId3"/>
          <a:stretch>
            <a:fillRect/>
          </a:stretch>
        </p:blipFill>
        <p:spPr>
          <a:xfrm>
            <a:off x="2139042" y="169041"/>
            <a:ext cx="13725204" cy="9948918"/>
          </a:xfrm>
          <a:prstGeom prst="rect">
            <a:avLst/>
          </a:prstGeom>
        </p:spPr>
      </p:pic>
    </p:spTree>
    <p:extLst>
      <p:ext uri="{BB962C8B-B14F-4D97-AF65-F5344CB8AC3E}">
        <p14:creationId xmlns:p14="http://schemas.microsoft.com/office/powerpoint/2010/main" val="3842215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CD624357143044928E591775EBB314" ma:contentTypeVersion="17" ma:contentTypeDescription="Create a new document." ma:contentTypeScope="" ma:versionID="90a9b16d9d2d61bc5806c8818598d92c">
  <xsd:schema xmlns:xsd="http://www.w3.org/2001/XMLSchema" xmlns:xs="http://www.w3.org/2001/XMLSchema" xmlns:p="http://schemas.microsoft.com/office/2006/metadata/properties" xmlns:ns2="3336ddd5-64ad-4571-966a-68c8da55c77d" xmlns:ns3="72960017-9991-4de9-afa8-3dfa49575365" targetNamespace="http://schemas.microsoft.com/office/2006/metadata/properties" ma:root="true" ma:fieldsID="8b4d8544b1597fda56835a23102e300c" ns2:_="" ns3:_="">
    <xsd:import namespace="3336ddd5-64ad-4571-966a-68c8da55c77d"/>
    <xsd:import namespace="72960017-9991-4de9-afa8-3dfa4957536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36ddd5-64ad-4571-966a-68c8da55c7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aad9230-3fe2-4acd-82bb-645646f98d9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2960017-9991-4de9-afa8-3dfa4957536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ad1a7aa-f701-4f25-9a19-afa60730a50a}" ma:internalName="TaxCatchAll" ma:showField="CatchAllData" ma:web="72960017-9991-4de9-afa8-3dfa495753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2960017-9991-4de9-afa8-3dfa49575365" xsi:nil="true"/>
    <lcf76f155ced4ddcb4097134ff3c332f xmlns="3336ddd5-64ad-4571-966a-68c8da55c77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5200A0A-7642-4BF3-B0B8-F3183D9E4A5D}"/>
</file>

<file path=customXml/itemProps2.xml><?xml version="1.0" encoding="utf-8"?>
<ds:datastoreItem xmlns:ds="http://schemas.openxmlformats.org/officeDocument/2006/customXml" ds:itemID="{86A8033A-4FB1-4FDA-99BC-774145DBA7AC}"/>
</file>

<file path=customXml/itemProps3.xml><?xml version="1.0" encoding="utf-8"?>
<ds:datastoreItem xmlns:ds="http://schemas.openxmlformats.org/officeDocument/2006/customXml" ds:itemID="{1B4843E3-6EDC-4963-98EF-445D1DCAA3A2}"/>
</file>

<file path=docProps/app.xml><?xml version="1.0" encoding="utf-8"?>
<Properties xmlns="http://schemas.openxmlformats.org/officeDocument/2006/extended-properties" xmlns:vt="http://schemas.openxmlformats.org/officeDocument/2006/docPropsVTypes">
  <TotalTime>0</TotalTime>
  <Words>611</Words>
  <Application>Microsoft Office PowerPoint</Application>
  <PresentationFormat>Custom</PresentationFormat>
  <Paragraphs>44</Paragraphs>
  <Slides>12</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Klein Heavy</vt:lpstr>
      <vt:lpstr>Calibri</vt:lpstr>
      <vt:lpstr>Canva Sans</vt:lpstr>
      <vt:lpstr>Canva Sans Bold</vt:lpstr>
      <vt:lpstr>Klein Bold</vt:lpstr>
      <vt:lpstr>Aptos</vt:lpstr>
      <vt:lpstr>Canva Sans Bold Italics</vt:lpstr>
      <vt:lpstr>Canva Sans Italics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Turn to teaching</dc:title>
  <dc:creator>Dilara Demir Bloom</dc:creator>
  <cp:lastModifiedBy>Dilara Demir Bloom</cp:lastModifiedBy>
  <cp:revision>5</cp:revision>
  <dcterms:created xsi:type="dcterms:W3CDTF">2006-08-16T00:00:00Z</dcterms:created>
  <dcterms:modified xsi:type="dcterms:W3CDTF">2026-06-09T14:23:10Z</dcterms:modified>
  <dc:identifier>DAGrYKnCGBI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0x01010080CD624357143044928E591775EBB314</vt:lpwstr>
  </property>
</Properties>
</file>