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583" r:id="rId2"/>
    <p:sldId id="584" r:id="rId3"/>
    <p:sldId id="283" r:id="rId4"/>
    <p:sldId id="258" r:id="rId5"/>
    <p:sldId id="284" r:id="rId6"/>
    <p:sldId id="285" r:id="rId7"/>
    <p:sldId id="286" r:id="rId8"/>
    <p:sldId id="287" r:id="rId9"/>
    <p:sldId id="288" r:id="rId10"/>
    <p:sldId id="289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Title Slides" id="{1A25243D-D9DF-42ED-9ADF-3503B0C3D603}">
          <p14:sldIdLst>
            <p14:sldId id="583"/>
            <p14:sldId id="584"/>
            <p14:sldId id="283"/>
            <p14:sldId id="258"/>
            <p14:sldId id="284"/>
            <p14:sldId id="285"/>
            <p14:sldId id="286"/>
            <p14:sldId id="287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9" roundtripDataSignature="AMtx7mhnZqaxHk5VsTycT2NGOoDJbp3T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2F2"/>
    <a:srgbClr val="E5E5E5"/>
    <a:srgbClr val="003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2A7596-5CE3-8D2E-96DA-7DAA401B8AF8}" v="5" dt="2026-01-16T11:24:29.053"/>
  </p1510:revLst>
</p1510:revInfo>
</file>

<file path=ppt/tableStyles.xml><?xml version="1.0" encoding="utf-8"?>
<a:tblStyleLst xmlns:a="http://schemas.openxmlformats.org/drawingml/2006/main" def="{ECE29375-777B-45F0-9397-5750B364F4E2}">
  <a:tblStyle styleId="{ECE29375-777B-45F0-9397-5750B364F4E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93447" autoAdjust="0"/>
  </p:normalViewPr>
  <p:slideViewPr>
    <p:cSldViewPr snapToGrid="0">
      <p:cViewPr varScale="1">
        <p:scale>
          <a:sx n="81" d="100"/>
          <a:sy n="81" d="100"/>
        </p:scale>
        <p:origin x="1656" y="96"/>
      </p:cViewPr>
      <p:guideLst/>
    </p:cSldViewPr>
  </p:slideViewPr>
  <p:outlineViewPr>
    <p:cViewPr>
      <p:scale>
        <a:sx n="33" d="100"/>
        <a:sy n="33" d="100"/>
      </p:scale>
      <p:origin x="0" y="-682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0" Type="http://schemas.openxmlformats.org/officeDocument/2006/relationships/presProps" Target="presProps.xml"/><Relationship Id="rId125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24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119" Type="http://customschemas.google.com/relationships/presentationmetadata" Target="metadata"/><Relationship Id="rId127" Type="http://schemas.openxmlformats.org/officeDocument/2006/relationships/customXml" Target="../customXml/item3.xml"/><Relationship Id="rId10" Type="http://schemas.openxmlformats.org/officeDocument/2006/relationships/slide" Target="slides/slide9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26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65887" indent="-232943"/>
            <a:r>
              <a:rPr lang="en-US">
                <a:latin typeface="Arial"/>
                <a:ea typeface="Arial"/>
                <a:cs typeface="Arial"/>
                <a:sym typeface="Arial"/>
              </a:rPr>
              <a:t>Type your notes</a:t>
            </a:r>
            <a:endParaRPr/>
          </a:p>
        </p:txBody>
      </p:sp>
      <p:sp>
        <p:nvSpPr>
          <p:cNvPr id="194" name="Google Shape;194;p2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838200" y="1801194"/>
            <a:ext cx="10515600" cy="379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17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26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26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 rot="5400000">
            <a:off x="4200299" y="-1560904"/>
            <a:ext cx="3791403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871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01194"/>
            <a:ext cx="10515600" cy="379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9" descr="Logo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46334" y="6055946"/>
            <a:ext cx="3564311" cy="53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9" descr="Tex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7955" y="5879524"/>
            <a:ext cx="2687691" cy="8882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nnabis2030.org/e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networkedlearning.se/blog/onl201-topic-2-open-learning-sharing-and-opennes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DAE17-5EE5-A63B-55EC-492DE4485F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Mainstreaming Open Learning – One Size Does Not Fit All</a:t>
            </a:r>
            <a:br>
              <a:rPr lang="en-IE"/>
            </a:br>
            <a:endParaRPr lang="en-IE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CF7FE-E597-3556-3212-C9592EB7F3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PATH Showcase Event</a:t>
            </a:r>
          </a:p>
          <a:p>
            <a:r>
              <a:rPr lang="en-US"/>
              <a:t>June 16</a:t>
            </a:r>
            <a:r>
              <a:rPr lang="en-US" baseline="30000"/>
              <a:t>th</a:t>
            </a:r>
            <a:r>
              <a:rPr lang="en-US"/>
              <a:t> 2026</a:t>
            </a:r>
          </a:p>
          <a:p>
            <a:r>
              <a:rPr lang="en-US"/>
              <a:t>Dr Bairbre Fleming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24510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4BA8-E10A-E553-AFE3-1BFA871C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963089"/>
          </a:xfrm>
        </p:spPr>
        <p:txBody>
          <a:bodyPr anchor="b">
            <a:normAutofit/>
          </a:bodyPr>
          <a:lstStyle/>
          <a:p>
            <a:r>
              <a:rPr lang="en-IE" sz="5000" b="1" dirty="0"/>
              <a:t>Key Takeaways</a:t>
            </a:r>
            <a:endParaRPr lang="en-IE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0072D-CB08-91B3-ECA6-34A9604BB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809" y="1877132"/>
            <a:ext cx="5458968" cy="3905149"/>
          </a:xfrm>
        </p:spPr>
        <p:txBody>
          <a:bodyPr anchor="t">
            <a:normAutofit lnSpcReduction="10000"/>
          </a:bodyPr>
          <a:lstStyle/>
          <a:p>
            <a:r>
              <a:rPr lang="en-IE" sz="2400" dirty="0"/>
              <a:t>Despite scaling challenges, student feedback proves the model is life-changing—enriching minds, accommodating disabilities, and removing uncertainty. </a:t>
            </a:r>
          </a:p>
          <a:p>
            <a:r>
              <a:rPr lang="en-IE" sz="2400" dirty="0"/>
              <a:t>True sustainability requires shifting away from temporary, short-term project funding. </a:t>
            </a:r>
          </a:p>
          <a:p>
            <a:r>
              <a:rPr lang="en-IE" sz="2400" dirty="0"/>
              <a:t>This Open Learning model is circular and sustainable and could be the answer to flexible part-time learning</a:t>
            </a:r>
          </a:p>
          <a:p>
            <a:endParaRPr lang="en-IE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367425-5A57-E8CF-ED60-1CF64D31D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3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F92D-F3D7-E03C-BD1B-22A574DE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509096" cy="2452687"/>
          </a:xfrm>
        </p:spPr>
        <p:txBody>
          <a:bodyPr anchor="ctr">
            <a:normAutofit/>
          </a:bodyPr>
          <a:lstStyle/>
          <a:p>
            <a:r>
              <a:rPr lang="en-IE" sz="3300" dirty="0"/>
              <a:t>Mainstreaming Open Learning: From local to Cluster Realities</a:t>
            </a:r>
          </a:p>
        </p:txBody>
      </p:sp>
      <p:pic>
        <p:nvPicPr>
          <p:cNvPr id="5" name="Picture 4" descr="Web of wires connecting pins">
            <a:extLst>
              <a:ext uri="{FF2B5EF4-FFF2-40B4-BE49-F238E27FC236}">
                <a16:creationId xmlns:a16="http://schemas.microsoft.com/office/drawing/2014/main" id="{A9CF11E7-5CED-BD21-F379-EDE47A261B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894" b="31510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D681A-1F02-A204-F3DF-51F4EF08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IE" sz="2400" dirty="0"/>
              <a:t>Exploring Open Learning as a model for widening participation. </a:t>
            </a:r>
          </a:p>
          <a:p>
            <a:r>
              <a:rPr lang="en-IE" sz="2400" dirty="0"/>
              <a:t>The ambition of regional scaling via the Leinster Pillar 1 Cluster. </a:t>
            </a:r>
          </a:p>
          <a:p>
            <a:r>
              <a:rPr lang="en-IE" sz="2400" dirty="0"/>
              <a:t>The tension between theoretical frameworks and operational realities.</a:t>
            </a:r>
          </a:p>
          <a:p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47708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515A-2D32-FFB6-9D50-A63BB612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IE" sz="3600"/>
              <a:t>What is Open Learning?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7B4B1-2A9F-82BC-7836-DCCD7AF1C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6107" b="13024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622B6-38A0-3C8B-4BF9-F69A60E90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0656" y="3752850"/>
            <a:ext cx="8668740" cy="2452687"/>
          </a:xfrm>
        </p:spPr>
        <p:txBody>
          <a:bodyPr anchor="ctr">
            <a:noAutofit/>
          </a:bodyPr>
          <a:lstStyle/>
          <a:p>
            <a:r>
              <a:rPr lang="en-IE" sz="2400" dirty="0"/>
              <a:t>Mainstream Integration: Opens up existing undergraduate modules to part-time learners</a:t>
            </a:r>
          </a:p>
          <a:p>
            <a:r>
              <a:rPr lang="en-IE" sz="2400" dirty="0"/>
              <a:t>Radical Accessibility: Features no formal entry requirements</a:t>
            </a:r>
          </a:p>
          <a:p>
            <a:r>
              <a:rPr lang="en-IE" sz="2400" dirty="0"/>
              <a:t>Capacity Optimisation: Leverages existing undergraduate classroom capacity without requiring extra academic teaching hours or separate materials.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BFDBAE-593E-00C8-E310-A9DBA0A6D994}"/>
              </a:ext>
            </a:extLst>
          </p:cNvPr>
          <p:cNvSpPr txBox="1"/>
          <p:nvPr/>
        </p:nvSpPr>
        <p:spPr>
          <a:xfrm>
            <a:off x="9617257" y="6657945"/>
            <a:ext cx="25747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latin typeface="+mn-lt"/>
                <a:ea typeface="+mn-ea"/>
                <a:cs typeface="+mn-cs"/>
                <a:hlinkClick r:id="rId3" tooltip="https://www.opennetworkedlearning.se/blog/onl201-topic-2-open-learning-sharing-and-opennes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latin typeface="+mn-lt"/>
                <a:ea typeface="+mn-ea"/>
                <a:cs typeface="+mn-cs"/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IE" sz="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86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06" descr="Metal tic-tac-toe game pieces">
            <a:extLst>
              <a:ext uri="{FF2B5EF4-FFF2-40B4-BE49-F238E27FC236}">
                <a16:creationId xmlns:a16="http://schemas.microsoft.com/office/drawing/2014/main" id="{4EF71B0B-0960-8544-40D5-C07A7330C7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436"/>
          <a:stretch>
            <a:fillRect/>
          </a:stretch>
        </p:blipFill>
        <p:spPr>
          <a:xfrm>
            <a:off x="1" y="10"/>
            <a:ext cx="6555035" cy="6857990"/>
          </a:xfrm>
          <a:prstGeom prst="rect">
            <a:avLst/>
          </a:prstGeom>
        </p:spPr>
      </p:pic>
      <p:sp>
        <p:nvSpPr>
          <p:cNvPr id="197" name="Google Shape;197;p20"/>
          <p:cNvSpPr txBox="1">
            <a:spLocks noGrp="1"/>
          </p:cNvSpPr>
          <p:nvPr>
            <p:ph type="title" idx="4294967295"/>
          </p:nvPr>
        </p:nvSpPr>
        <p:spPr>
          <a:xfrm>
            <a:off x="6808424" y="85366"/>
            <a:ext cx="4545375" cy="114966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>
              <a:spcBef>
                <a:spcPct val="0"/>
              </a:spcBef>
              <a:buSzPct val="100000"/>
            </a:pP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UCD Story: Proof of Concept </a:t>
            </a:r>
            <a:endParaRPr lang="en-US" sz="37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6654188" y="1235035"/>
            <a:ext cx="5332164" cy="513271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Long-Term Picture: 1,294 students enrolled and 116 successfully progressed into full degree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over a seven-year span.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 Progression Metrics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IE" sz="2400" dirty="0"/>
              <a:t>2025–26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1" fontAlgn="base"/>
            <a:r>
              <a:rPr lang="en-I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93</a:t>
            </a: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students on Progression Pathway </a:t>
            </a:r>
          </a:p>
          <a:p>
            <a:pPr lvl="1" fontAlgn="base"/>
            <a:r>
              <a:rPr lang="en-I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85 </a:t>
            </a: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guaranteed degree places </a:t>
            </a:r>
          </a:p>
          <a:p>
            <a:pPr lvl="1" fontAlgn="base"/>
            <a:r>
              <a:rPr lang="en-I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146</a:t>
            </a: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students taking audit/credit modules</a:t>
            </a:r>
            <a:endParaRPr lang="en-IE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I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Progression Pathway Degree options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98BB7-A4F4-538C-4F94-22527A45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The visions of scale</a:t>
            </a:r>
            <a:endParaRPr lang="en-IE" sz="3600" dirty="0"/>
          </a:p>
        </p:txBody>
      </p:sp>
      <p:pic>
        <p:nvPicPr>
          <p:cNvPr id="15" name="Picture 14" descr="A digital balance scale using circles">
            <a:extLst>
              <a:ext uri="{FF2B5EF4-FFF2-40B4-BE49-F238E27FC236}">
                <a16:creationId xmlns:a16="http://schemas.microsoft.com/office/drawing/2014/main" id="{03FEEE20-51AF-59BA-AEB0-1481C4BF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748" b="29947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9BA92-3800-B016-8615-33548DD70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 fontScale="92500" lnSpcReduction="20000"/>
          </a:bodyPr>
          <a:lstStyle/>
          <a:p>
            <a:r>
              <a:rPr lang="en-IE" dirty="0"/>
              <a:t>Strategic Goal: Serving as a catalyst for partner Higher Education Institutions (HEIs) to mainstream part-time and flexible provision.</a:t>
            </a:r>
          </a:p>
          <a:p>
            <a:r>
              <a:rPr lang="en-IE" dirty="0"/>
              <a:t>The Project Toolkit: Developed the ‘Unlocking Inclusion Toolkit’ to provide a theoretical blueprint for embedding universal design and flexible pathways into wider institutional policy. </a:t>
            </a:r>
          </a:p>
          <a:p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268934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B6B03-655D-B6DF-CC7E-0C45B30C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/>
              <a:t>The friction of replication</a:t>
            </a:r>
            <a:endParaRPr lang="en-IE" sz="3600"/>
          </a:p>
        </p:txBody>
      </p:sp>
      <p:pic>
        <p:nvPicPr>
          <p:cNvPr id="5" name="Picture 4" descr="Hand with red strings">
            <a:extLst>
              <a:ext uri="{FF2B5EF4-FFF2-40B4-BE49-F238E27FC236}">
                <a16:creationId xmlns:a16="http://schemas.microsoft.com/office/drawing/2014/main" id="{AA5FA3F9-72CD-6E8B-66B7-F007F2E911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387" b="29018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94742-B81F-57CF-46EF-1C9BA065B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 lnSpcReduction="10000"/>
          </a:bodyPr>
          <a:lstStyle/>
          <a:p>
            <a:r>
              <a:rPr lang="en-IE" dirty="0"/>
              <a:t>Total open modules offered across the cluster stood at 385: UCD (360), MIE (18), NCAD (5), and IADT (2). </a:t>
            </a:r>
          </a:p>
          <a:p>
            <a:r>
              <a:rPr lang="en-IE" dirty="0"/>
              <a:t>Moving from a theoretical toolkit to a cross-institutional reality exposed systemic gaps and challenges</a:t>
            </a:r>
          </a:p>
          <a:p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3344909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64FB4-143D-B343-9E79-7D520A5E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The reality</a:t>
            </a:r>
            <a:endParaRPr lang="en-IE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0DFFB-DE93-78B5-E1EA-23B33A78B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493" y="1672954"/>
            <a:ext cx="6713552" cy="4119172"/>
          </a:xfrm>
        </p:spPr>
        <p:txBody>
          <a:bodyPr anchor="t">
            <a:normAutofit lnSpcReduction="10000"/>
          </a:bodyPr>
          <a:lstStyle/>
          <a:p>
            <a:r>
              <a:rPr lang="en-IE" sz="2400" dirty="0"/>
              <a:t>Other HEIs found it difficult to replicate a system comparable to UCD because they operated different systems and structures.</a:t>
            </a:r>
          </a:p>
          <a:p>
            <a:r>
              <a:rPr lang="en-IE" sz="2400" dirty="0"/>
              <a:t>There were limited resources in place to promote and implement such a radical new initiative in different HEIs</a:t>
            </a:r>
          </a:p>
          <a:p>
            <a:r>
              <a:rPr lang="en-IE" sz="2400" dirty="0"/>
              <a:t>Partner institutions struggled to attract learners due to an absence of academic credits for completing modules. </a:t>
            </a:r>
          </a:p>
          <a:p>
            <a:r>
              <a:rPr lang="en-IE" sz="2400" dirty="0"/>
              <a:t>A lack of clear, structural progression pathways to full-time degrees meant students couldn't leverage their coursework.</a:t>
            </a:r>
          </a:p>
          <a:p>
            <a:endParaRPr lang="en-IE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BEFDA-2CFF-7579-4685-72CC4D6BC1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48" r="26638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4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E72BA-92E9-982F-E360-107DD849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8163"/>
            <a:ext cx="3687491" cy="2106333"/>
          </a:xfrm>
        </p:spPr>
        <p:txBody>
          <a:bodyPr anchor="t">
            <a:normAutofit/>
          </a:bodyPr>
          <a:lstStyle/>
          <a:p>
            <a:r>
              <a:rPr lang="en-US" sz="3200"/>
              <a:t>Other impediments in the Part-time space</a:t>
            </a:r>
            <a:endParaRPr lang="en-IE" sz="3200"/>
          </a:p>
        </p:txBody>
      </p:sp>
      <p:pic>
        <p:nvPicPr>
          <p:cNvPr id="225" name="Google Shape;225;g2280c1e9dda_0_70"/>
          <p:cNvPicPr preferRelativeResize="0"/>
          <p:nvPr/>
        </p:nvPicPr>
        <p:blipFill>
          <a:blip r:embed="rId2"/>
          <a:srcRect t="11624" b="5656"/>
          <a:stretch>
            <a:fillRect/>
          </a:stretch>
        </p:blipFill>
        <p:spPr>
          <a:xfrm>
            <a:off x="-2" y="10"/>
            <a:ext cx="12192002" cy="3428990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B1D5A-75A8-753C-3992-352117E0A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5691" y="3701667"/>
            <a:ext cx="6828109" cy="2963537"/>
          </a:xfrm>
        </p:spPr>
        <p:txBody>
          <a:bodyPr anchor="t">
            <a:normAutofit/>
          </a:bodyPr>
          <a:lstStyle/>
          <a:p>
            <a:r>
              <a:rPr lang="en-IE" sz="2400" dirty="0"/>
              <a:t>The SUSI Funding Gap: A major structural barrier for National Access Plan (NAP) cohorts is the lack of SUSI grant eligibility for part-time education. </a:t>
            </a:r>
          </a:p>
          <a:p>
            <a:r>
              <a:rPr lang="en-IE" sz="2400" dirty="0"/>
              <a:t>Scholarship: Without the financial incentive of scholarships, recruitment faltered</a:t>
            </a:r>
          </a:p>
        </p:txBody>
      </p:sp>
    </p:spTree>
    <p:extLst>
      <p:ext uri="{BB962C8B-B14F-4D97-AF65-F5344CB8AC3E}">
        <p14:creationId xmlns:p14="http://schemas.microsoft.com/office/powerpoint/2010/main" val="220019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00B88-ABC9-DBBA-8BFF-01A0C0E7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161993"/>
          </a:xfrm>
        </p:spPr>
        <p:txBody>
          <a:bodyPr anchor="b">
            <a:normAutofit fontScale="90000"/>
          </a:bodyPr>
          <a:lstStyle/>
          <a:p>
            <a:r>
              <a:rPr lang="en-IE" sz="4000" dirty="0"/>
              <a:t>The "One-Size-Fits-All" Fallacy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6552A-047B-AC47-694D-1FAD7644E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5384" y="1806766"/>
            <a:ext cx="6234014" cy="4560695"/>
          </a:xfrm>
        </p:spPr>
        <p:txBody>
          <a:bodyPr>
            <a:normAutofit/>
          </a:bodyPr>
          <a:lstStyle/>
          <a:p>
            <a:r>
              <a:rPr lang="en-IE" sz="2400" dirty="0"/>
              <a:t>Cannot impose a uniform cookie-cutter system onto institutions with radically different resources, cultures and structures</a:t>
            </a:r>
          </a:p>
          <a:p>
            <a:r>
              <a:rPr lang="en-IE" sz="2400" dirty="0"/>
              <a:t>Systemic Misalignment: Many partner HEIs are not modularised, forcing staff into 1:1 local discussions on how to adapt internal systems to fit a flexible model. </a:t>
            </a:r>
          </a:p>
          <a:p>
            <a:r>
              <a:rPr lang="en-IE" sz="2400" dirty="0"/>
              <a:t>The Mandate for Investment: Without substantial, permanent institutional investment and baseline policy alignment, the Open Learning model remains trapped in its original context. </a:t>
            </a:r>
          </a:p>
          <a:p>
            <a:endParaRPr lang="en-IE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B078B5-DE47-2FC9-E04B-85876E14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92" y="394854"/>
            <a:ext cx="4601752" cy="51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2077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CD624357143044928E591775EBB314" ma:contentTypeVersion="17" ma:contentTypeDescription="Create a new document." ma:contentTypeScope="" ma:versionID="90a9b16d9d2d61bc5806c8818598d92c">
  <xsd:schema xmlns:xsd="http://www.w3.org/2001/XMLSchema" xmlns:xs="http://www.w3.org/2001/XMLSchema" xmlns:p="http://schemas.microsoft.com/office/2006/metadata/properties" xmlns:ns2="3336ddd5-64ad-4571-966a-68c8da55c77d" xmlns:ns3="72960017-9991-4de9-afa8-3dfa49575365" targetNamespace="http://schemas.microsoft.com/office/2006/metadata/properties" ma:root="true" ma:fieldsID="8b4d8544b1597fda56835a23102e300c" ns2:_="" ns3:_="">
    <xsd:import namespace="3336ddd5-64ad-4571-966a-68c8da55c77d"/>
    <xsd:import namespace="72960017-9991-4de9-afa8-3dfa495753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6ddd5-64ad-4571-966a-68c8da55c7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aad9230-3fe2-4acd-82bb-645646f98d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60017-9991-4de9-afa8-3dfa4957536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ad1a7aa-f701-4f25-9a19-afa60730a50a}" ma:internalName="TaxCatchAll" ma:showField="CatchAllData" ma:web="72960017-9991-4de9-afa8-3dfa495753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960017-9991-4de9-afa8-3dfa49575365" xsi:nil="true"/>
    <lcf76f155ced4ddcb4097134ff3c332f xmlns="3336ddd5-64ad-4571-966a-68c8da55c77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605970-6475-4D28-A64C-158AC41270D8}"/>
</file>

<file path=customXml/itemProps2.xml><?xml version="1.0" encoding="utf-8"?>
<ds:datastoreItem xmlns:ds="http://schemas.openxmlformats.org/officeDocument/2006/customXml" ds:itemID="{9788DBFF-FABF-45B0-9DE9-A227588A21D7}"/>
</file>

<file path=customXml/itemProps3.xml><?xml version="1.0" encoding="utf-8"?>
<ds:datastoreItem xmlns:ds="http://schemas.openxmlformats.org/officeDocument/2006/customXml" ds:itemID="{F20ECD21-E680-40F3-8CFE-521CA94990D1}"/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519</Words>
  <Application>Microsoft Office PowerPoint</Application>
  <PresentationFormat>Widescreen</PresentationFormat>
  <Paragraphs>45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2_Office Theme</vt:lpstr>
      <vt:lpstr>Mainstreaming Open Learning – One Size Does Not Fit All </vt:lpstr>
      <vt:lpstr>Mainstreaming Open Learning: From local to Cluster Realities</vt:lpstr>
      <vt:lpstr>What is Open Learning?</vt:lpstr>
      <vt:lpstr>The UCD Story: Proof of Concept </vt:lpstr>
      <vt:lpstr>The visions of scale</vt:lpstr>
      <vt:lpstr>The friction of replication</vt:lpstr>
      <vt:lpstr>The reality</vt:lpstr>
      <vt:lpstr>Other impediments in the Part-time space</vt:lpstr>
      <vt:lpstr>The "One-Size-Fits-All" Fallacy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Lisa Padden</dc:creator>
  <cp:lastModifiedBy>Bairbre Fleming</cp:lastModifiedBy>
  <cp:revision>15</cp:revision>
  <dcterms:created xsi:type="dcterms:W3CDTF">2022-01-19T09:46:21Z</dcterms:created>
  <dcterms:modified xsi:type="dcterms:W3CDTF">2026-06-09T16:06:56Z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0x01010080CD624357143044928E591775EBB314</vt:lpwstr>
  </property>
</Properties>
</file>