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66" r:id="rId5"/>
    <p:sldId id="308" r:id="rId6"/>
    <p:sldId id="310" r:id="rId7"/>
    <p:sldId id="311" r:id="rId8"/>
    <p:sldId id="313" r:id="rId9"/>
    <p:sldId id="314" r:id="rId10"/>
    <p:sldId id="315" r:id="rId11"/>
    <p:sldId id="281" r:id="rId12"/>
    <p:sldId id="307" r:id="rId13"/>
    <p:sldId id="316" r:id="rId14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1616"/>
    <a:srgbClr val="00A956"/>
    <a:srgbClr val="00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ABF194-2C43-6DB9-F29D-1171BFBAE160}" v="2" dt="2025-10-15T16:32:15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7"/>
    <p:restoredTop sz="96344"/>
  </p:normalViewPr>
  <p:slideViewPr>
    <p:cSldViewPr snapToGrid="0" snapToObjects="1">
      <p:cViewPr varScale="1">
        <p:scale>
          <a:sx n="72" d="100"/>
          <a:sy n="72" d="100"/>
        </p:scale>
        <p:origin x="14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Mincéir/Traveller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Faculty Science and Engineering</c:v>
                </c:pt>
                <c:pt idx="1">
                  <c:v>Kemmy Business School</c:v>
                </c:pt>
                <c:pt idx="2">
                  <c:v>Education and Health Sciences</c:v>
                </c:pt>
                <c:pt idx="3">
                  <c:v>Arts Humanaties and Social Sciences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C-426A-800C-CBBB1B613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0524240"/>
        <c:axId val="6005026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4"/>
                      <c:pt idx="0">
                        <c:v>Faculty Science and Engineering</c:v>
                      </c:pt>
                      <c:pt idx="1">
                        <c:v>Kemmy Business School</c:v>
                      </c:pt>
                      <c:pt idx="2">
                        <c:v>Education and Health Sciences</c:v>
                      </c:pt>
                      <c:pt idx="3">
                        <c:v>Arts Humanaties and Social Sciences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A7C-426A-800C-CBBB1B613CCC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4"/>
                      <c:pt idx="0">
                        <c:v>Faculty Science and Engineering</c:v>
                      </c:pt>
                      <c:pt idx="1">
                        <c:v>Kemmy Business School</c:v>
                      </c:pt>
                      <c:pt idx="2">
                        <c:v>Education and Health Sciences</c:v>
                      </c:pt>
                      <c:pt idx="3">
                        <c:v>Arts Humanaties and Social Sciences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A7C-426A-800C-CBBB1B613CCC}"/>
                  </c:ext>
                </c:extLst>
              </c15:ser>
            </c15:filteredBarSeries>
          </c:ext>
        </c:extLst>
      </c:barChart>
      <c:catAx>
        <c:axId val="60052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502640"/>
        <c:crosses val="autoZero"/>
        <c:auto val="1"/>
        <c:lblAlgn val="ctr"/>
        <c:lblOffset val="100"/>
        <c:noMultiLvlLbl val="0"/>
      </c:catAx>
      <c:valAx>
        <c:axId val="60050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52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2C88-190B-CF44-A972-504BF991478B}" type="datetime1">
              <a:rPr lang="en-IE" smtClean="0"/>
              <a:t>09/06/2026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361-6ABA-0047-8DC9-B2A183F1464D}" type="datetime1">
              <a:rPr lang="en-IE" smtClean="0"/>
              <a:t>09/06/2026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fld id="{D2381A03-B890-574B-A917-E7AA5D6E2969}" type="datetime1">
              <a:rPr lang="en-IE" smtClean="0"/>
              <a:t>09/06/2026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1C8-B72B-AB48-A899-D9AE3FBC5B68}" type="datetime1">
              <a:rPr lang="en-IE" smtClean="0"/>
              <a:t>09/06/2026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23E2-6351-3847-8ED5-274BA59346AB}" type="datetime1">
              <a:rPr lang="en-IE" smtClean="0"/>
              <a:t>09/06/2026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0DB5-49DD-A54C-AA21-0B96E32065FC}" type="datetime1">
              <a:rPr lang="en-IE" smtClean="0"/>
              <a:t>09/06/2026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E445-77D9-A94A-9B03-7A1C45F0D860}" type="datetime1">
              <a:rPr lang="en-IE" smtClean="0"/>
              <a:t>09/06/2026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298C-128F-754D-9AE7-F188C3947578}" type="datetime1">
              <a:rPr lang="en-IE" smtClean="0"/>
              <a:t>09/06/2026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4E75-3F74-8746-8DC5-4AFCD966D5CA}" type="datetime1">
              <a:rPr lang="en-IE" smtClean="0"/>
              <a:t>09/06/2026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8DAC-8A2B-924A-B124-0E1A7D33BF5B}" type="datetime1">
              <a:rPr lang="en-IE" smtClean="0"/>
              <a:t>09/06/2026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06ECF2DC-841F-F249-A6AE-B7B81B281C69}" type="datetime1">
              <a:rPr lang="en-IE" smtClean="0"/>
              <a:t>09/06/2026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4918-DD1F-054C-A4FB-2EAF57D39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3" y="5208104"/>
            <a:ext cx="10440417" cy="3080129"/>
          </a:xfrm>
        </p:spPr>
        <p:txBody>
          <a:bodyPr>
            <a:noAutofit/>
          </a:bodyPr>
          <a:lstStyle/>
          <a:p>
            <a:pPr>
              <a:defRPr sz="1800"/>
            </a:pPr>
            <a:r>
              <a:rPr lang="en-IE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Access Through Partnership, Co-Creation and</a:t>
            </a:r>
            <a:br>
              <a:rPr lang="en-IE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Traveller Participation in Higher Education at UL</a:t>
            </a:r>
            <a:br>
              <a:rPr lang="en-IE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2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227D6-3AA4-5B5C-B272-D5B597745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8F08-BC3C-5272-6383-F35338FA0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6420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B7A97-2408-571A-CF54-2E3213FC4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7EF0-882B-7A40-4EA9-A4E88C69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819852"/>
          </a:xfrm>
        </p:spPr>
        <p:txBody>
          <a:bodyPr/>
          <a:lstStyle/>
          <a:p>
            <a:r>
              <a:rPr lang="en-GB" sz="4400" b="1" kern="0" dirty="0">
                <a:solidFill>
                  <a:srgbClr val="000000"/>
                </a:solidFill>
                <a:latin typeface="Times New Roman"/>
                <a:ea typeface="Tahoma"/>
                <a:cs typeface="Tahoma"/>
              </a:rPr>
              <a:t>  </a:t>
            </a:r>
            <a:r>
              <a:rPr lang="en-GB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The National Picture:</a:t>
            </a:r>
            <a:br>
              <a:rPr lang="en-GB" sz="44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877FD-8F91-26B7-1DDD-ABE3C64FE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233605"/>
            <a:ext cx="14022170" cy="670080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1% of Travellers hold a third-level qualification, compared with 55% of the general population.</a:t>
            </a: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Access Plan 2022–2028.</a:t>
            </a:r>
          </a:p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4000" b="1" dirty="0">
              <a:solidFill>
                <a:srgbClr val="000000"/>
              </a:solidFill>
              <a:latin typeface="Times New Roman"/>
              <a:ea typeface="Tahoma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84601-9209-66DA-6BEB-E71444C5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1C8-B72B-AB48-A899-D9AE3FBC5B68}" type="datetime1">
              <a:rPr lang="en-IE" smtClean="0"/>
              <a:t>09/06/2026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2EA61-82F6-595D-4130-76E54194F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7CDD-53DD-161A-3960-F73773B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819852"/>
          </a:xfrm>
        </p:spPr>
        <p:txBody>
          <a:bodyPr/>
          <a:lstStyle/>
          <a:p>
            <a:r>
              <a:rPr lang="en-GB" sz="4400" b="1" kern="0" dirty="0">
                <a:solidFill>
                  <a:srgbClr val="000000"/>
                </a:solidFill>
                <a:latin typeface="Times New Roman"/>
                <a:ea typeface="Tahoma"/>
                <a:cs typeface="Tahoma"/>
              </a:rPr>
              <a:t>  </a:t>
            </a:r>
            <a:r>
              <a:rPr lang="en-GB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The Challenge:</a:t>
            </a:r>
            <a:br>
              <a:rPr lang="en-GB" sz="44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D588-EF14-CD62-ED27-DAA34429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233605"/>
            <a:ext cx="14022170" cy="670080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 disparity requires more than outreach.</a:t>
            </a: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demands sustained, trust-based collaboration and institutional commitment.</a:t>
            </a:r>
          </a:p>
          <a:p>
            <a:endParaRPr lang="en-IE" sz="4000" b="1" dirty="0">
              <a:solidFill>
                <a:srgbClr val="000000"/>
              </a:solidFill>
              <a:latin typeface="Times New Roman"/>
              <a:ea typeface="Tahoma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B4CF7-F095-9850-47A5-E7CAF5A1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1C8-B72B-AB48-A899-D9AE3FBC5B68}" type="datetime1">
              <a:rPr lang="en-IE" smtClean="0"/>
              <a:t>09/06/2026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2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61C23-68FC-E913-E6FC-99FCFD05B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902F-C4E6-DADF-60DB-AE0DB296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819852"/>
          </a:xfrm>
        </p:spPr>
        <p:txBody>
          <a:bodyPr/>
          <a:lstStyle/>
          <a:p>
            <a:r>
              <a:rPr lang="en-GB" sz="4400" b="1" kern="0" dirty="0">
                <a:solidFill>
                  <a:srgbClr val="000000"/>
                </a:solidFill>
                <a:latin typeface="Times New Roman"/>
                <a:ea typeface="Tahoma"/>
                <a:cs typeface="Tahoma"/>
              </a:rPr>
              <a:t> </a:t>
            </a:r>
            <a:r>
              <a:rPr lang="en-GB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A new approach at UL:</a:t>
            </a:r>
            <a:br>
              <a:rPr lang="en-GB" sz="44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D3B98-4E2F-92F5-5C7F-3A78294A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233605"/>
            <a:ext cx="14022170" cy="670080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PATH 3 Phase 2 funding, UL appointed a dedicated Mincéir/Traveller Programme Coordinator.</a:t>
            </a: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Aligned with UL's Access at 20 strategy.</a:t>
            </a:r>
          </a:p>
          <a:p>
            <a:endParaRPr lang="en-IE" sz="4000" b="1" dirty="0">
              <a:solidFill>
                <a:srgbClr val="000000"/>
              </a:solidFill>
              <a:latin typeface="Times New Roman"/>
              <a:ea typeface="Tahoma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0C275-920E-E23C-62CA-E53391B0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1C8-B72B-AB48-A899-D9AE3FBC5B68}" type="datetime1">
              <a:rPr lang="en-IE" smtClean="0"/>
              <a:t>09/06/2026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8E660-1C16-2405-16FA-3E58E5D10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CBD4-6B3E-43B1-E58D-ACFE3080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819852"/>
          </a:xfrm>
        </p:spPr>
        <p:txBody>
          <a:bodyPr/>
          <a:lstStyle/>
          <a:p>
            <a:r>
              <a:rPr lang="en-GB" sz="4400" b="1" kern="0" dirty="0">
                <a:solidFill>
                  <a:srgbClr val="000000"/>
                </a:solidFill>
                <a:latin typeface="Times New Roman"/>
                <a:ea typeface="Tahoma"/>
                <a:cs typeface="Tahoma"/>
              </a:rPr>
              <a:t>  </a:t>
            </a:r>
            <a:r>
              <a:rPr lang="en-IE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on Strong Foundations</a:t>
            </a:r>
            <a:r>
              <a:rPr lang="en-GB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:</a:t>
            </a:r>
            <a:br>
              <a:rPr lang="en-GB" sz="4400" kern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I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7ABD-9AA6-E4F3-72C6-BED46EF09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233605"/>
            <a:ext cx="14022170" cy="670080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1800"/>
            </a:pPr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Mincéir/Traveller programme built on:</a:t>
            </a:r>
          </a:p>
          <a:p>
            <a:pPr>
              <a:defRPr sz="1800"/>
            </a:pPr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Academy for Children</a:t>
            </a: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 Level Engagement</a:t>
            </a: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Destination College</a:t>
            </a:r>
          </a:p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 engagement for individuals and groups.</a:t>
            </a:r>
          </a:p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4000" b="1" dirty="0">
              <a:solidFill>
                <a:srgbClr val="000000"/>
              </a:solidFill>
              <a:latin typeface="Times New Roman"/>
              <a:ea typeface="Tahoma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7B745-1408-8364-F2E6-C0C2D360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1C8-B72B-AB48-A899-D9AE3FBC5B68}" type="datetime1">
              <a:rPr lang="en-IE" smtClean="0"/>
              <a:t>09/06/2026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7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9FB66-767A-E25C-5B17-0E522C08E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78B8-344F-D0C2-5B9F-1B82A1FC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819852"/>
          </a:xfrm>
        </p:spPr>
        <p:txBody>
          <a:bodyPr/>
          <a:lstStyle/>
          <a:p>
            <a:r>
              <a:rPr lang="en-IE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Co-Creation in Action</a:t>
            </a:r>
            <a:r>
              <a:rPr lang="en-GB" sz="4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:</a:t>
            </a:r>
            <a:br>
              <a:rPr lang="en-GB" sz="4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IE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BF9B-1D98-8F09-3C1B-09B1E3EF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233605"/>
            <a:ext cx="14022170" cy="670080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 with the Limerick Traveller Network (LTN).</a:t>
            </a: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ambitions shaped pathways, not institutional assumptions.</a:t>
            </a:r>
          </a:p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4000" b="1" dirty="0">
              <a:solidFill>
                <a:srgbClr val="000000"/>
              </a:solidFill>
              <a:latin typeface="Times New Roman"/>
              <a:ea typeface="Tahoma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D708-7AA5-7F7E-F7F1-22B920F8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1C8-B72B-AB48-A899-D9AE3FBC5B68}" type="datetime1">
              <a:rPr lang="en-IE" smtClean="0"/>
              <a:t>09/06/2026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9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D776A-C44F-1E53-9BD4-CBFD9FA6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A857-592A-0C95-2B49-14FD7AC9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819852"/>
          </a:xfrm>
        </p:spPr>
        <p:txBody>
          <a:bodyPr/>
          <a:lstStyle/>
          <a:p>
            <a:r>
              <a:rPr lang="en-IE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in Practice</a:t>
            </a:r>
            <a:r>
              <a:rPr lang="en-GB" sz="4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:</a:t>
            </a:r>
            <a:br>
              <a:rPr lang="en-GB" sz="4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IE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5707-DA83-5CB3-2440-9C1E1245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233605"/>
            <a:ext cx="14022170" cy="670080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Expectations</a:t>
            </a: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</a:p>
          <a:p>
            <a:pPr>
              <a:defRPr sz="1800"/>
            </a:pPr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matters</a:t>
            </a: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Continuity matters</a:t>
            </a:r>
          </a:p>
          <a:p>
            <a:r>
              <a:rPr lang="en-I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matter</a:t>
            </a:r>
          </a:p>
          <a:p>
            <a:pPr marL="0" indent="0">
              <a:buNone/>
            </a:pPr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4000" b="1" dirty="0">
              <a:solidFill>
                <a:srgbClr val="000000"/>
              </a:solidFill>
              <a:latin typeface="Times New Roman"/>
              <a:ea typeface="Tahoma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8E609-A060-C49A-C98F-E9216856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1C8-B72B-AB48-A899-D9AE3FBC5B68}" type="datetime1">
              <a:rPr lang="en-IE" smtClean="0"/>
              <a:t>09/06/2026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8602-26E6-41D3-25C5-37C5C58A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819852"/>
          </a:xfrm>
        </p:spPr>
        <p:txBody>
          <a:bodyPr/>
          <a:lstStyle/>
          <a:p>
            <a:r>
              <a:rPr lang="en-GB" sz="4400" b="1" kern="0" dirty="0">
                <a:solidFill>
                  <a:srgbClr val="000000"/>
                </a:solidFill>
                <a:latin typeface="Times New Roman"/>
                <a:ea typeface="Tahoma"/>
                <a:cs typeface="Tahoma"/>
              </a:rPr>
              <a:t> University of Limerick position from 2021 to date:</a:t>
            </a:r>
            <a:br>
              <a:rPr lang="en-GB" sz="4400" kern="0" dirty="0">
                <a:latin typeface="Arial Rounded MT Bold" panose="020F0704030504030204" pitchFamily="34" charset="77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6812-ABA4-6EFA-2CE4-DF0F6BBA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233605"/>
            <a:ext cx="14022170" cy="67008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IE" sz="4000" b="1" dirty="0">
              <a:solidFill>
                <a:srgbClr val="000000"/>
              </a:solidFill>
              <a:latin typeface="Times New Roman"/>
              <a:ea typeface="Tahoma"/>
              <a:cs typeface="Calibri"/>
            </a:endParaRPr>
          </a:p>
          <a:p>
            <a:r>
              <a:rPr lang="en-IE" sz="4000" b="1" dirty="0">
                <a:solidFill>
                  <a:srgbClr val="000000"/>
                </a:solidFill>
                <a:latin typeface="Times New Roman"/>
                <a:ea typeface="Tahoma"/>
                <a:cs typeface="Calibri"/>
              </a:rPr>
              <a:t>19</a:t>
            </a:r>
            <a:r>
              <a:rPr lang="en-IE" sz="4000" dirty="0">
                <a:solidFill>
                  <a:srgbClr val="000000"/>
                </a:solidFill>
                <a:latin typeface="Times New Roman"/>
                <a:ea typeface="Tahoma"/>
                <a:cs typeface="Calibri"/>
              </a:rPr>
              <a:t> students have graduated ( </a:t>
            </a:r>
            <a:r>
              <a:rPr lang="en-IE" sz="4000" b="1" dirty="0">
                <a:solidFill>
                  <a:srgbClr val="000000"/>
                </a:solidFill>
                <a:latin typeface="Times New Roman"/>
                <a:ea typeface="Tahoma"/>
                <a:cs typeface="Calibri"/>
              </a:rPr>
              <a:t>3</a:t>
            </a:r>
            <a:r>
              <a:rPr lang="en-IE" sz="4000" dirty="0">
                <a:solidFill>
                  <a:srgbClr val="000000"/>
                </a:solidFill>
                <a:latin typeface="Times New Roman"/>
                <a:ea typeface="Tahoma"/>
                <a:cs typeface="Calibri"/>
              </a:rPr>
              <a:t> from undergraduate programmes and </a:t>
            </a:r>
            <a:r>
              <a:rPr lang="en-IE" sz="4000" b="1" dirty="0">
                <a:solidFill>
                  <a:srgbClr val="000000"/>
                </a:solidFill>
                <a:latin typeface="Times New Roman"/>
                <a:ea typeface="Tahoma"/>
                <a:cs typeface="Calibri"/>
              </a:rPr>
              <a:t>16 </a:t>
            </a:r>
            <a:r>
              <a:rPr lang="en-IE" sz="4000" dirty="0">
                <a:solidFill>
                  <a:srgbClr val="000000"/>
                </a:solidFill>
                <a:latin typeface="Times New Roman"/>
                <a:ea typeface="Tahoma"/>
                <a:cs typeface="Calibri"/>
              </a:rPr>
              <a:t>with postgraduate qualifications)</a:t>
            </a:r>
          </a:p>
          <a:p>
            <a:pPr marL="304800" indent="-304800"/>
            <a:r>
              <a:rPr lang="en-IE" sz="4000" b="1" dirty="0">
                <a:solidFill>
                  <a:srgbClr val="000000"/>
                </a:solidFill>
                <a:latin typeface="Times New Roman"/>
                <a:ea typeface="Tahoma"/>
                <a:cs typeface="Calibri"/>
              </a:rPr>
              <a:t>1</a:t>
            </a:r>
            <a:r>
              <a:rPr lang="en-IE" sz="4000" dirty="0">
                <a:solidFill>
                  <a:srgbClr val="000000"/>
                </a:solidFill>
                <a:latin typeface="Times New Roman"/>
                <a:ea typeface="Tahoma"/>
                <a:cs typeface="Calibri"/>
              </a:rPr>
              <a:t> student exiting for their own reasons without obtaining a qualification.</a:t>
            </a:r>
          </a:p>
          <a:p>
            <a:pPr marL="304800" indent="-304800"/>
            <a:r>
              <a:rPr lang="en-IE" sz="4000" b="1" dirty="0">
                <a:solidFill>
                  <a:srgbClr val="000000"/>
                </a:solidFill>
                <a:latin typeface="Times New Roman"/>
                <a:ea typeface="Tahoma"/>
                <a:cs typeface="Calibri"/>
              </a:rPr>
              <a:t>24 </a:t>
            </a:r>
            <a:r>
              <a:rPr lang="en-IE" sz="4000" dirty="0">
                <a:solidFill>
                  <a:srgbClr val="000000"/>
                </a:solidFill>
                <a:latin typeface="Times New Roman"/>
                <a:ea typeface="Tahoma"/>
                <a:cs typeface="Calibri"/>
              </a:rPr>
              <a:t>students currently studying at UL.</a:t>
            </a:r>
          </a:p>
          <a:p>
            <a:pPr marL="304800" indent="-304800"/>
            <a:endParaRPr lang="en-IE" sz="4000" b="1" dirty="0">
              <a:solidFill>
                <a:srgbClr val="000000"/>
              </a:solidFill>
              <a:latin typeface="Times New Roman"/>
              <a:ea typeface="Tahoma"/>
              <a:cs typeface="Calibri"/>
            </a:endParaRPr>
          </a:p>
          <a:p>
            <a:pPr marL="304800" indent="-304800"/>
            <a:endParaRPr lang="en-IE" dirty="0">
              <a:cs typeface="Helvetica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12E7-5B05-B086-7792-44F5A825B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1C8-B72B-AB48-A899-D9AE3FBC5B68}" type="datetime1">
              <a:rPr lang="en-IE" smtClean="0"/>
              <a:t>09/06/2026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6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4B72-E388-2F23-1D2E-0A62C846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student demographic across UL: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2E102-D902-9AB6-539D-CDA01ABF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B7396-15E7-AF65-15EB-7210A0D9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91C8-B72B-AB48-A899-D9AE3FBC5B68}" type="datetime1">
              <a:rPr lang="en-IE" smtClean="0"/>
              <a:t>09/06/2026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DA95173-35C4-0B17-B273-5EF378B6D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103427"/>
              </p:ext>
            </p:extLst>
          </p:nvPr>
        </p:nvGraphicFramePr>
        <p:xfrm>
          <a:off x="2307771" y="2641600"/>
          <a:ext cx="11553372" cy="608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12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" id="{976E2B8D-249C-F549-ABF8-BDE5D4E94605}" vid="{29D2C429-AD03-7746-B0D3-EA6B789BED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CD624357143044928E591775EBB314" ma:contentTypeVersion="17" ma:contentTypeDescription="Create a new document." ma:contentTypeScope="" ma:versionID="90a9b16d9d2d61bc5806c8818598d92c">
  <xsd:schema xmlns:xsd="http://www.w3.org/2001/XMLSchema" xmlns:xs="http://www.w3.org/2001/XMLSchema" xmlns:p="http://schemas.microsoft.com/office/2006/metadata/properties" xmlns:ns2="3336ddd5-64ad-4571-966a-68c8da55c77d" xmlns:ns3="72960017-9991-4de9-afa8-3dfa49575365" targetNamespace="http://schemas.microsoft.com/office/2006/metadata/properties" ma:root="true" ma:fieldsID="8b4d8544b1597fda56835a23102e300c" ns2:_="" ns3:_="">
    <xsd:import namespace="3336ddd5-64ad-4571-966a-68c8da55c77d"/>
    <xsd:import namespace="72960017-9991-4de9-afa8-3dfa49575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6ddd5-64ad-4571-966a-68c8da55c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ad9230-3fe2-4acd-82bb-645646f98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60017-9991-4de9-afa8-3dfa49575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d1a7aa-f701-4f25-9a19-afa60730a50a}" ma:internalName="TaxCatchAll" ma:showField="CatchAllData" ma:web="72960017-9991-4de9-afa8-3dfa49575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36ddd5-64ad-4571-966a-68c8da55c77d">
      <Terms xmlns="http://schemas.microsoft.com/office/infopath/2007/PartnerControls"/>
    </lcf76f155ced4ddcb4097134ff3c332f>
    <TaxCatchAll xmlns="72960017-9991-4de9-afa8-3dfa495753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ACFD6E-91AD-4916-ADAD-5E1A288ABFF0}"/>
</file>

<file path=customXml/itemProps2.xml><?xml version="1.0" encoding="utf-8"?>
<ds:datastoreItem xmlns:ds="http://schemas.openxmlformats.org/officeDocument/2006/customXml" ds:itemID="{324A5495-4354-472D-A1AF-5BCB453C785E}">
  <ds:schemaRefs>
    <ds:schemaRef ds:uri="0a4908a3-8479-4ae8-88c9-0674ba494ad4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c2caa03-fde2-4576-bddd-a48b213dbb6e"/>
    <ds:schemaRef ds:uri="http://schemas.microsoft.com/office/2006/metadata/properties"/>
    <ds:schemaRef ds:uri="http://purl.org/dc/elements/1.1/"/>
    <ds:schemaRef ds:uri="93134859-a303-46a8-aab9-a2e850f630d7"/>
    <ds:schemaRef ds:uri="6a0c8926-f678-47d9-9811-fb0728746bd7"/>
  </ds:schemaRefs>
</ds:datastoreItem>
</file>

<file path=customXml/itemProps3.xml><?xml version="1.0" encoding="utf-8"?>
<ds:datastoreItem xmlns:ds="http://schemas.openxmlformats.org/officeDocument/2006/customXml" ds:itemID="{67A5FFB9-82E9-4683-B0D7-7D41C19FA7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236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Georgia</vt:lpstr>
      <vt:lpstr>Helvetica</vt:lpstr>
      <vt:lpstr>Times New Roman</vt:lpstr>
      <vt:lpstr>Office Theme</vt:lpstr>
      <vt:lpstr>Transforming Access Through Partnership, Co-Creation and Traveller Participation in Higher Education at UL </vt:lpstr>
      <vt:lpstr>  The National Picture: </vt:lpstr>
      <vt:lpstr>  The Challenge: </vt:lpstr>
      <vt:lpstr> A new approach at UL: </vt:lpstr>
      <vt:lpstr>  Building on Strong Foundations: </vt:lpstr>
      <vt:lpstr>Co-Creation in Action: </vt:lpstr>
      <vt:lpstr>Trust in Practice: </vt:lpstr>
      <vt:lpstr> University of Limerick position from 2021 to date: </vt:lpstr>
      <vt:lpstr>Current student demographic across UL: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Niamh.Browne</dc:creator>
  <cp:lastModifiedBy>Edel.O'Donnell</cp:lastModifiedBy>
  <cp:revision>321</cp:revision>
  <dcterms:created xsi:type="dcterms:W3CDTF">2023-12-05T14:48:20Z</dcterms:created>
  <dcterms:modified xsi:type="dcterms:W3CDTF">2026-06-09T16:21:50Z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0x01010080CD624357143044928E591775EBB314</vt:lpwstr>
  </property>
  <property fmtid="{D5CDD505-2E9C-101B-9397-08002B2CF9AE}" pid="3" name="MediaServiceImageTags">
    <vt:lpwstr/>
  </property>
  <property fmtid="{D5CDD505-2E9C-101B-9397-08002B2CF9AE}" pid="4" name="Information">
    <vt:lpwstr>An updated version of the UL PowerPoint template is coming soon.</vt:lpwstr>
  </property>
</Properties>
</file>