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9" r:id="rId6"/>
    <p:sldId id="268" r:id="rId7"/>
    <p:sldId id="263" r:id="rId8"/>
    <p:sldId id="264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–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–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77" autoAdjust="0"/>
  </p:normalViewPr>
  <p:slideViewPr>
    <p:cSldViewPr snapToGrid="0">
      <p:cViewPr varScale="1">
        <p:scale>
          <a:sx n="86" d="100"/>
          <a:sy n="86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80B85-FF70-4F8E-B7F4-42EDD15F5C4E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E"/>
        </a:p>
      </dgm:t>
    </dgm:pt>
    <dgm:pt modelId="{303B56AC-BA0A-4EA1-B7CC-978EE85EDB7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E"/>
            <a:t>Identified key stakeholders involved in NAP priority group student engagement</a:t>
          </a:r>
          <a:endParaRPr lang="en-IE" dirty="0"/>
        </a:p>
      </dgm:t>
    </dgm:pt>
    <dgm:pt modelId="{9B195790-5CE3-45A7-891E-F00B0DB1EF6B}" type="parTrans" cxnId="{439192E0-39CF-4246-BDB8-91E7D7EB1A5E}">
      <dgm:prSet/>
      <dgm:spPr/>
      <dgm:t>
        <a:bodyPr/>
        <a:lstStyle/>
        <a:p>
          <a:endParaRPr lang="en-IE"/>
        </a:p>
      </dgm:t>
    </dgm:pt>
    <dgm:pt modelId="{4F15BFCE-1C52-4688-89C3-E5F0F830F29C}" type="sibTrans" cxnId="{439192E0-39CF-4246-BDB8-91E7D7EB1A5E}">
      <dgm:prSet/>
      <dgm:spPr/>
      <dgm:t>
        <a:bodyPr/>
        <a:lstStyle/>
        <a:p>
          <a:endParaRPr lang="en-IE"/>
        </a:p>
      </dgm:t>
    </dgm:pt>
    <dgm:pt modelId="{4D1C1194-2518-4B2E-9D16-8B284A7FBDC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E"/>
            <a:t>Outlined key communication channels to reach NAP priority group students</a:t>
          </a:r>
          <a:endParaRPr lang="en-IE" dirty="0"/>
        </a:p>
      </dgm:t>
    </dgm:pt>
    <dgm:pt modelId="{C7D0E8BE-6FA2-41D2-A1DC-87B890AEF17A}" type="parTrans" cxnId="{8BB8B703-D429-45FF-B6C8-324506301895}">
      <dgm:prSet/>
      <dgm:spPr/>
      <dgm:t>
        <a:bodyPr/>
        <a:lstStyle/>
        <a:p>
          <a:endParaRPr lang="en-IE"/>
        </a:p>
      </dgm:t>
    </dgm:pt>
    <dgm:pt modelId="{13352731-57E3-43E1-B613-7B4FAAB45B81}" type="sibTrans" cxnId="{8BB8B703-D429-45FF-B6C8-324506301895}">
      <dgm:prSet/>
      <dgm:spPr/>
      <dgm:t>
        <a:bodyPr/>
        <a:lstStyle/>
        <a:p>
          <a:endParaRPr lang="en-IE"/>
        </a:p>
      </dgm:t>
    </dgm:pt>
    <dgm:pt modelId="{EA11A2EA-1A57-4F81-A9DC-14C411B17866}">
      <dgm:prSet phldrT="[Text]"/>
      <dgm:spPr/>
      <dgm:t>
        <a:bodyPr/>
        <a:lstStyle/>
        <a:p>
          <a:r>
            <a:rPr lang="en-IE"/>
            <a:t>Developed a recruitment strategy </a:t>
          </a:r>
          <a:endParaRPr lang="en-IE" dirty="0"/>
        </a:p>
      </dgm:t>
    </dgm:pt>
    <dgm:pt modelId="{6FF0AE3C-12D2-4C4A-B659-220C5B0422F6}" type="parTrans" cxnId="{1EFC4961-58D3-4032-AD82-588FF3D79BB3}">
      <dgm:prSet/>
      <dgm:spPr/>
      <dgm:t>
        <a:bodyPr/>
        <a:lstStyle/>
        <a:p>
          <a:endParaRPr lang="en-IE"/>
        </a:p>
      </dgm:t>
    </dgm:pt>
    <dgm:pt modelId="{9207F392-DC49-4685-A3DC-3D01D4277E7A}" type="sibTrans" cxnId="{1EFC4961-58D3-4032-AD82-588FF3D79BB3}">
      <dgm:prSet/>
      <dgm:spPr/>
      <dgm:t>
        <a:bodyPr/>
        <a:lstStyle/>
        <a:p>
          <a:endParaRPr lang="en-IE"/>
        </a:p>
      </dgm:t>
    </dgm:pt>
    <dgm:pt modelId="{2D2BCB31-2E2D-4938-9EFD-B4931C50025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E"/>
            <a:t>Created targeted recruitment materials</a:t>
          </a:r>
          <a:endParaRPr lang="en-IE" dirty="0"/>
        </a:p>
      </dgm:t>
    </dgm:pt>
    <dgm:pt modelId="{67FD44E5-C30D-4DC2-975A-0C63B4344F7A}" type="parTrans" cxnId="{4930DAAB-5DF1-4576-9A0B-600EED998B1F}">
      <dgm:prSet/>
      <dgm:spPr/>
      <dgm:t>
        <a:bodyPr/>
        <a:lstStyle/>
        <a:p>
          <a:endParaRPr lang="en-IE"/>
        </a:p>
      </dgm:t>
    </dgm:pt>
    <dgm:pt modelId="{7160DE21-5B37-42B6-A9D9-46E2BBD09ABB}" type="sibTrans" cxnId="{4930DAAB-5DF1-4576-9A0B-600EED998B1F}">
      <dgm:prSet/>
      <dgm:spPr/>
      <dgm:t>
        <a:bodyPr/>
        <a:lstStyle/>
        <a:p>
          <a:endParaRPr lang="en-IE"/>
        </a:p>
      </dgm:t>
    </dgm:pt>
    <dgm:pt modelId="{87E5E3B4-C919-4D53-839C-2EB5EA91103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E" dirty="0"/>
            <a:t>Designed inclusive and adaptable focus group questions </a:t>
          </a:r>
        </a:p>
      </dgm:t>
    </dgm:pt>
    <dgm:pt modelId="{3275E70F-B309-4428-A285-711112170ED1}" type="parTrans" cxnId="{828E67E9-576B-48D5-A8E5-B5A71DB0182D}">
      <dgm:prSet/>
      <dgm:spPr/>
      <dgm:t>
        <a:bodyPr/>
        <a:lstStyle/>
        <a:p>
          <a:endParaRPr lang="en-IE"/>
        </a:p>
      </dgm:t>
    </dgm:pt>
    <dgm:pt modelId="{FD131B39-F1A3-42A2-9ACE-F722DC8A0167}" type="sibTrans" cxnId="{828E67E9-576B-48D5-A8E5-B5A71DB0182D}">
      <dgm:prSet/>
      <dgm:spPr/>
      <dgm:t>
        <a:bodyPr/>
        <a:lstStyle/>
        <a:p>
          <a:endParaRPr lang="en-IE"/>
        </a:p>
      </dgm:t>
    </dgm:pt>
    <dgm:pt modelId="{F44E7A27-DC13-4DED-BA4D-00875F51361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E"/>
            <a:t>Created flexible focus groups with options to meet participants needs </a:t>
          </a:r>
          <a:endParaRPr lang="en-IE" dirty="0"/>
        </a:p>
      </dgm:t>
    </dgm:pt>
    <dgm:pt modelId="{C7B78839-4903-4BA8-8AFF-E1184FDAB679}" type="parTrans" cxnId="{C83C41B0-C7B9-42E5-8294-642006ED4FD8}">
      <dgm:prSet/>
      <dgm:spPr/>
      <dgm:t>
        <a:bodyPr/>
        <a:lstStyle/>
        <a:p>
          <a:endParaRPr lang="en-IE"/>
        </a:p>
      </dgm:t>
    </dgm:pt>
    <dgm:pt modelId="{40B0B64D-2A44-4747-8892-629B6F903EA8}" type="sibTrans" cxnId="{C83C41B0-C7B9-42E5-8294-642006ED4FD8}">
      <dgm:prSet/>
      <dgm:spPr/>
      <dgm:t>
        <a:bodyPr/>
        <a:lstStyle/>
        <a:p>
          <a:endParaRPr lang="en-IE"/>
        </a:p>
      </dgm:t>
    </dgm:pt>
    <dgm:pt modelId="{B7D33BC8-C623-4E6B-8DD1-E04D31C5C9FF}" type="pres">
      <dgm:prSet presAssocID="{4FA80B85-FF70-4F8E-B7F4-42EDD15F5C4E}" presName="CompostProcess" presStyleCnt="0">
        <dgm:presLayoutVars>
          <dgm:dir/>
          <dgm:resizeHandles val="exact"/>
        </dgm:presLayoutVars>
      </dgm:prSet>
      <dgm:spPr/>
    </dgm:pt>
    <dgm:pt modelId="{0348276C-139D-4148-9C33-BF217A58CB4D}" type="pres">
      <dgm:prSet presAssocID="{4FA80B85-FF70-4F8E-B7F4-42EDD15F5C4E}" presName="arrow" presStyleLbl="bgShp" presStyleIdx="0" presStyleCnt="1"/>
      <dgm:spPr/>
    </dgm:pt>
    <dgm:pt modelId="{19ABC383-4669-491A-B9D9-2CA376DC88D5}" type="pres">
      <dgm:prSet presAssocID="{4FA80B85-FF70-4F8E-B7F4-42EDD15F5C4E}" presName="linearProcess" presStyleCnt="0"/>
      <dgm:spPr/>
    </dgm:pt>
    <dgm:pt modelId="{DBDE8F9D-2E8B-4E72-9FB9-86458B29765A}" type="pres">
      <dgm:prSet presAssocID="{303B56AC-BA0A-4EA1-B7CC-978EE85EDB7E}" presName="textNode" presStyleLbl="node1" presStyleIdx="0" presStyleCnt="6">
        <dgm:presLayoutVars>
          <dgm:bulletEnabled val="1"/>
        </dgm:presLayoutVars>
      </dgm:prSet>
      <dgm:spPr/>
    </dgm:pt>
    <dgm:pt modelId="{27C71CFD-1CAF-4174-9DDB-EF06ED7E2303}" type="pres">
      <dgm:prSet presAssocID="{4F15BFCE-1C52-4688-89C3-E5F0F830F29C}" presName="sibTrans" presStyleCnt="0"/>
      <dgm:spPr/>
    </dgm:pt>
    <dgm:pt modelId="{7B10C60E-D85F-47B2-8CED-238CC5EF2176}" type="pres">
      <dgm:prSet presAssocID="{4D1C1194-2518-4B2E-9D16-8B284A7FBDC3}" presName="textNode" presStyleLbl="node1" presStyleIdx="1" presStyleCnt="6">
        <dgm:presLayoutVars>
          <dgm:bulletEnabled val="1"/>
        </dgm:presLayoutVars>
      </dgm:prSet>
      <dgm:spPr/>
    </dgm:pt>
    <dgm:pt modelId="{F40C20E5-2CB2-4795-B52E-815A26879FB5}" type="pres">
      <dgm:prSet presAssocID="{13352731-57E3-43E1-B613-7B4FAAB45B81}" presName="sibTrans" presStyleCnt="0"/>
      <dgm:spPr/>
    </dgm:pt>
    <dgm:pt modelId="{51DE4353-C5E9-4360-ABB3-C0BAA34227E8}" type="pres">
      <dgm:prSet presAssocID="{EA11A2EA-1A57-4F81-A9DC-14C411B17866}" presName="textNode" presStyleLbl="node1" presStyleIdx="2" presStyleCnt="6">
        <dgm:presLayoutVars>
          <dgm:bulletEnabled val="1"/>
        </dgm:presLayoutVars>
      </dgm:prSet>
      <dgm:spPr/>
    </dgm:pt>
    <dgm:pt modelId="{8DE1D87B-6216-4CEF-BB42-219B56CF0777}" type="pres">
      <dgm:prSet presAssocID="{9207F392-DC49-4685-A3DC-3D01D4277E7A}" presName="sibTrans" presStyleCnt="0"/>
      <dgm:spPr/>
    </dgm:pt>
    <dgm:pt modelId="{A4273AD7-49C8-4F1B-A070-506118330BD0}" type="pres">
      <dgm:prSet presAssocID="{2D2BCB31-2E2D-4938-9EFD-B4931C500254}" presName="textNode" presStyleLbl="node1" presStyleIdx="3" presStyleCnt="6">
        <dgm:presLayoutVars>
          <dgm:bulletEnabled val="1"/>
        </dgm:presLayoutVars>
      </dgm:prSet>
      <dgm:spPr/>
    </dgm:pt>
    <dgm:pt modelId="{CC7C6DB5-9AFF-4DD4-987D-DFEA19572118}" type="pres">
      <dgm:prSet presAssocID="{7160DE21-5B37-42B6-A9D9-46E2BBD09ABB}" presName="sibTrans" presStyleCnt="0"/>
      <dgm:spPr/>
    </dgm:pt>
    <dgm:pt modelId="{85E59136-08D3-43AC-B2FA-6291F7B8179A}" type="pres">
      <dgm:prSet presAssocID="{87E5E3B4-C919-4D53-839C-2EB5EA91103D}" presName="textNode" presStyleLbl="node1" presStyleIdx="4" presStyleCnt="6">
        <dgm:presLayoutVars>
          <dgm:bulletEnabled val="1"/>
        </dgm:presLayoutVars>
      </dgm:prSet>
      <dgm:spPr/>
    </dgm:pt>
    <dgm:pt modelId="{F55BB7E1-CB2F-4BE6-8A61-8AAB372080D5}" type="pres">
      <dgm:prSet presAssocID="{FD131B39-F1A3-42A2-9ACE-F722DC8A0167}" presName="sibTrans" presStyleCnt="0"/>
      <dgm:spPr/>
    </dgm:pt>
    <dgm:pt modelId="{00394B5F-940D-4357-8923-E86C1AC3AAAE}" type="pres">
      <dgm:prSet presAssocID="{F44E7A27-DC13-4DED-BA4D-00875F51361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BB8B703-D429-45FF-B6C8-324506301895}" srcId="{4FA80B85-FF70-4F8E-B7F4-42EDD15F5C4E}" destId="{4D1C1194-2518-4B2E-9D16-8B284A7FBDC3}" srcOrd="1" destOrd="0" parTransId="{C7D0E8BE-6FA2-41D2-A1DC-87B890AEF17A}" sibTransId="{13352731-57E3-43E1-B613-7B4FAAB45B81}"/>
    <dgm:cxn modelId="{A46D945C-8B9E-4B23-AF1F-865F0F5D4D6E}" type="presOf" srcId="{F44E7A27-DC13-4DED-BA4D-00875F51361D}" destId="{00394B5F-940D-4357-8923-E86C1AC3AAAE}" srcOrd="0" destOrd="0" presId="urn:microsoft.com/office/officeart/2005/8/layout/hProcess9"/>
    <dgm:cxn modelId="{1EFC4961-58D3-4032-AD82-588FF3D79BB3}" srcId="{4FA80B85-FF70-4F8E-B7F4-42EDD15F5C4E}" destId="{EA11A2EA-1A57-4F81-A9DC-14C411B17866}" srcOrd="2" destOrd="0" parTransId="{6FF0AE3C-12D2-4C4A-B659-220C5B0422F6}" sibTransId="{9207F392-DC49-4685-A3DC-3D01D4277E7A}"/>
    <dgm:cxn modelId="{F7FDF342-D35F-4BAC-A1DB-E086AECACA64}" type="presOf" srcId="{EA11A2EA-1A57-4F81-A9DC-14C411B17866}" destId="{51DE4353-C5E9-4360-ABB3-C0BAA34227E8}" srcOrd="0" destOrd="0" presId="urn:microsoft.com/office/officeart/2005/8/layout/hProcess9"/>
    <dgm:cxn modelId="{EF5D7965-8974-44D0-98C7-09EFAB2609E6}" type="presOf" srcId="{4D1C1194-2518-4B2E-9D16-8B284A7FBDC3}" destId="{7B10C60E-D85F-47B2-8CED-238CC5EF2176}" srcOrd="0" destOrd="0" presId="urn:microsoft.com/office/officeart/2005/8/layout/hProcess9"/>
    <dgm:cxn modelId="{7DC4CB67-5BF6-4232-BBD5-BCE126132F47}" type="presOf" srcId="{4FA80B85-FF70-4F8E-B7F4-42EDD15F5C4E}" destId="{B7D33BC8-C623-4E6B-8DD1-E04D31C5C9FF}" srcOrd="0" destOrd="0" presId="urn:microsoft.com/office/officeart/2005/8/layout/hProcess9"/>
    <dgm:cxn modelId="{4930DAAB-5DF1-4576-9A0B-600EED998B1F}" srcId="{4FA80B85-FF70-4F8E-B7F4-42EDD15F5C4E}" destId="{2D2BCB31-2E2D-4938-9EFD-B4931C500254}" srcOrd="3" destOrd="0" parTransId="{67FD44E5-C30D-4DC2-975A-0C63B4344F7A}" sibTransId="{7160DE21-5B37-42B6-A9D9-46E2BBD09ABB}"/>
    <dgm:cxn modelId="{C83C41B0-C7B9-42E5-8294-642006ED4FD8}" srcId="{4FA80B85-FF70-4F8E-B7F4-42EDD15F5C4E}" destId="{F44E7A27-DC13-4DED-BA4D-00875F51361D}" srcOrd="5" destOrd="0" parTransId="{C7B78839-4903-4BA8-8AFF-E1184FDAB679}" sibTransId="{40B0B64D-2A44-4747-8892-629B6F903EA8}"/>
    <dgm:cxn modelId="{EE8E58B4-D77F-4BDA-9F71-C1897F7885A2}" type="presOf" srcId="{303B56AC-BA0A-4EA1-B7CC-978EE85EDB7E}" destId="{DBDE8F9D-2E8B-4E72-9FB9-86458B29765A}" srcOrd="0" destOrd="0" presId="urn:microsoft.com/office/officeart/2005/8/layout/hProcess9"/>
    <dgm:cxn modelId="{94D4EDBD-90B0-4DEC-9710-DB82B343044F}" type="presOf" srcId="{2D2BCB31-2E2D-4938-9EFD-B4931C500254}" destId="{A4273AD7-49C8-4F1B-A070-506118330BD0}" srcOrd="0" destOrd="0" presId="urn:microsoft.com/office/officeart/2005/8/layout/hProcess9"/>
    <dgm:cxn modelId="{B53007C0-05C2-4CB6-9CDD-6673C062D7DB}" type="presOf" srcId="{87E5E3B4-C919-4D53-839C-2EB5EA91103D}" destId="{85E59136-08D3-43AC-B2FA-6291F7B8179A}" srcOrd="0" destOrd="0" presId="urn:microsoft.com/office/officeart/2005/8/layout/hProcess9"/>
    <dgm:cxn modelId="{439192E0-39CF-4246-BDB8-91E7D7EB1A5E}" srcId="{4FA80B85-FF70-4F8E-B7F4-42EDD15F5C4E}" destId="{303B56AC-BA0A-4EA1-B7CC-978EE85EDB7E}" srcOrd="0" destOrd="0" parTransId="{9B195790-5CE3-45A7-891E-F00B0DB1EF6B}" sibTransId="{4F15BFCE-1C52-4688-89C3-E5F0F830F29C}"/>
    <dgm:cxn modelId="{828E67E9-576B-48D5-A8E5-B5A71DB0182D}" srcId="{4FA80B85-FF70-4F8E-B7F4-42EDD15F5C4E}" destId="{87E5E3B4-C919-4D53-839C-2EB5EA91103D}" srcOrd="4" destOrd="0" parTransId="{3275E70F-B309-4428-A285-711112170ED1}" sibTransId="{FD131B39-F1A3-42A2-9ACE-F722DC8A0167}"/>
    <dgm:cxn modelId="{3E6F744E-CA16-4EA4-90B5-8DE86F35F4A3}" type="presParOf" srcId="{B7D33BC8-C623-4E6B-8DD1-E04D31C5C9FF}" destId="{0348276C-139D-4148-9C33-BF217A58CB4D}" srcOrd="0" destOrd="0" presId="urn:microsoft.com/office/officeart/2005/8/layout/hProcess9"/>
    <dgm:cxn modelId="{CCAC8FE4-6A50-440E-99FE-395D9507A756}" type="presParOf" srcId="{B7D33BC8-C623-4E6B-8DD1-E04D31C5C9FF}" destId="{19ABC383-4669-491A-B9D9-2CA376DC88D5}" srcOrd="1" destOrd="0" presId="urn:microsoft.com/office/officeart/2005/8/layout/hProcess9"/>
    <dgm:cxn modelId="{F655794C-B0F4-4D28-8132-B8DE6A6E8B30}" type="presParOf" srcId="{19ABC383-4669-491A-B9D9-2CA376DC88D5}" destId="{DBDE8F9D-2E8B-4E72-9FB9-86458B29765A}" srcOrd="0" destOrd="0" presId="urn:microsoft.com/office/officeart/2005/8/layout/hProcess9"/>
    <dgm:cxn modelId="{61402955-76DE-4B5D-82EB-1CED0EB9F87A}" type="presParOf" srcId="{19ABC383-4669-491A-B9D9-2CA376DC88D5}" destId="{27C71CFD-1CAF-4174-9DDB-EF06ED7E2303}" srcOrd="1" destOrd="0" presId="urn:microsoft.com/office/officeart/2005/8/layout/hProcess9"/>
    <dgm:cxn modelId="{975ABA78-A61D-4B2F-A710-621599D50B9E}" type="presParOf" srcId="{19ABC383-4669-491A-B9D9-2CA376DC88D5}" destId="{7B10C60E-D85F-47B2-8CED-238CC5EF2176}" srcOrd="2" destOrd="0" presId="urn:microsoft.com/office/officeart/2005/8/layout/hProcess9"/>
    <dgm:cxn modelId="{EA8E2517-59C5-4FB6-AA0E-C7F524FA9D56}" type="presParOf" srcId="{19ABC383-4669-491A-B9D9-2CA376DC88D5}" destId="{F40C20E5-2CB2-4795-B52E-815A26879FB5}" srcOrd="3" destOrd="0" presId="urn:microsoft.com/office/officeart/2005/8/layout/hProcess9"/>
    <dgm:cxn modelId="{6952AD48-D64B-4B5A-AFA0-852AC6A55494}" type="presParOf" srcId="{19ABC383-4669-491A-B9D9-2CA376DC88D5}" destId="{51DE4353-C5E9-4360-ABB3-C0BAA34227E8}" srcOrd="4" destOrd="0" presId="urn:microsoft.com/office/officeart/2005/8/layout/hProcess9"/>
    <dgm:cxn modelId="{D9336A32-8D80-46F7-B34E-223CD9795096}" type="presParOf" srcId="{19ABC383-4669-491A-B9D9-2CA376DC88D5}" destId="{8DE1D87B-6216-4CEF-BB42-219B56CF0777}" srcOrd="5" destOrd="0" presId="urn:microsoft.com/office/officeart/2005/8/layout/hProcess9"/>
    <dgm:cxn modelId="{8E9DE012-3743-4E6E-BB63-75A0ED81D817}" type="presParOf" srcId="{19ABC383-4669-491A-B9D9-2CA376DC88D5}" destId="{A4273AD7-49C8-4F1B-A070-506118330BD0}" srcOrd="6" destOrd="0" presId="urn:microsoft.com/office/officeart/2005/8/layout/hProcess9"/>
    <dgm:cxn modelId="{9F6785A8-FB34-491B-BC5D-ECC360A59FD2}" type="presParOf" srcId="{19ABC383-4669-491A-B9D9-2CA376DC88D5}" destId="{CC7C6DB5-9AFF-4DD4-987D-DFEA19572118}" srcOrd="7" destOrd="0" presId="urn:microsoft.com/office/officeart/2005/8/layout/hProcess9"/>
    <dgm:cxn modelId="{076A7C05-5071-402C-A3EA-9FE42FA8667E}" type="presParOf" srcId="{19ABC383-4669-491A-B9D9-2CA376DC88D5}" destId="{85E59136-08D3-43AC-B2FA-6291F7B8179A}" srcOrd="8" destOrd="0" presId="urn:microsoft.com/office/officeart/2005/8/layout/hProcess9"/>
    <dgm:cxn modelId="{D60ADA4F-6F37-4D57-8A22-AB27A0B17F3A}" type="presParOf" srcId="{19ABC383-4669-491A-B9D9-2CA376DC88D5}" destId="{F55BB7E1-CB2F-4BE6-8A61-8AAB372080D5}" srcOrd="9" destOrd="0" presId="urn:microsoft.com/office/officeart/2005/8/layout/hProcess9"/>
    <dgm:cxn modelId="{EC6579F2-C8A0-4FBD-8973-D02E437A94B0}" type="presParOf" srcId="{19ABC383-4669-491A-B9D9-2CA376DC88D5}" destId="{00394B5F-940D-4357-8923-E86C1AC3AAA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E22E9-1E93-4331-B382-3E791EC8C4C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81D256DF-A514-4E71-A193-BEF6612F5439}">
      <dgm:prSet phldrT="[Text]" phldr="0"/>
      <dgm:spPr/>
      <dgm:t>
        <a:bodyPr/>
        <a:lstStyle/>
        <a:p>
          <a:r>
            <a:rPr lang="en-IE" dirty="0"/>
            <a:t>Representative Groups</a:t>
          </a:r>
        </a:p>
      </dgm:t>
    </dgm:pt>
    <dgm:pt modelId="{50836442-8D5B-4030-95CD-DB4006E78B8E}" type="parTrans" cxnId="{80BF44A5-8561-4BCD-9F52-8EB5EB129A36}">
      <dgm:prSet/>
      <dgm:spPr/>
      <dgm:t>
        <a:bodyPr/>
        <a:lstStyle/>
        <a:p>
          <a:endParaRPr lang="en-IE"/>
        </a:p>
      </dgm:t>
    </dgm:pt>
    <dgm:pt modelId="{8CAC23CC-3249-476A-BCB3-987ACEBE353B}" type="sibTrans" cxnId="{80BF44A5-8561-4BCD-9F52-8EB5EB129A36}">
      <dgm:prSet/>
      <dgm:spPr/>
      <dgm:t>
        <a:bodyPr/>
        <a:lstStyle/>
        <a:p>
          <a:endParaRPr lang="en-IE"/>
        </a:p>
      </dgm:t>
    </dgm:pt>
    <dgm:pt modelId="{7FED4A65-A511-4404-930B-E34A7865B5BF}">
      <dgm:prSet phldrT="[Text]" phldr="0"/>
      <dgm:spPr/>
      <dgm:t>
        <a:bodyPr/>
        <a:lstStyle/>
        <a:p>
          <a:r>
            <a:rPr lang="en-IE" dirty="0"/>
            <a:t>Student Support</a:t>
          </a:r>
        </a:p>
      </dgm:t>
    </dgm:pt>
    <dgm:pt modelId="{887221B6-9654-4699-B345-FBB4182A10D1}" type="parTrans" cxnId="{FC830549-4D5F-46E3-81CF-3828A2342D57}">
      <dgm:prSet/>
      <dgm:spPr/>
      <dgm:t>
        <a:bodyPr/>
        <a:lstStyle/>
        <a:p>
          <a:endParaRPr lang="en-IE"/>
        </a:p>
      </dgm:t>
    </dgm:pt>
    <dgm:pt modelId="{CCA6E7CC-C97D-4E4C-8B93-EEA44D00CCF0}" type="sibTrans" cxnId="{FC830549-4D5F-46E3-81CF-3828A2342D57}">
      <dgm:prSet/>
      <dgm:spPr/>
      <dgm:t>
        <a:bodyPr/>
        <a:lstStyle/>
        <a:p>
          <a:endParaRPr lang="en-IE"/>
        </a:p>
      </dgm:t>
    </dgm:pt>
    <dgm:pt modelId="{9CCD8282-4E72-4EB7-BE4C-1E6286994030}">
      <dgm:prSet phldrT="[Text]" phldr="0"/>
      <dgm:spPr/>
      <dgm:t>
        <a:bodyPr/>
        <a:lstStyle/>
        <a:p>
          <a:r>
            <a:rPr lang="en-IE" dirty="0"/>
            <a:t>Community Groups</a:t>
          </a:r>
        </a:p>
      </dgm:t>
    </dgm:pt>
    <dgm:pt modelId="{BB0D5F38-3D92-4BD2-A8DC-12726B37C76F}" type="parTrans" cxnId="{89E096A1-6516-448D-95C4-84289D7D1616}">
      <dgm:prSet/>
      <dgm:spPr/>
      <dgm:t>
        <a:bodyPr/>
        <a:lstStyle/>
        <a:p>
          <a:endParaRPr lang="en-IE"/>
        </a:p>
      </dgm:t>
    </dgm:pt>
    <dgm:pt modelId="{02084062-66B2-4727-AFF2-A48C649D5D42}" type="sibTrans" cxnId="{89E096A1-6516-448D-95C4-84289D7D1616}">
      <dgm:prSet/>
      <dgm:spPr/>
      <dgm:t>
        <a:bodyPr/>
        <a:lstStyle/>
        <a:p>
          <a:endParaRPr lang="en-IE"/>
        </a:p>
      </dgm:t>
    </dgm:pt>
    <dgm:pt modelId="{7B54EF52-1B8F-4E10-A141-AEAD89930D64}">
      <dgm:prSet phldrT="[Text]" phldr="0"/>
      <dgm:spPr/>
      <dgm:t>
        <a:bodyPr/>
        <a:lstStyle/>
        <a:p>
          <a:r>
            <a:rPr lang="en-IE" dirty="0"/>
            <a:t>Student Societies</a:t>
          </a:r>
        </a:p>
      </dgm:t>
    </dgm:pt>
    <dgm:pt modelId="{99F765BD-0B88-4062-9669-0BC3BAE023CB}" type="parTrans" cxnId="{E140CED0-8E31-4075-8FF7-B4B12C5AF485}">
      <dgm:prSet/>
      <dgm:spPr/>
      <dgm:t>
        <a:bodyPr/>
        <a:lstStyle/>
        <a:p>
          <a:endParaRPr lang="en-IE"/>
        </a:p>
      </dgm:t>
    </dgm:pt>
    <dgm:pt modelId="{2BCD212E-66D9-46A6-825B-CE4D10CDAA24}" type="sibTrans" cxnId="{E140CED0-8E31-4075-8FF7-B4B12C5AF485}">
      <dgm:prSet/>
      <dgm:spPr/>
      <dgm:t>
        <a:bodyPr/>
        <a:lstStyle/>
        <a:p>
          <a:endParaRPr lang="en-IE"/>
        </a:p>
      </dgm:t>
    </dgm:pt>
    <dgm:pt modelId="{5A26B336-DE88-4DD0-AB68-5DD2EAA7B08F}">
      <dgm:prSet phldrT="[Text]" phldr="0"/>
      <dgm:spPr/>
      <dgm:t>
        <a:bodyPr/>
        <a:lstStyle/>
        <a:p>
          <a:r>
            <a:rPr lang="en-IE" dirty="0"/>
            <a:t>Student Unions</a:t>
          </a:r>
        </a:p>
      </dgm:t>
    </dgm:pt>
    <dgm:pt modelId="{02D49B6C-F229-4105-B378-C5640DBEE070}" type="parTrans" cxnId="{78755E4E-12E8-439B-876F-680F7A2B8C0D}">
      <dgm:prSet/>
      <dgm:spPr/>
      <dgm:t>
        <a:bodyPr/>
        <a:lstStyle/>
        <a:p>
          <a:endParaRPr lang="en-IE"/>
        </a:p>
      </dgm:t>
    </dgm:pt>
    <dgm:pt modelId="{5ECCA18E-65D1-4C9F-9185-E2DF1FB7C9D5}" type="sibTrans" cxnId="{78755E4E-12E8-439B-876F-680F7A2B8C0D}">
      <dgm:prSet/>
      <dgm:spPr/>
      <dgm:t>
        <a:bodyPr/>
        <a:lstStyle/>
        <a:p>
          <a:endParaRPr lang="en-IE"/>
        </a:p>
      </dgm:t>
    </dgm:pt>
    <dgm:pt modelId="{6FD07363-986A-4A25-A71B-AF0B753ACDF5}" type="pres">
      <dgm:prSet presAssocID="{E65E22E9-1E93-4331-B382-3E791EC8C4CB}" presName="diagram" presStyleCnt="0">
        <dgm:presLayoutVars>
          <dgm:dir/>
          <dgm:resizeHandles val="exact"/>
        </dgm:presLayoutVars>
      </dgm:prSet>
      <dgm:spPr/>
    </dgm:pt>
    <dgm:pt modelId="{C5FF66DA-A0D1-44B3-80F3-276D3E7AED38}" type="pres">
      <dgm:prSet presAssocID="{7FED4A65-A511-4404-930B-E34A7865B5BF}" presName="node" presStyleLbl="node1" presStyleIdx="0" presStyleCnt="5">
        <dgm:presLayoutVars>
          <dgm:bulletEnabled val="1"/>
        </dgm:presLayoutVars>
      </dgm:prSet>
      <dgm:spPr/>
    </dgm:pt>
    <dgm:pt modelId="{0088FF2B-9DFD-43CB-ABB8-BFC3495AC794}" type="pres">
      <dgm:prSet presAssocID="{CCA6E7CC-C97D-4E4C-8B93-EEA44D00CCF0}" presName="sibTrans" presStyleCnt="0"/>
      <dgm:spPr/>
    </dgm:pt>
    <dgm:pt modelId="{9F2213FB-A11D-4F86-B888-FE93E554991D}" type="pres">
      <dgm:prSet presAssocID="{9CCD8282-4E72-4EB7-BE4C-1E6286994030}" presName="node" presStyleLbl="node1" presStyleIdx="1" presStyleCnt="5">
        <dgm:presLayoutVars>
          <dgm:bulletEnabled val="1"/>
        </dgm:presLayoutVars>
      </dgm:prSet>
      <dgm:spPr/>
    </dgm:pt>
    <dgm:pt modelId="{4E40459C-8B7E-436F-A9F6-A8FB476B3145}" type="pres">
      <dgm:prSet presAssocID="{02084062-66B2-4727-AFF2-A48C649D5D42}" presName="sibTrans" presStyleCnt="0"/>
      <dgm:spPr/>
    </dgm:pt>
    <dgm:pt modelId="{B3A7AC04-A82E-4E2A-85FF-D201E51BD237}" type="pres">
      <dgm:prSet presAssocID="{7B54EF52-1B8F-4E10-A141-AEAD89930D64}" presName="node" presStyleLbl="node1" presStyleIdx="2" presStyleCnt="5">
        <dgm:presLayoutVars>
          <dgm:bulletEnabled val="1"/>
        </dgm:presLayoutVars>
      </dgm:prSet>
      <dgm:spPr/>
    </dgm:pt>
    <dgm:pt modelId="{CCF8B29C-1D5B-48A3-9C4E-4CC36D0A999A}" type="pres">
      <dgm:prSet presAssocID="{2BCD212E-66D9-46A6-825B-CE4D10CDAA24}" presName="sibTrans" presStyleCnt="0"/>
      <dgm:spPr/>
    </dgm:pt>
    <dgm:pt modelId="{5F559616-EC53-482B-9FDB-B054E6C9A84D}" type="pres">
      <dgm:prSet presAssocID="{5A26B336-DE88-4DD0-AB68-5DD2EAA7B08F}" presName="node" presStyleLbl="node1" presStyleIdx="3" presStyleCnt="5">
        <dgm:presLayoutVars>
          <dgm:bulletEnabled val="1"/>
        </dgm:presLayoutVars>
      </dgm:prSet>
      <dgm:spPr/>
    </dgm:pt>
    <dgm:pt modelId="{8EF49C75-EDA9-40CD-917B-FF463E185097}" type="pres">
      <dgm:prSet presAssocID="{5ECCA18E-65D1-4C9F-9185-E2DF1FB7C9D5}" presName="sibTrans" presStyleCnt="0"/>
      <dgm:spPr/>
    </dgm:pt>
    <dgm:pt modelId="{FA2CC360-E7F9-4C15-912C-34F38B3526FA}" type="pres">
      <dgm:prSet presAssocID="{81D256DF-A514-4E71-A193-BEF6612F5439}" presName="node" presStyleLbl="node1" presStyleIdx="4" presStyleCnt="5">
        <dgm:presLayoutVars>
          <dgm:bulletEnabled val="1"/>
        </dgm:presLayoutVars>
      </dgm:prSet>
      <dgm:spPr/>
    </dgm:pt>
  </dgm:ptLst>
  <dgm:cxnLst>
    <dgm:cxn modelId="{FC830549-4D5F-46E3-81CF-3828A2342D57}" srcId="{E65E22E9-1E93-4331-B382-3E791EC8C4CB}" destId="{7FED4A65-A511-4404-930B-E34A7865B5BF}" srcOrd="0" destOrd="0" parTransId="{887221B6-9654-4699-B345-FBB4182A10D1}" sibTransId="{CCA6E7CC-C97D-4E4C-8B93-EEA44D00CCF0}"/>
    <dgm:cxn modelId="{78755E4E-12E8-439B-876F-680F7A2B8C0D}" srcId="{E65E22E9-1E93-4331-B382-3E791EC8C4CB}" destId="{5A26B336-DE88-4DD0-AB68-5DD2EAA7B08F}" srcOrd="3" destOrd="0" parTransId="{02D49B6C-F229-4105-B378-C5640DBEE070}" sibTransId="{5ECCA18E-65D1-4C9F-9185-E2DF1FB7C9D5}"/>
    <dgm:cxn modelId="{F37E2B7B-F052-4320-B90D-88CC8BD74B2D}" type="presOf" srcId="{E65E22E9-1E93-4331-B382-3E791EC8C4CB}" destId="{6FD07363-986A-4A25-A71B-AF0B753ACDF5}" srcOrd="0" destOrd="0" presId="urn:microsoft.com/office/officeart/2005/8/layout/default"/>
    <dgm:cxn modelId="{7D15E59C-CB58-4879-BE78-D92059CE3152}" type="presOf" srcId="{7FED4A65-A511-4404-930B-E34A7865B5BF}" destId="{C5FF66DA-A0D1-44B3-80F3-276D3E7AED38}" srcOrd="0" destOrd="0" presId="urn:microsoft.com/office/officeart/2005/8/layout/default"/>
    <dgm:cxn modelId="{1A6DD39F-C79B-436D-899D-251FF7A92FDB}" type="presOf" srcId="{81D256DF-A514-4E71-A193-BEF6612F5439}" destId="{FA2CC360-E7F9-4C15-912C-34F38B3526FA}" srcOrd="0" destOrd="0" presId="urn:microsoft.com/office/officeart/2005/8/layout/default"/>
    <dgm:cxn modelId="{89E096A1-6516-448D-95C4-84289D7D1616}" srcId="{E65E22E9-1E93-4331-B382-3E791EC8C4CB}" destId="{9CCD8282-4E72-4EB7-BE4C-1E6286994030}" srcOrd="1" destOrd="0" parTransId="{BB0D5F38-3D92-4BD2-A8DC-12726B37C76F}" sibTransId="{02084062-66B2-4727-AFF2-A48C649D5D42}"/>
    <dgm:cxn modelId="{80BF44A5-8561-4BCD-9F52-8EB5EB129A36}" srcId="{E65E22E9-1E93-4331-B382-3E791EC8C4CB}" destId="{81D256DF-A514-4E71-A193-BEF6612F5439}" srcOrd="4" destOrd="0" parTransId="{50836442-8D5B-4030-95CD-DB4006E78B8E}" sibTransId="{8CAC23CC-3249-476A-BCB3-987ACEBE353B}"/>
    <dgm:cxn modelId="{85F064B2-9357-4CA5-B9B3-1E0F63A9DDC1}" type="presOf" srcId="{9CCD8282-4E72-4EB7-BE4C-1E6286994030}" destId="{9F2213FB-A11D-4F86-B888-FE93E554991D}" srcOrd="0" destOrd="0" presId="urn:microsoft.com/office/officeart/2005/8/layout/default"/>
    <dgm:cxn modelId="{845B5FBB-EF00-4A23-A454-173C0A70EFD0}" type="presOf" srcId="{7B54EF52-1B8F-4E10-A141-AEAD89930D64}" destId="{B3A7AC04-A82E-4E2A-85FF-D201E51BD237}" srcOrd="0" destOrd="0" presId="urn:microsoft.com/office/officeart/2005/8/layout/default"/>
    <dgm:cxn modelId="{E140CED0-8E31-4075-8FF7-B4B12C5AF485}" srcId="{E65E22E9-1E93-4331-B382-3E791EC8C4CB}" destId="{7B54EF52-1B8F-4E10-A141-AEAD89930D64}" srcOrd="2" destOrd="0" parTransId="{99F765BD-0B88-4062-9669-0BC3BAE023CB}" sibTransId="{2BCD212E-66D9-46A6-825B-CE4D10CDAA24}"/>
    <dgm:cxn modelId="{0C1C7FD5-904B-4C0D-93BE-B024930919E2}" type="presOf" srcId="{5A26B336-DE88-4DD0-AB68-5DD2EAA7B08F}" destId="{5F559616-EC53-482B-9FDB-B054E6C9A84D}" srcOrd="0" destOrd="0" presId="urn:microsoft.com/office/officeart/2005/8/layout/default"/>
    <dgm:cxn modelId="{9B8AE3B4-8D6A-4C6F-AFEF-0324CD8E288A}" type="presParOf" srcId="{6FD07363-986A-4A25-A71B-AF0B753ACDF5}" destId="{C5FF66DA-A0D1-44B3-80F3-276D3E7AED38}" srcOrd="0" destOrd="0" presId="urn:microsoft.com/office/officeart/2005/8/layout/default"/>
    <dgm:cxn modelId="{EB68FA02-5603-4652-859F-DA3D9ADB10C4}" type="presParOf" srcId="{6FD07363-986A-4A25-A71B-AF0B753ACDF5}" destId="{0088FF2B-9DFD-43CB-ABB8-BFC3495AC794}" srcOrd="1" destOrd="0" presId="urn:microsoft.com/office/officeart/2005/8/layout/default"/>
    <dgm:cxn modelId="{A690BD5E-CC7B-488C-81AC-1842CDB4B6B3}" type="presParOf" srcId="{6FD07363-986A-4A25-A71B-AF0B753ACDF5}" destId="{9F2213FB-A11D-4F86-B888-FE93E554991D}" srcOrd="2" destOrd="0" presId="urn:microsoft.com/office/officeart/2005/8/layout/default"/>
    <dgm:cxn modelId="{2442B5B9-60CE-47ED-8BFD-BD0639AB09A0}" type="presParOf" srcId="{6FD07363-986A-4A25-A71B-AF0B753ACDF5}" destId="{4E40459C-8B7E-436F-A9F6-A8FB476B3145}" srcOrd="3" destOrd="0" presId="urn:microsoft.com/office/officeart/2005/8/layout/default"/>
    <dgm:cxn modelId="{3A1FC9AB-D752-4C25-B0DE-937FE271E3B2}" type="presParOf" srcId="{6FD07363-986A-4A25-A71B-AF0B753ACDF5}" destId="{B3A7AC04-A82E-4E2A-85FF-D201E51BD237}" srcOrd="4" destOrd="0" presId="urn:microsoft.com/office/officeart/2005/8/layout/default"/>
    <dgm:cxn modelId="{3A829F93-27D6-4B85-932D-1044C4B0EB32}" type="presParOf" srcId="{6FD07363-986A-4A25-A71B-AF0B753ACDF5}" destId="{CCF8B29C-1D5B-48A3-9C4E-4CC36D0A999A}" srcOrd="5" destOrd="0" presId="urn:microsoft.com/office/officeart/2005/8/layout/default"/>
    <dgm:cxn modelId="{D8ACC462-0F9C-426B-AD94-E9404DC38448}" type="presParOf" srcId="{6FD07363-986A-4A25-A71B-AF0B753ACDF5}" destId="{5F559616-EC53-482B-9FDB-B054E6C9A84D}" srcOrd="6" destOrd="0" presId="urn:microsoft.com/office/officeart/2005/8/layout/default"/>
    <dgm:cxn modelId="{7D6974B8-0B0D-4B9E-89CE-732761680D4D}" type="presParOf" srcId="{6FD07363-986A-4A25-A71B-AF0B753ACDF5}" destId="{8EF49C75-EDA9-40CD-917B-FF463E185097}" srcOrd="7" destOrd="0" presId="urn:microsoft.com/office/officeart/2005/8/layout/default"/>
    <dgm:cxn modelId="{CB79A3A8-AB1B-4E18-8E87-574845786E10}" type="presParOf" srcId="{6FD07363-986A-4A25-A71B-AF0B753ACDF5}" destId="{FA2CC360-E7F9-4C15-912C-34F38B3526F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276C-139D-4148-9C33-BF217A58CB4D}">
      <dsp:nvSpPr>
        <dsp:cNvPr id="0" name=""/>
        <dsp:cNvSpPr/>
      </dsp:nvSpPr>
      <dsp:spPr>
        <a:xfrm>
          <a:off x="883978" y="0"/>
          <a:ext cx="10018417" cy="520761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E8F9D-2E8B-4E72-9FB9-86458B29765A}">
      <dsp:nvSpPr>
        <dsp:cNvPr id="0" name=""/>
        <dsp:cNvSpPr/>
      </dsp:nvSpPr>
      <dsp:spPr>
        <a:xfrm>
          <a:off x="3237" y="1562285"/>
          <a:ext cx="1884783" cy="20830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900" kern="1200"/>
            <a:t>Identified key stakeholders involved in NAP priority group student engagement</a:t>
          </a:r>
          <a:endParaRPr lang="en-IE" sz="1900" kern="1200" dirty="0"/>
        </a:p>
      </dsp:txBody>
      <dsp:txXfrm>
        <a:off x="95245" y="1654293"/>
        <a:ext cx="1700767" cy="1899031"/>
      </dsp:txXfrm>
    </dsp:sp>
    <dsp:sp modelId="{7B10C60E-D85F-47B2-8CED-238CC5EF2176}">
      <dsp:nvSpPr>
        <dsp:cNvPr id="0" name=""/>
        <dsp:cNvSpPr/>
      </dsp:nvSpPr>
      <dsp:spPr>
        <a:xfrm>
          <a:off x="1982260" y="1562285"/>
          <a:ext cx="1884783" cy="20830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900" kern="1200"/>
            <a:t>Outlined key communication channels to reach NAP priority group students</a:t>
          </a:r>
          <a:endParaRPr lang="en-IE" sz="1900" kern="1200" dirty="0"/>
        </a:p>
      </dsp:txBody>
      <dsp:txXfrm>
        <a:off x="2074268" y="1654293"/>
        <a:ext cx="1700767" cy="1899031"/>
      </dsp:txXfrm>
    </dsp:sp>
    <dsp:sp modelId="{51DE4353-C5E9-4360-ABB3-C0BAA34227E8}">
      <dsp:nvSpPr>
        <dsp:cNvPr id="0" name=""/>
        <dsp:cNvSpPr/>
      </dsp:nvSpPr>
      <dsp:spPr>
        <a:xfrm>
          <a:off x="3961283" y="1562285"/>
          <a:ext cx="1884783" cy="20830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Developed a recruitment strategy </a:t>
          </a:r>
          <a:endParaRPr lang="en-IE" sz="1900" kern="1200" dirty="0"/>
        </a:p>
      </dsp:txBody>
      <dsp:txXfrm>
        <a:off x="4053291" y="1654293"/>
        <a:ext cx="1700767" cy="1899031"/>
      </dsp:txXfrm>
    </dsp:sp>
    <dsp:sp modelId="{A4273AD7-49C8-4F1B-A070-506118330BD0}">
      <dsp:nvSpPr>
        <dsp:cNvPr id="0" name=""/>
        <dsp:cNvSpPr/>
      </dsp:nvSpPr>
      <dsp:spPr>
        <a:xfrm>
          <a:off x="5940306" y="1562285"/>
          <a:ext cx="1884783" cy="20830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900" kern="1200"/>
            <a:t>Created targeted recruitment materials</a:t>
          </a:r>
          <a:endParaRPr lang="en-IE" sz="1900" kern="1200" dirty="0"/>
        </a:p>
      </dsp:txBody>
      <dsp:txXfrm>
        <a:off x="6032314" y="1654293"/>
        <a:ext cx="1700767" cy="1899031"/>
      </dsp:txXfrm>
    </dsp:sp>
    <dsp:sp modelId="{85E59136-08D3-43AC-B2FA-6291F7B8179A}">
      <dsp:nvSpPr>
        <dsp:cNvPr id="0" name=""/>
        <dsp:cNvSpPr/>
      </dsp:nvSpPr>
      <dsp:spPr>
        <a:xfrm>
          <a:off x="7919329" y="1562285"/>
          <a:ext cx="1884783" cy="20830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900" kern="1200" dirty="0"/>
            <a:t>Designed inclusive and adaptable focus group questions </a:t>
          </a:r>
        </a:p>
      </dsp:txBody>
      <dsp:txXfrm>
        <a:off x="8011337" y="1654293"/>
        <a:ext cx="1700767" cy="1899031"/>
      </dsp:txXfrm>
    </dsp:sp>
    <dsp:sp modelId="{00394B5F-940D-4357-8923-E86C1AC3AAAE}">
      <dsp:nvSpPr>
        <dsp:cNvPr id="0" name=""/>
        <dsp:cNvSpPr/>
      </dsp:nvSpPr>
      <dsp:spPr>
        <a:xfrm>
          <a:off x="9898352" y="1562285"/>
          <a:ext cx="1884783" cy="20830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900" kern="1200"/>
            <a:t>Created flexible focus groups with options to meet participants needs </a:t>
          </a:r>
          <a:endParaRPr lang="en-IE" sz="1900" kern="1200" dirty="0"/>
        </a:p>
      </dsp:txBody>
      <dsp:txXfrm>
        <a:off x="9990360" y="1654293"/>
        <a:ext cx="1700767" cy="1899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F66DA-A0D1-44B3-80F3-276D3E7AED38}">
      <dsp:nvSpPr>
        <dsp:cNvPr id="0" name=""/>
        <dsp:cNvSpPr/>
      </dsp:nvSpPr>
      <dsp:spPr>
        <a:xfrm>
          <a:off x="0" y="109378"/>
          <a:ext cx="2905124" cy="17430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400" kern="1200" dirty="0"/>
            <a:t>Student Support</a:t>
          </a:r>
        </a:p>
      </dsp:txBody>
      <dsp:txXfrm>
        <a:off x="0" y="109378"/>
        <a:ext cx="2905124" cy="1743075"/>
      </dsp:txXfrm>
    </dsp:sp>
    <dsp:sp modelId="{9F2213FB-A11D-4F86-B888-FE93E554991D}">
      <dsp:nvSpPr>
        <dsp:cNvPr id="0" name=""/>
        <dsp:cNvSpPr/>
      </dsp:nvSpPr>
      <dsp:spPr>
        <a:xfrm>
          <a:off x="3195637" y="109378"/>
          <a:ext cx="2905124" cy="17430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400" kern="1200" dirty="0"/>
            <a:t>Community Groups</a:t>
          </a:r>
        </a:p>
      </dsp:txBody>
      <dsp:txXfrm>
        <a:off x="3195637" y="109378"/>
        <a:ext cx="2905124" cy="1743075"/>
      </dsp:txXfrm>
    </dsp:sp>
    <dsp:sp modelId="{B3A7AC04-A82E-4E2A-85FF-D201E51BD237}">
      <dsp:nvSpPr>
        <dsp:cNvPr id="0" name=""/>
        <dsp:cNvSpPr/>
      </dsp:nvSpPr>
      <dsp:spPr>
        <a:xfrm>
          <a:off x="6391275" y="109378"/>
          <a:ext cx="2905124" cy="17430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400" kern="1200" dirty="0"/>
            <a:t>Student Societies</a:t>
          </a:r>
        </a:p>
      </dsp:txBody>
      <dsp:txXfrm>
        <a:off x="6391275" y="109378"/>
        <a:ext cx="2905124" cy="1743075"/>
      </dsp:txXfrm>
    </dsp:sp>
    <dsp:sp modelId="{5F559616-EC53-482B-9FDB-B054E6C9A84D}">
      <dsp:nvSpPr>
        <dsp:cNvPr id="0" name=""/>
        <dsp:cNvSpPr/>
      </dsp:nvSpPr>
      <dsp:spPr>
        <a:xfrm>
          <a:off x="1597818" y="2142965"/>
          <a:ext cx="2905124" cy="17430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400" kern="1200" dirty="0"/>
            <a:t>Student Unions</a:t>
          </a:r>
        </a:p>
      </dsp:txBody>
      <dsp:txXfrm>
        <a:off x="1597818" y="2142965"/>
        <a:ext cx="2905124" cy="1743075"/>
      </dsp:txXfrm>
    </dsp:sp>
    <dsp:sp modelId="{FA2CC360-E7F9-4C15-912C-34F38B3526FA}">
      <dsp:nvSpPr>
        <dsp:cNvPr id="0" name=""/>
        <dsp:cNvSpPr/>
      </dsp:nvSpPr>
      <dsp:spPr>
        <a:xfrm>
          <a:off x="4793456" y="2142965"/>
          <a:ext cx="2905124" cy="17430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400" kern="1200" dirty="0"/>
            <a:t>Representative Groups</a:t>
          </a:r>
        </a:p>
      </dsp:txBody>
      <dsp:txXfrm>
        <a:off x="4793456" y="2142965"/>
        <a:ext cx="2905124" cy="1743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A0965-0EC5-4AB6-96B4-0725E3A45D1A}" type="datetimeFigureOut">
              <a:rPr lang="en-IE" smtClean="0"/>
              <a:t>14/06/2026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5137D-6B92-49D9-88A5-EC905C08D5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745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We were recruited as student advisors.</a:t>
            </a:r>
          </a:p>
          <a:p>
            <a:r>
              <a:rPr lang="en-IE" dirty="0"/>
              <a:t>We received training.</a:t>
            </a:r>
          </a:p>
          <a:p>
            <a:r>
              <a:rPr lang="en-IE" dirty="0"/>
              <a:t>We applied that training to develop the engagement plan.</a:t>
            </a:r>
          </a:p>
          <a:p>
            <a:r>
              <a:rPr lang="en-IE" dirty="0"/>
              <a:t>We used that plan to recruit and consult students.</a:t>
            </a:r>
          </a:p>
          <a:p>
            <a:r>
              <a:rPr lang="en-IE" dirty="0"/>
              <a:t>Here's what worked and what didn't.</a:t>
            </a:r>
          </a:p>
          <a:p>
            <a:r>
              <a:rPr lang="en-IE" dirty="0"/>
              <a:t>Here's what meaningful co-design looks like.</a:t>
            </a:r>
          </a:p>
          <a:p>
            <a:r>
              <a:rPr lang="en-IE" dirty="0"/>
              <a:t>Here are our recommendations.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137D-6B92-49D9-88A5-EC905C08D59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0987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F415D-3B97-20A2-2936-A7EE1B4E4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A7300D-DD86-E473-0A3B-C35569C59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1C73FB-A74D-628C-7984-48BF0949D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We used a combination of contacting staff directly </a:t>
            </a:r>
          </a:p>
          <a:p>
            <a:r>
              <a:rPr lang="en-IE" dirty="0"/>
              <a:t>Student groups</a:t>
            </a:r>
          </a:p>
          <a:p>
            <a:r>
              <a:rPr lang="en-IE" dirty="0"/>
              <a:t>Student unions</a:t>
            </a:r>
          </a:p>
          <a:p>
            <a:r>
              <a:rPr lang="en-IE" dirty="0"/>
              <a:t>Community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400A3-606A-045A-F3BF-DC147A834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137D-6B92-49D9-88A5-EC905C08D595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519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6C652-CAD6-A861-4FCB-C1D26A43B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1E6050-FD70-1F92-3998-41D0C780C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49982B-31DF-B074-08C8-73E255835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We used a combination of contacting staff directly </a:t>
            </a:r>
          </a:p>
          <a:p>
            <a:r>
              <a:rPr lang="en-IE" dirty="0"/>
              <a:t>Student groups</a:t>
            </a:r>
          </a:p>
          <a:p>
            <a:r>
              <a:rPr lang="en-IE" dirty="0"/>
              <a:t>Student unions</a:t>
            </a:r>
          </a:p>
          <a:p>
            <a:r>
              <a:rPr lang="en-IE" dirty="0"/>
              <a:t>Community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18659-5661-CCFF-5843-11E368BE5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137D-6B92-49D9-88A5-EC905C08D595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378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AE208-D393-4393-94DB-4186C29A5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46B372-F49F-6ECC-BDB1-4248ED137C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CBA481-A7E6-B842-4DC4-3156505F7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We used a combination of contacting staff directly </a:t>
            </a:r>
          </a:p>
          <a:p>
            <a:r>
              <a:rPr lang="en-IE" dirty="0"/>
              <a:t>Student groups</a:t>
            </a:r>
          </a:p>
          <a:p>
            <a:r>
              <a:rPr lang="en-IE" dirty="0"/>
              <a:t>Student unions</a:t>
            </a:r>
          </a:p>
          <a:p>
            <a:r>
              <a:rPr lang="en-IE" dirty="0"/>
              <a:t>Community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2971F-8ACC-8472-926C-385C0955C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137D-6B92-49D9-88A5-EC905C08D595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835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Talk about each one in turn, what the aims of each were, what skills were built,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137D-6B92-49D9-88A5-EC905C08D595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345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B56AB-2EA6-DEE9-74B2-8A4E9B39A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527078-BAEE-6AF1-5875-5C6057C20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2E625-AC0A-16CA-F7F9-3FE5FAFCE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DEECF-85AF-37B1-3DD4-16FE599AE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137D-6B92-49D9-88A5-EC905C08D595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260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F2A0D-8ACC-2F78-1E7E-FF30F293C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5D3BB1-B58B-4ADC-03B2-A8CE4CF74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7BB71-A7BC-DF2D-F783-4AF2405AD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EC852-B136-EA50-E64B-8782C3AAF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137D-6B92-49D9-88A5-EC905C08D595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5116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chemeClr val="tx2"/>
                </a:solidFill>
              </a:rPr>
              <a:t>Identified key stakeholders involved in NAP priority group student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chemeClr val="tx2"/>
                </a:solidFill>
              </a:rPr>
              <a:t> Outlined key communication channels to reach NAP priority group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chemeClr val="tx2"/>
                </a:solidFill>
              </a:rPr>
              <a:t> Developed a recruitment strategy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chemeClr val="tx2"/>
                </a:solidFill>
              </a:rPr>
              <a:t> Created targeted recruitment materials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chemeClr val="tx2"/>
                </a:solidFill>
              </a:rPr>
              <a:t> Designed inclusive adaptable focus group questions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chemeClr val="tx2"/>
                </a:solidFill>
              </a:rPr>
              <a:t> Created flexible focus groups with options to meet participants needs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137D-6B92-49D9-88A5-EC905C08D595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850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38B93-3104-DDEC-036A-4C3A2D9B8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A2699A-4665-815A-D28A-C2C5A151B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FAD1C-1C5A-A3FC-68E5-6AC92EDD3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DDCA-B4BA-8BCC-5BCF-A564AD868F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137D-6B92-49D9-88A5-EC905C08D595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202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362B6-FFB3-F307-A98E-2464A103C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39050E-6668-4B36-9A24-B88B67CB9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E2705C-9B7C-1A4E-DFD2-C20007FFB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6EBD0-3130-F9D2-B3E7-0B67D2DDF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137D-6B92-49D9-88A5-EC905C08D595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931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3F33F-F9E5-3633-E94F-1D7DCC1A7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66D531-A946-6BAC-8A74-F73B89AC3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8D7F6D-76CF-28CD-0DB7-16D8BA128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D139A-603E-6886-73DA-FBC4BD576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137D-6B92-49D9-88A5-EC905C08D595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651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44C4E-38FE-0BD3-F382-0B9BFEAF1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609A7-E733-5E51-3DCA-061DE494D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392E3-4EB6-33D7-4A6B-7612346CC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7EECC-9F51-EAF0-D708-617E0B285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5137D-6B92-49D9-88A5-EC905C08D595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77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444479B-705B-4489-957E-7E8A228BDFA0}" type="datetime1">
              <a:rPr lang="en-US" smtClean="0"/>
              <a:t>6/14/2026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1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1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0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2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2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1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6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3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8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2E171BA-CC09-47C8-A6DF-F5C5CB59CEEC}" type="datetime1">
              <a:rPr lang="en-US" smtClean="0"/>
              <a:t>6/14/2026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DA38F49-B3E2-4BF0-BEC7-C30D34ABBB8D}" type="datetime1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9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5AA7A-92F8-7040-9959-EBBAEC9986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26" b="11304"/>
          <a:stretch>
            <a:fillRect/>
          </a:stretch>
        </p:blipFill>
        <p:spPr>
          <a:xfrm>
            <a:off x="21" y="0"/>
            <a:ext cx="12191979" cy="6857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6AAC8-8B39-1F1A-17D0-62F685F3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5817" y="1244169"/>
            <a:ext cx="6311309" cy="3427867"/>
          </a:xfrm>
        </p:spPr>
        <p:txBody>
          <a:bodyPr anchor="t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4000" b="1" dirty="0">
                <a:solidFill>
                  <a:schemeClr val="bg1"/>
                </a:solidFill>
              </a:rPr>
              <a:t> Student Partnership in the National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Access Plan Mid-Term Review: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What Worked, What Didn't, and Building Meaningful Co-Design</a:t>
            </a:r>
            <a:endParaRPr lang="en-IE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AC272-028D-6066-879F-3A00971AB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5253051"/>
            <a:ext cx="6844709" cy="1023924"/>
          </a:xfrm>
        </p:spPr>
        <p:txBody>
          <a:bodyPr anchor="t">
            <a:normAutofit/>
          </a:bodyPr>
          <a:lstStyle/>
          <a:p>
            <a:pPr algn="r"/>
            <a:r>
              <a:rPr lang="en-IE" b="1" cap="none" dirty="0"/>
              <a:t>Sinéad Lynch and Seán </a:t>
            </a:r>
            <a:r>
              <a:rPr lang="en-IE" b="1" cap="none" dirty="0" err="1"/>
              <a:t>Macdermott</a:t>
            </a:r>
            <a:endParaRPr lang="en-IE" b="1" cap="none" dirty="0"/>
          </a:p>
          <a:p>
            <a:pPr algn="r"/>
            <a:endParaRPr lang="en-I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75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E1854B-6639-4D1A-AAD8-EAED50B32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C1A5-41A1-6B98-E2E9-19606117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48" y="499532"/>
            <a:ext cx="4083720" cy="5552351"/>
          </a:xfrm>
        </p:spPr>
        <p:txBody>
          <a:bodyPr>
            <a:normAutofit/>
          </a:bodyPr>
          <a:lstStyle/>
          <a:p>
            <a:pPr algn="ctr"/>
            <a:r>
              <a:rPr lang="en-IE" sz="4800" dirty="0">
                <a:solidFill>
                  <a:schemeClr val="tx2"/>
                </a:solidFill>
              </a:rPr>
              <a:t>Targeted recruitment materials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AD9B7F-3FDC-0159-5CE8-EC86F18D2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7" t="31458" r="22138" b="4834"/>
          <a:stretch>
            <a:fillRect/>
          </a:stretch>
        </p:blipFill>
        <p:spPr>
          <a:xfrm>
            <a:off x="5463342" y="171447"/>
            <a:ext cx="6372726" cy="651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1FF60-4C12-0348-916E-23795B94C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05A5-7532-E5AC-49C6-884DCEC8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48" y="499532"/>
            <a:ext cx="4083720" cy="5552351"/>
          </a:xfrm>
        </p:spPr>
        <p:txBody>
          <a:bodyPr>
            <a:normAutofit/>
          </a:bodyPr>
          <a:lstStyle/>
          <a:p>
            <a:pPr algn="ctr"/>
            <a:r>
              <a:rPr lang="en-IE" sz="4800" dirty="0">
                <a:solidFill>
                  <a:schemeClr val="tx2"/>
                </a:solidFill>
              </a:rPr>
              <a:t>Targeted recruitment materials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CA3E75-D4DA-00A8-A13B-109220AB6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9" t="17511" r="24329" b="13502"/>
          <a:stretch>
            <a:fillRect/>
          </a:stretch>
        </p:blipFill>
        <p:spPr>
          <a:xfrm>
            <a:off x="5421731" y="205619"/>
            <a:ext cx="6297529" cy="644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8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3520A-09DF-0929-CA72-28DD4B7FB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6289-AAB0-9D16-D5EC-848CC5DC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48" y="499532"/>
            <a:ext cx="4083720" cy="5552351"/>
          </a:xfrm>
        </p:spPr>
        <p:txBody>
          <a:bodyPr>
            <a:normAutofit/>
          </a:bodyPr>
          <a:lstStyle/>
          <a:p>
            <a:pPr algn="ctr"/>
            <a:r>
              <a:rPr lang="en-IE" sz="4800" dirty="0">
                <a:solidFill>
                  <a:schemeClr val="tx2"/>
                </a:solidFill>
              </a:rPr>
              <a:t>Targeted recruitment materials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5092C6-EED4-B6B2-55D9-000A077BC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4" t="34250" r="22471" b="4526"/>
          <a:stretch>
            <a:fillRect/>
          </a:stretch>
        </p:blipFill>
        <p:spPr>
          <a:xfrm>
            <a:off x="5279204" y="162838"/>
            <a:ext cx="6698551" cy="65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62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979EE-6350-4CE3-6D95-4ABF9C316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F5AA-1511-7454-82FA-A12E0142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99533"/>
            <a:ext cx="11620500" cy="1658198"/>
          </a:xfrm>
        </p:spPr>
        <p:txBody>
          <a:bodyPr>
            <a:normAutofit/>
          </a:bodyPr>
          <a:lstStyle/>
          <a:p>
            <a:r>
              <a:rPr lang="en-IE" sz="4800" dirty="0">
                <a:solidFill>
                  <a:schemeClr val="tx2"/>
                </a:solidFill>
              </a:rPr>
              <a:t>What worked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7D41-86AD-33EA-80E3-0316CA13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011680"/>
            <a:ext cx="11106531" cy="450943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sz="3200" dirty="0"/>
              <a:t> </a:t>
            </a:r>
            <a:r>
              <a:rPr lang="en-IE" sz="3200" dirty="0">
                <a:solidFill>
                  <a:schemeClr val="tx2"/>
                </a:solidFill>
              </a:rPr>
              <a:t>Using multiple pathways reduced reliance on specific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 Student- to - student recommendations were more effective in recruitment than any other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 Giving multiple options for times and dates allowed participants choice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 People were able to swap dates and times as their needs changed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Follow up groups allowed us deeper insight into their perspectives on what was most important about NAP progression aims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4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287683-B0EB-00EF-3C4B-628AC12BD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1417-CAB4-85A7-36B4-26924544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6540"/>
            <a:ext cx="11620500" cy="1658198"/>
          </a:xfrm>
        </p:spPr>
        <p:txBody>
          <a:bodyPr>
            <a:normAutofit/>
          </a:bodyPr>
          <a:lstStyle/>
          <a:p>
            <a:r>
              <a:rPr lang="en-IE" sz="4800" dirty="0">
                <a:solidFill>
                  <a:schemeClr val="tx2"/>
                </a:solidFill>
              </a:rPr>
              <a:t>What didn’t work and suggestions for the future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6C592A-A9EF-2A85-1A5A-55ED45706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090321"/>
              </p:ext>
            </p:extLst>
          </p:nvPr>
        </p:nvGraphicFramePr>
        <p:xfrm>
          <a:off x="323850" y="1804738"/>
          <a:ext cx="11370846" cy="494931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685423">
                  <a:extLst>
                    <a:ext uri="{9D8B030D-6E8A-4147-A177-3AD203B41FA5}">
                      <a16:colId xmlns:a16="http://schemas.microsoft.com/office/drawing/2014/main" val="2530710069"/>
                    </a:ext>
                  </a:extLst>
                </a:gridCol>
                <a:gridCol w="5685423">
                  <a:extLst>
                    <a:ext uri="{9D8B030D-6E8A-4147-A177-3AD203B41FA5}">
                      <a16:colId xmlns:a16="http://schemas.microsoft.com/office/drawing/2014/main" val="3573495850"/>
                    </a:ext>
                  </a:extLst>
                </a:gridCol>
              </a:tblGrid>
              <a:tr h="490617">
                <a:tc>
                  <a:txBody>
                    <a:bodyPr/>
                    <a:lstStyle/>
                    <a:p>
                      <a:r>
                        <a:rPr lang="en-IE" sz="2800" dirty="0"/>
                        <a:t>What didn’t work well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/>
                        <a:t>Suggestions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455948"/>
                  </a:ext>
                </a:extLst>
              </a:tr>
              <a:tr h="788155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chemeClr val="bg1"/>
                          </a:solidFill>
                        </a:rPr>
                        <a:t>Not many Padlet responses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>
                          <a:solidFill>
                            <a:schemeClr val="bg1"/>
                          </a:solidFill>
                        </a:rPr>
                        <a:t> A questionnaire rather than a public Padlet may get more responses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040474"/>
                  </a:ext>
                </a:extLst>
              </a:tr>
              <a:tr h="1138445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chemeClr val="bg1"/>
                          </a:solidFill>
                        </a:rPr>
                        <a:t>Some NAP groups were underrepresented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>
                          <a:solidFill>
                            <a:schemeClr val="bg1"/>
                          </a:solidFill>
                        </a:rPr>
                        <a:t> Some </a:t>
                      </a:r>
                      <a:r>
                        <a:rPr lang="en-IE" sz="2400" dirty="0"/>
                        <a:t>institutions</a:t>
                      </a:r>
                      <a:r>
                        <a:rPr lang="en-IE" sz="2400" dirty="0">
                          <a:solidFill>
                            <a:schemeClr val="bg1"/>
                          </a:solidFill>
                        </a:rPr>
                        <a:t> offered small incentives to encourage students to participate </a:t>
                      </a:r>
                    </a:p>
                    <a:p>
                      <a:endParaRPr lang="en-IE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311176"/>
                  </a:ext>
                </a:extLst>
              </a:tr>
              <a:tr h="12097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>
                          <a:solidFill>
                            <a:schemeClr val="bg1"/>
                          </a:solidFill>
                        </a:rPr>
                        <a:t>Having all focus groups on Zoom may have created a distance we didn’t anticipate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chemeClr val="bg1"/>
                          </a:solidFill>
                        </a:rPr>
                        <a:t>Hybrid design of in- person and zoom groups may have been more accessible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430119"/>
                  </a:ext>
                </a:extLst>
              </a:tr>
              <a:tr h="12097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>
                          <a:solidFill>
                            <a:schemeClr val="bg1"/>
                          </a:solidFill>
                        </a:rPr>
                        <a:t>Not everyone is comfortable speaking in a group – a more mixed design might have worked better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chemeClr val="bg1"/>
                          </a:solidFill>
                        </a:rPr>
                        <a:t>An option for one-to-one interview might address this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7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06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793C6C-1AE2-9D80-3769-2D1649A38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2B54-0F74-5052-293F-B501468D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99533"/>
            <a:ext cx="11620500" cy="1658198"/>
          </a:xfrm>
        </p:spPr>
        <p:txBody>
          <a:bodyPr>
            <a:normAutofit/>
          </a:bodyPr>
          <a:lstStyle/>
          <a:p>
            <a:r>
              <a:rPr lang="en-IE" sz="4800" dirty="0">
                <a:solidFill>
                  <a:schemeClr val="tx2"/>
                </a:solidFill>
              </a:rPr>
              <a:t>Building meaningful co-design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252D4-C438-3287-F078-14E7C767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011680"/>
            <a:ext cx="11106531" cy="45094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</a:t>
            </a:r>
            <a:r>
              <a:rPr lang="en-IE" sz="3200" dirty="0">
                <a:solidFill>
                  <a:schemeClr val="tx2"/>
                </a:solidFill>
              </a:rPr>
              <a:t>Involve students in all areas of the project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 Provide practical training and support for students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Give students meaningful responsibility within the project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 Create opportunities for students to influence decisions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 Value student contributions throughout the lifecycle of the project </a:t>
            </a:r>
          </a:p>
        </p:txBody>
      </p:sp>
    </p:spTree>
    <p:extLst>
      <p:ext uri="{BB962C8B-B14F-4D97-AF65-F5344CB8AC3E}">
        <p14:creationId xmlns:p14="http://schemas.microsoft.com/office/powerpoint/2010/main" val="4167208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6FA6CC-AEEC-D631-6FD1-0990B0CF4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F6FE4-5686-F86D-58D4-C57D9373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26" b="11304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EDC0AB-9D01-35E2-E864-E56D0B9F1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9700" y="914400"/>
            <a:ext cx="6311309" cy="3427867"/>
          </a:xfrm>
        </p:spPr>
        <p:txBody>
          <a:bodyPr anchor="t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4000" b="1" dirty="0">
                <a:solidFill>
                  <a:schemeClr val="bg1"/>
                </a:solidFill>
              </a:rPr>
              <a:t> </a:t>
            </a:r>
            <a:endParaRPr lang="en-IE" sz="4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5DCBD4-818B-5983-2AF0-07041F15CAE3}"/>
              </a:ext>
            </a:extLst>
          </p:cNvPr>
          <p:cNvSpPr txBox="1">
            <a:spLocks/>
          </p:cNvSpPr>
          <p:nvPr/>
        </p:nvSpPr>
        <p:spPr>
          <a:xfrm>
            <a:off x="923925" y="1931232"/>
            <a:ext cx="10344149" cy="3153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E" sz="3200" b="1" i="1" dirty="0">
                <a:solidFill>
                  <a:schemeClr val="tx2"/>
                </a:solidFill>
              </a:rPr>
              <a:t> </a:t>
            </a:r>
            <a:r>
              <a:rPr lang="en-IE" sz="5400" b="1" i="1" dirty="0">
                <a:solidFill>
                  <a:schemeClr val="bg2"/>
                </a:solidFill>
              </a:rPr>
              <a:t>Student partnership is not about just listening to students. It’s about enabling students to influence decisions </a:t>
            </a:r>
          </a:p>
        </p:txBody>
      </p:sp>
    </p:spTree>
    <p:extLst>
      <p:ext uri="{BB962C8B-B14F-4D97-AF65-F5344CB8AC3E}">
        <p14:creationId xmlns:p14="http://schemas.microsoft.com/office/powerpoint/2010/main" val="756327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4281-8AA7-0C4E-EEDC-B35208BB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F21C5-C77F-3176-5F30-03D9C3181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 </a:t>
            </a:r>
            <a:r>
              <a:rPr lang="en-IE" sz="2800" dirty="0">
                <a:solidFill>
                  <a:schemeClr val="tx2"/>
                </a:solidFill>
              </a:rPr>
              <a:t>Role of Student Advisors in the National Access Plan Mid-Term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Student Advisor Training: aims, hits and gaps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Development of the Student Engagement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Student Recruitment and Consultation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 What worked, what didn’t (and what you could do better!)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Building meaningful co-design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Key lessons and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97360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E40EBF-3EAA-CFB4-AA5E-16D03CD2A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5D61-CFBA-97F4-A1A3-EB916E64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solidFill>
                  <a:schemeClr val="tx2"/>
                </a:solidFill>
              </a:rPr>
              <a:t>The Role of Student Advisors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54C9-24E7-411D-7F4C-F443E16D2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698307"/>
            <a:ext cx="7933943" cy="45910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 </a:t>
            </a:r>
            <a:r>
              <a:rPr lang="en-IE" sz="2800" dirty="0">
                <a:solidFill>
                  <a:schemeClr val="tx2"/>
                </a:solidFill>
              </a:rPr>
              <a:t>Recruited via </a:t>
            </a:r>
            <a:r>
              <a:rPr lang="en-IE" sz="2800" dirty="0" err="1">
                <a:solidFill>
                  <a:schemeClr val="tx2"/>
                </a:solidFill>
              </a:rPr>
              <a:t>NStEP</a:t>
            </a:r>
            <a:r>
              <a:rPr lang="en-IE" sz="2800" dirty="0">
                <a:solidFill>
                  <a:schemeClr val="tx2"/>
                </a:solidFill>
              </a:rPr>
              <a:t> to support the work of Professor Stella Jones-Devitt and Dr Antony </a:t>
            </a:r>
            <a:r>
              <a:rPr lang="en-IE" sz="2800" dirty="0" err="1">
                <a:solidFill>
                  <a:schemeClr val="tx2"/>
                </a:solidFill>
              </a:rPr>
              <a:t>Aleksiev</a:t>
            </a:r>
            <a:r>
              <a:rPr lang="en-IE" sz="2800" dirty="0">
                <a:solidFill>
                  <a:schemeClr val="tx2"/>
                </a:solidFill>
              </a:rPr>
              <a:t> of Applied Inspiration International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Responsible for the student engagement component of the review including: </a:t>
            </a:r>
            <a:endParaRPr lang="en-IE" sz="24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Creating a student engagement framework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Recruiting students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Running focus groups and analysing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Contributing to the final report 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800" dirty="0">
              <a:solidFill>
                <a:schemeClr val="tx2"/>
              </a:solidFill>
            </a:endParaRPr>
          </a:p>
        </p:txBody>
      </p:sp>
      <p:sp>
        <p:nvSpPr>
          <p:cNvPr id="4" name="AutoShape 2" descr="Image preview">
            <a:extLst>
              <a:ext uri="{FF2B5EF4-FFF2-40B4-BE49-F238E27FC236}">
                <a16:creationId xmlns:a16="http://schemas.microsoft.com/office/drawing/2014/main" id="{DD4605B3-D34E-D178-946B-C56A611DD8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910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4" descr="Image preview">
            <a:extLst>
              <a:ext uri="{FF2B5EF4-FFF2-40B4-BE49-F238E27FC236}">
                <a16:creationId xmlns:a16="http://schemas.microsoft.com/office/drawing/2014/main" id="{D31CBF60-7E1D-5EF2-52E3-0FF03E3EB9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431FEA-F5E6-2366-5F35-EE9FC4474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50" y="1644872"/>
            <a:ext cx="3096323" cy="46444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418D69-FA4F-8911-546B-358657E27F37}"/>
              </a:ext>
            </a:extLst>
          </p:cNvPr>
          <p:cNvSpPr txBox="1">
            <a:spLocks/>
          </p:cNvSpPr>
          <p:nvPr/>
        </p:nvSpPr>
        <p:spPr>
          <a:xfrm>
            <a:off x="356839" y="499533"/>
            <a:ext cx="11463453" cy="1173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4800" dirty="0">
                <a:solidFill>
                  <a:schemeClr val="tx2"/>
                </a:solidFill>
              </a:rPr>
              <a:t>The Role of Student Advisors</a:t>
            </a:r>
          </a:p>
        </p:txBody>
      </p:sp>
    </p:spTree>
    <p:extLst>
      <p:ext uri="{BB962C8B-B14F-4D97-AF65-F5344CB8AC3E}">
        <p14:creationId xmlns:p14="http://schemas.microsoft.com/office/powerpoint/2010/main" val="337896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703BD-E67E-A84F-699E-AD29621CD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1F53-10C6-7675-B84E-FB0F165C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39" y="499533"/>
            <a:ext cx="11463453" cy="1173150"/>
          </a:xfr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E" sz="4800" dirty="0">
                <a:solidFill>
                  <a:schemeClr val="tx2"/>
                </a:solidFill>
              </a:rPr>
              <a:t>Student Advisor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D8542-8DB8-8B2B-EA84-5D8D16C17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 </a:t>
            </a:r>
            <a:r>
              <a:rPr lang="en-IE" sz="2800" dirty="0">
                <a:solidFill>
                  <a:schemeClr val="tx2"/>
                </a:solidFill>
              </a:rPr>
              <a:t>Understand how to build and facilitate focus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Design effective focus groups and survey questions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Gather and present meaningful feedback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Using inclusive approaches to student engagement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Communicate effectively with stakeholders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2"/>
                </a:solidFill>
              </a:rPr>
              <a:t> Design communications for different audiences</a:t>
            </a:r>
          </a:p>
        </p:txBody>
      </p:sp>
    </p:spTree>
    <p:extLst>
      <p:ext uri="{BB962C8B-B14F-4D97-AF65-F5344CB8AC3E}">
        <p14:creationId xmlns:p14="http://schemas.microsoft.com/office/powerpoint/2010/main" val="160822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C53C6F-F4C3-8027-24EB-0B1347638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41DC-5100-D626-0320-5BF4ABB7BC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E" sz="4800" dirty="0">
                <a:solidFill>
                  <a:schemeClr val="tx2"/>
                </a:solidFill>
              </a:rPr>
              <a:t>Student Advisor Training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11D29F4-A673-A0FE-F863-F123C516EBF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6628824"/>
              </p:ext>
            </p:extLst>
          </p:nvPr>
        </p:nvGraphicFramePr>
        <p:xfrm>
          <a:off x="676273" y="2157731"/>
          <a:ext cx="6560867" cy="401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0867">
                  <a:extLst>
                    <a:ext uri="{9D8B030D-6E8A-4147-A177-3AD203B41FA5}">
                      <a16:colId xmlns:a16="http://schemas.microsoft.com/office/drawing/2014/main" val="2723258125"/>
                    </a:ext>
                  </a:extLst>
                </a:gridCol>
              </a:tblGrid>
              <a:tr h="668337">
                <a:tc>
                  <a:txBody>
                    <a:bodyPr/>
                    <a:lstStyle/>
                    <a:p>
                      <a:r>
                        <a:rPr lang="en-IE" dirty="0"/>
                        <a:t>What was useful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999165"/>
                  </a:ext>
                </a:extLst>
              </a:tr>
              <a:tr h="668337">
                <a:tc>
                  <a:txBody>
                    <a:bodyPr/>
                    <a:lstStyle/>
                    <a:p>
                      <a:r>
                        <a:rPr lang="en-IE" dirty="0"/>
                        <a:t>Developed a greater understanding of research design and methodologies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018439"/>
                  </a:ext>
                </a:extLst>
              </a:tr>
              <a:tr h="668337">
                <a:tc>
                  <a:txBody>
                    <a:bodyPr/>
                    <a:lstStyle/>
                    <a:p>
                      <a:r>
                        <a:rPr lang="en-IE" dirty="0"/>
                        <a:t>Small group discussions with experts in areas relating to the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78639"/>
                  </a:ext>
                </a:extLst>
              </a:tr>
              <a:tr h="668337">
                <a:tc>
                  <a:txBody>
                    <a:bodyPr/>
                    <a:lstStyle/>
                    <a:p>
                      <a:r>
                        <a:rPr lang="en-IE" dirty="0"/>
                        <a:t>Opportunity to develop experience on a National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489384"/>
                  </a:ext>
                </a:extLst>
              </a:tr>
              <a:tr h="668337">
                <a:tc>
                  <a:txBody>
                    <a:bodyPr/>
                    <a:lstStyle/>
                    <a:p>
                      <a:r>
                        <a:rPr lang="en-IE" dirty="0"/>
                        <a:t>Understanding communication strategies to target different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67535"/>
                  </a:ext>
                </a:extLst>
              </a:tr>
              <a:tr h="668337">
                <a:tc>
                  <a:txBody>
                    <a:bodyPr/>
                    <a:lstStyle/>
                    <a:p>
                      <a:r>
                        <a:rPr lang="en-IE" dirty="0"/>
                        <a:t>Supportive and inclusive environment that enabled active participation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221601"/>
                  </a:ext>
                </a:extLst>
              </a:tr>
            </a:tbl>
          </a:graphicData>
        </a:graphic>
      </p:graphicFrame>
      <p:pic>
        <p:nvPicPr>
          <p:cNvPr id="4" name="Graphic 3" descr="Tick with solid fill">
            <a:extLst>
              <a:ext uri="{FF2B5EF4-FFF2-40B4-BE49-F238E27FC236}">
                <a16:creationId xmlns:a16="http://schemas.microsoft.com/office/drawing/2014/main" id="{309906EE-BDA6-A3F0-FB09-0CAC0BED4E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1316" y="2209070"/>
            <a:ext cx="3958683" cy="39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0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F3799-6A86-0AAE-D7A3-11E515945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7411-B00A-369F-7847-D9A70FF17F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E" sz="4800" dirty="0">
                <a:solidFill>
                  <a:schemeClr val="tx2"/>
                </a:solidFill>
              </a:rPr>
              <a:t>Student Advisor Training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14B44D-6DFC-7C94-EBA7-B4767B5FD5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9419445"/>
              </p:ext>
            </p:extLst>
          </p:nvPr>
        </p:nvGraphicFramePr>
        <p:xfrm>
          <a:off x="676274" y="2157731"/>
          <a:ext cx="6549715" cy="401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9715">
                  <a:extLst>
                    <a:ext uri="{9D8B030D-6E8A-4147-A177-3AD203B41FA5}">
                      <a16:colId xmlns:a16="http://schemas.microsoft.com/office/drawing/2014/main" val="1979871917"/>
                    </a:ext>
                  </a:extLst>
                </a:gridCol>
              </a:tblGrid>
              <a:tr h="668337">
                <a:tc>
                  <a:txBody>
                    <a:bodyPr/>
                    <a:lstStyle/>
                    <a:p>
                      <a:r>
                        <a:rPr lang="en-IE" dirty="0"/>
                        <a:t>Suggestions for the 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999165"/>
                  </a:ext>
                </a:extLst>
              </a:tr>
              <a:tr h="668337">
                <a:tc>
                  <a:txBody>
                    <a:bodyPr/>
                    <a:lstStyle/>
                    <a:p>
                      <a:r>
                        <a:rPr lang="en-IE" dirty="0"/>
                        <a:t>Include more opportunities to apply research methods in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018439"/>
                  </a:ext>
                </a:extLst>
              </a:tr>
              <a:tr h="668337">
                <a:tc>
                  <a:txBody>
                    <a:bodyPr/>
                    <a:lstStyle/>
                    <a:p>
                      <a:r>
                        <a:rPr lang="en-IE" dirty="0"/>
                        <a:t>Enhanced recruitment and outreach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78639"/>
                  </a:ext>
                </a:extLst>
              </a:tr>
              <a:tr h="668337">
                <a:tc>
                  <a:txBody>
                    <a:bodyPr/>
                    <a:lstStyle/>
                    <a:p>
                      <a:r>
                        <a:rPr lang="en-IE" dirty="0"/>
                        <a:t>Additional support for report writing and policy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489384"/>
                  </a:ext>
                </a:extLst>
              </a:tr>
              <a:tr h="668337">
                <a:tc>
                  <a:txBody>
                    <a:bodyPr/>
                    <a:lstStyle/>
                    <a:p>
                      <a:r>
                        <a:rPr lang="en-IE" dirty="0"/>
                        <a:t>Practical training in turning ideas into reports, presentations and other outputs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67535"/>
                  </a:ext>
                </a:extLst>
              </a:tr>
              <a:tr h="668337">
                <a:tc>
                  <a:txBody>
                    <a:bodyPr/>
                    <a:lstStyle/>
                    <a:p>
                      <a:r>
                        <a:rPr lang="en-IE" dirty="0"/>
                        <a:t>Opportunities to analyse findings and present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221601"/>
                  </a:ext>
                </a:extLst>
              </a:tr>
            </a:tbl>
          </a:graphicData>
        </a:graphic>
      </p:graphicFrame>
      <p:pic>
        <p:nvPicPr>
          <p:cNvPr id="15" name="Graphic 14" descr="Thought bubble with solid fill">
            <a:extLst>
              <a:ext uri="{FF2B5EF4-FFF2-40B4-BE49-F238E27FC236}">
                <a16:creationId xmlns:a16="http://schemas.microsoft.com/office/drawing/2014/main" id="{88435AD7-6382-918B-842C-F0F0A2C1CD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5466" y="2232361"/>
            <a:ext cx="3935392" cy="39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5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A6598F-D04E-178E-0A3F-E8C977150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C8200-1D42-438E-EEA2-79CABAB5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99533"/>
            <a:ext cx="11620500" cy="1658198"/>
          </a:xfrm>
        </p:spPr>
        <p:txBody>
          <a:bodyPr>
            <a:normAutofit/>
          </a:bodyPr>
          <a:lstStyle/>
          <a:p>
            <a:r>
              <a:rPr lang="en-IE" sz="4800" dirty="0">
                <a:solidFill>
                  <a:schemeClr val="tx2"/>
                </a:solidFill>
              </a:rPr>
              <a:t>Development of the Student Engagement Plan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94E5754-B74E-850A-BCE4-A05A1B722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450723"/>
              </p:ext>
            </p:extLst>
          </p:nvPr>
        </p:nvGraphicFramePr>
        <p:xfrm>
          <a:off x="323850" y="1505416"/>
          <a:ext cx="11786374" cy="520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413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2165F-D59A-3EC7-DCC2-F40BCC314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5A8CA-95E1-0C74-B46E-373F3ACD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99533"/>
            <a:ext cx="11620500" cy="1658198"/>
          </a:xfrm>
        </p:spPr>
        <p:txBody>
          <a:bodyPr>
            <a:normAutofit/>
          </a:bodyPr>
          <a:lstStyle/>
          <a:p>
            <a:r>
              <a:rPr lang="en-IE" sz="4800" dirty="0">
                <a:solidFill>
                  <a:schemeClr val="tx2"/>
                </a:solidFill>
              </a:rPr>
              <a:t>Identified Key Stakeholders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688AE1-977A-E91B-D0A0-ACCE4C30E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365323"/>
              </p:ext>
            </p:extLst>
          </p:nvPr>
        </p:nvGraphicFramePr>
        <p:xfrm>
          <a:off x="1352550" y="2157731"/>
          <a:ext cx="9296400" cy="399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59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6A5387-1C19-07F9-EC29-3069C49B0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6F7A-29FC-66EA-9323-F0793169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99533"/>
            <a:ext cx="11620500" cy="1658198"/>
          </a:xfrm>
        </p:spPr>
        <p:txBody>
          <a:bodyPr>
            <a:normAutofit/>
          </a:bodyPr>
          <a:lstStyle/>
          <a:p>
            <a:r>
              <a:rPr lang="en-IE" sz="4800" dirty="0">
                <a:solidFill>
                  <a:schemeClr val="tx2"/>
                </a:solidFill>
              </a:rPr>
              <a:t>Identifying effective communication channels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4897C-26DE-79D2-5BA7-B4A8B1E49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011680"/>
            <a:ext cx="11106531" cy="45895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 </a:t>
            </a:r>
            <a:r>
              <a:rPr lang="en-IE" sz="3200" dirty="0">
                <a:solidFill>
                  <a:schemeClr val="tx2"/>
                </a:solidFill>
              </a:rPr>
              <a:t>Institutional staff (Disability, Access, etc)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 Instagram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 LinkedIn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 Word of mouth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 Posters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 Tik-Tok???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tx2"/>
                </a:solidFill>
              </a:rPr>
              <a:t>Other social media</a:t>
            </a:r>
          </a:p>
        </p:txBody>
      </p:sp>
    </p:spTree>
    <p:extLst>
      <p:ext uri="{BB962C8B-B14F-4D97-AF65-F5344CB8AC3E}">
        <p14:creationId xmlns:p14="http://schemas.microsoft.com/office/powerpoint/2010/main" val="161308324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CD624357143044928E591775EBB314" ma:contentTypeVersion="17" ma:contentTypeDescription="Create a new document." ma:contentTypeScope="" ma:versionID="90a9b16d9d2d61bc5806c8818598d92c">
  <xsd:schema xmlns:xsd="http://www.w3.org/2001/XMLSchema" xmlns:xs="http://www.w3.org/2001/XMLSchema" xmlns:p="http://schemas.microsoft.com/office/2006/metadata/properties" xmlns:ns2="3336ddd5-64ad-4571-966a-68c8da55c77d" xmlns:ns3="72960017-9991-4de9-afa8-3dfa49575365" targetNamespace="http://schemas.microsoft.com/office/2006/metadata/properties" ma:root="true" ma:fieldsID="8b4d8544b1597fda56835a23102e300c" ns2:_="" ns3:_="">
    <xsd:import namespace="3336ddd5-64ad-4571-966a-68c8da55c77d"/>
    <xsd:import namespace="72960017-9991-4de9-afa8-3dfa49575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6ddd5-64ad-4571-966a-68c8da55c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aad9230-3fe2-4acd-82bb-645646f98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60017-9991-4de9-afa8-3dfa49575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ad1a7aa-f701-4f25-9a19-afa60730a50a}" ma:internalName="TaxCatchAll" ma:showField="CatchAllData" ma:web="72960017-9991-4de9-afa8-3dfa49575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960017-9991-4de9-afa8-3dfa49575365" xsi:nil="true"/>
    <lcf76f155ced4ddcb4097134ff3c332f xmlns="3336ddd5-64ad-4571-966a-68c8da55c77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FB5478-D2D2-49E8-9751-94CB5BAE3DEC}"/>
</file>

<file path=customXml/itemProps2.xml><?xml version="1.0" encoding="utf-8"?>
<ds:datastoreItem xmlns:ds="http://schemas.openxmlformats.org/officeDocument/2006/customXml" ds:itemID="{A81DFB53-9B1F-4E95-A412-79438443F4B7}"/>
</file>

<file path=customXml/itemProps3.xml><?xml version="1.0" encoding="utf-8"?>
<ds:datastoreItem xmlns:ds="http://schemas.openxmlformats.org/officeDocument/2006/customXml" ds:itemID="{287F721F-BEBA-4EA9-ACF5-B1389D2026EB}"/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1202</TotalTime>
  <Words>795</Words>
  <Application>Microsoft Office PowerPoint</Application>
  <PresentationFormat>Widescreen</PresentationFormat>
  <Paragraphs>126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 Light</vt:lpstr>
      <vt:lpstr>Metropolitan</vt:lpstr>
      <vt:lpstr> Student Partnership in the National  Access Plan Mid-Term Review:  What Worked, What Didn't, and Building Meaningful Co-Design</vt:lpstr>
      <vt:lpstr>Agenda</vt:lpstr>
      <vt:lpstr>The Role of Student Advisors</vt:lpstr>
      <vt:lpstr>Student Advisor Training</vt:lpstr>
      <vt:lpstr>Student Advisor Training</vt:lpstr>
      <vt:lpstr>Student Advisor Training</vt:lpstr>
      <vt:lpstr>Development of the Student Engagement Plan</vt:lpstr>
      <vt:lpstr>Identified Key Stakeholders </vt:lpstr>
      <vt:lpstr>Identifying effective communication channels </vt:lpstr>
      <vt:lpstr>Targeted recruitment materials</vt:lpstr>
      <vt:lpstr>Targeted recruitment materials</vt:lpstr>
      <vt:lpstr>Targeted recruitment materials</vt:lpstr>
      <vt:lpstr>What worked</vt:lpstr>
      <vt:lpstr>What didn’t work and suggestions for the future </vt:lpstr>
      <vt:lpstr>Building meaningful co-design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Sinead Lynch</dc:creator>
  <cp:lastModifiedBy>Sinead Lynch</cp:lastModifiedBy>
  <cp:revision>8</cp:revision>
  <dcterms:created xsi:type="dcterms:W3CDTF">2026-06-14T15:57:31Z</dcterms:created>
  <dcterms:modified xsi:type="dcterms:W3CDTF">2026-06-15T12:00:03Z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0x01010080CD624357143044928E591775EBB314</vt:lpwstr>
  </property>
</Properties>
</file>