
<file path=[Content_Types].xml><?xml version="1.0" encoding="utf-8"?>
<Types xmlns="http://schemas.openxmlformats.org/package/2006/content-types">
  <Default Extension="jpg" ContentType="image/jpeg"/>
  <Default Extension="odttf" ContentType="application/vnd.openxmlformats-officedocument.obfuscatedFont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custom-properties" Target="docProps/custom.xml"/><Relationship Id="rId2" Type="http://schemas.openxmlformats.org/officeDocument/2006/relationships/officeDocument" Target="ppt/presentation.xml"/><Relationship Id="rId1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4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0" roundtripDataSignature="AMtx7miLIpDUF83VAOwIZsf5YttwEh8Z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8F5C01D-58FE-45DF-8C50-E20DB0828ABD}">
  <a:tblStyle styleId="{48F5C01D-58FE-45DF-8C50-E20DB0828ABD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8" Type="http://schemas.openxmlformats.org/officeDocument/2006/relationships/slide" Target="slides/slide2.xml"/><Relationship Id="rId3" Type="http://schemas.openxmlformats.org/officeDocument/2006/relationships/tableStyles" Target="tableStyles.xml"/><Relationship Id="rId21" Type="http://schemas.openxmlformats.org/officeDocument/2006/relationships/customXml" Target="../customXml/item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7" Type="http://schemas.openxmlformats.org/officeDocument/2006/relationships/slide" Target="slides/slide1.xml"/><Relationship Id="rId20" Type="http://customschemas.google.com/relationships/presentationmetadata" Target="metadata"/><Relationship Id="rId2" Type="http://schemas.openxmlformats.org/officeDocument/2006/relationships/presProps" Target="presProps.xml"/><Relationship Id="rId16" Type="http://schemas.openxmlformats.org/officeDocument/2006/relationships/slide" Target="slides/slide10.xml"/><Relationship Id="rId11" Type="http://schemas.openxmlformats.org/officeDocument/2006/relationships/slide" Target="slides/slide5.xml"/><Relationship Id="rId1" Type="http://schemas.openxmlformats.org/officeDocument/2006/relationships/theme" Target="theme/theme3.xml"/><Relationship Id="rId6" Type="http://schemas.openxmlformats.org/officeDocument/2006/relationships/notesMaster" Target="notesMasters/notesMaster1.xml"/><Relationship Id="rId15" Type="http://schemas.openxmlformats.org/officeDocument/2006/relationships/slide" Target="slides/slide9.xml"/><Relationship Id="rId5" Type="http://schemas.openxmlformats.org/officeDocument/2006/relationships/slideMaster" Target="slideMasters/slideMaster2.xml"/><Relationship Id="rId23" Type="http://schemas.openxmlformats.org/officeDocument/2006/relationships/customXml" Target="../customXml/item3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409555d4462_0_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409555d4462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409555d4462_0_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409555d4462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409555d4462_0_3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409555d4462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409555d4462_0_4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409555d4462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40962969339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4096296933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409555d4462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409555d4462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While DA </a:t>
            </a:r>
            <a:r>
              <a:rPr lang="en-US"/>
              <a:t>provided important seed funding, projects were managed in isolation and highlights dthe need for a dedicated Traveller worker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409555d4462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409555d4462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409555d4462_0_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409555d4462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409555d4462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409555d4462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40955be97bf_1_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40955be97bf_1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409555d4462_0_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409555d4462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7"/>
          <p:cNvSpPr txBox="1"/>
          <p:nvPr>
            <p:ph type="ctrTitle"/>
          </p:nvPr>
        </p:nvSpPr>
        <p:spPr>
          <a:xfrm>
            <a:off x="362465" y="875229"/>
            <a:ext cx="7904205" cy="1293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b="1"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" name="Google Shape;10;p27"/>
          <p:cNvSpPr txBox="1"/>
          <p:nvPr>
            <p:ph idx="1" type="subTitle"/>
          </p:nvPr>
        </p:nvSpPr>
        <p:spPr>
          <a:xfrm>
            <a:off x="362465" y="2426022"/>
            <a:ext cx="7904205" cy="12933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3"/>
          <p:cNvSpPr txBox="1"/>
          <p:nvPr>
            <p:ph type="title"/>
          </p:nvPr>
        </p:nvSpPr>
        <p:spPr>
          <a:xfrm>
            <a:off x="400876" y="38950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3"/>
          <p:cNvSpPr txBox="1"/>
          <p:nvPr>
            <p:ph idx="1" type="body"/>
          </p:nvPr>
        </p:nvSpPr>
        <p:spPr>
          <a:xfrm>
            <a:off x="400876" y="2011222"/>
            <a:ext cx="5157787" cy="7490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83"/>
          <p:cNvSpPr txBox="1"/>
          <p:nvPr>
            <p:ph idx="2" type="body"/>
          </p:nvPr>
        </p:nvSpPr>
        <p:spPr>
          <a:xfrm>
            <a:off x="400876" y="2965165"/>
            <a:ext cx="5157787" cy="3349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83"/>
          <p:cNvSpPr txBox="1"/>
          <p:nvPr>
            <p:ph idx="3" type="body"/>
          </p:nvPr>
        </p:nvSpPr>
        <p:spPr>
          <a:xfrm>
            <a:off x="5733288" y="2011222"/>
            <a:ext cx="5183188" cy="7490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83"/>
          <p:cNvSpPr txBox="1"/>
          <p:nvPr>
            <p:ph idx="4" type="body"/>
          </p:nvPr>
        </p:nvSpPr>
        <p:spPr>
          <a:xfrm>
            <a:off x="5733288" y="2965165"/>
            <a:ext cx="5183188" cy="3349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84"/>
          <p:cNvSpPr txBox="1"/>
          <p:nvPr>
            <p:ph type="title"/>
          </p:nvPr>
        </p:nvSpPr>
        <p:spPr>
          <a:xfrm>
            <a:off x="490234" y="1241962"/>
            <a:ext cx="10311878" cy="9323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6"/>
          <p:cNvSpPr txBox="1"/>
          <p:nvPr>
            <p:ph type="title"/>
          </p:nvPr>
        </p:nvSpPr>
        <p:spPr>
          <a:xfrm>
            <a:off x="343930" y="513412"/>
            <a:ext cx="7737389" cy="9323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1"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6"/>
          <p:cNvSpPr txBox="1"/>
          <p:nvPr>
            <p:ph idx="1" type="body"/>
          </p:nvPr>
        </p:nvSpPr>
        <p:spPr>
          <a:xfrm>
            <a:off x="343930" y="1545409"/>
            <a:ext cx="7737389" cy="2103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7"/>
          <p:cNvSpPr txBox="1"/>
          <p:nvPr>
            <p:ph type="title"/>
          </p:nvPr>
        </p:nvSpPr>
        <p:spPr>
          <a:xfrm>
            <a:off x="473504" y="387567"/>
            <a:ext cx="7657242" cy="21455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7"/>
          <p:cNvSpPr txBox="1"/>
          <p:nvPr>
            <p:ph idx="1" type="body"/>
          </p:nvPr>
        </p:nvSpPr>
        <p:spPr>
          <a:xfrm>
            <a:off x="473504" y="2874106"/>
            <a:ext cx="7657242" cy="10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8"/>
          <p:cNvSpPr txBox="1"/>
          <p:nvPr>
            <p:ph type="title"/>
          </p:nvPr>
        </p:nvSpPr>
        <p:spPr>
          <a:xfrm>
            <a:off x="356286" y="1514304"/>
            <a:ext cx="7737390" cy="19146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b="1"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5"/>
          <p:cNvSpPr txBox="1"/>
          <p:nvPr>
            <p:ph type="title"/>
          </p:nvPr>
        </p:nvSpPr>
        <p:spPr>
          <a:xfrm>
            <a:off x="343930" y="1327306"/>
            <a:ext cx="10311878" cy="9323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1"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5"/>
          <p:cNvSpPr txBox="1"/>
          <p:nvPr>
            <p:ph idx="1" type="body"/>
          </p:nvPr>
        </p:nvSpPr>
        <p:spPr>
          <a:xfrm>
            <a:off x="343930" y="2581728"/>
            <a:ext cx="10311878" cy="3063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80"/>
          <p:cNvSpPr txBox="1"/>
          <p:nvPr>
            <p:ph type="ctrTitle"/>
          </p:nvPr>
        </p:nvSpPr>
        <p:spPr>
          <a:xfrm>
            <a:off x="630689" y="1548671"/>
            <a:ext cx="10073887" cy="188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b="1"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80"/>
          <p:cNvSpPr txBox="1"/>
          <p:nvPr>
            <p:ph idx="1" type="subTitle"/>
          </p:nvPr>
        </p:nvSpPr>
        <p:spPr>
          <a:xfrm>
            <a:off x="630689" y="3655519"/>
            <a:ext cx="10073887" cy="12933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1"/>
          <p:cNvSpPr txBox="1"/>
          <p:nvPr>
            <p:ph type="title"/>
          </p:nvPr>
        </p:nvSpPr>
        <p:spPr>
          <a:xfrm>
            <a:off x="473504" y="893033"/>
            <a:ext cx="9011872" cy="21455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81"/>
          <p:cNvSpPr txBox="1"/>
          <p:nvPr>
            <p:ph idx="1" type="body"/>
          </p:nvPr>
        </p:nvSpPr>
        <p:spPr>
          <a:xfrm>
            <a:off x="473504" y="3429000"/>
            <a:ext cx="9011872" cy="10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82"/>
          <p:cNvSpPr txBox="1"/>
          <p:nvPr>
            <p:ph type="title"/>
          </p:nvPr>
        </p:nvSpPr>
        <p:spPr>
          <a:xfrm>
            <a:off x="343930" y="534826"/>
            <a:ext cx="10692878" cy="9323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82"/>
          <p:cNvSpPr txBox="1"/>
          <p:nvPr>
            <p:ph idx="1" type="body"/>
          </p:nvPr>
        </p:nvSpPr>
        <p:spPr>
          <a:xfrm>
            <a:off x="343930" y="1768358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182"/>
          <p:cNvSpPr txBox="1"/>
          <p:nvPr>
            <p:ph idx="2" type="body"/>
          </p:nvPr>
        </p:nvSpPr>
        <p:spPr>
          <a:xfrm>
            <a:off x="5855208" y="1788361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3" Type="http://schemas.openxmlformats.org/officeDocument/2006/relationships/slideLayout" Target="../slideLayouts/slideLayout7.xml"/><Relationship Id="rId4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9.xml"/><Relationship Id="rId6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1.xml"/><Relationship Id="rId8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6"/>
          <p:cNvSpPr txBox="1"/>
          <p:nvPr>
            <p:ph type="title"/>
          </p:nvPr>
        </p:nvSpPr>
        <p:spPr>
          <a:xfrm>
            <a:off x="343930" y="513412"/>
            <a:ext cx="7737389" cy="9323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6"/>
          <p:cNvSpPr txBox="1"/>
          <p:nvPr>
            <p:ph idx="1" type="body"/>
          </p:nvPr>
        </p:nvSpPr>
        <p:spPr>
          <a:xfrm>
            <a:off x="343930" y="1706047"/>
            <a:ext cx="7737389" cy="2103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4"/>
          <p:cNvSpPr txBox="1"/>
          <p:nvPr>
            <p:ph type="title"/>
          </p:nvPr>
        </p:nvSpPr>
        <p:spPr>
          <a:xfrm>
            <a:off x="563386" y="620170"/>
            <a:ext cx="10311878" cy="9323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b="1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2" name="Google Shape;22;p64"/>
          <p:cNvSpPr txBox="1"/>
          <p:nvPr>
            <p:ph idx="1" type="body"/>
          </p:nvPr>
        </p:nvSpPr>
        <p:spPr>
          <a:xfrm>
            <a:off x="563386" y="1840158"/>
            <a:ext cx="10311878" cy="46337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"/>
          <p:cNvSpPr txBox="1"/>
          <p:nvPr>
            <p:ph type="ctrTitle"/>
          </p:nvPr>
        </p:nvSpPr>
        <p:spPr>
          <a:xfrm>
            <a:off x="362465" y="875229"/>
            <a:ext cx="7904205" cy="1293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/>
              <a:t>Supporting Travellers to access and flourish in higher education</a:t>
            </a:r>
            <a:endParaRPr/>
          </a:p>
        </p:txBody>
      </p:sp>
      <p:sp>
        <p:nvSpPr>
          <p:cNvPr id="50" name="Google Shape;50;p1"/>
          <p:cNvSpPr txBox="1"/>
          <p:nvPr>
            <p:ph idx="1" type="subTitle"/>
          </p:nvPr>
        </p:nvSpPr>
        <p:spPr>
          <a:xfrm>
            <a:off x="362465" y="2426022"/>
            <a:ext cx="7904205" cy="12933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/>
              <a:t>Traveller and Roma Education Officer, DCU Access Service</a:t>
            </a:r>
            <a:endParaRPr/>
          </a:p>
        </p:txBody>
      </p:sp>
      <p:sp>
        <p:nvSpPr>
          <p:cNvPr id="51" name="Google Shape;51;p1"/>
          <p:cNvSpPr txBox="1"/>
          <p:nvPr/>
        </p:nvSpPr>
        <p:spPr>
          <a:xfrm>
            <a:off x="732700" y="3898775"/>
            <a:ext cx="2435400" cy="79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</a:rPr>
              <a:t>17 June 2026</a:t>
            </a:r>
            <a:endParaRPr sz="28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409555d4462_0_26"/>
          <p:cNvSpPr txBox="1"/>
          <p:nvPr>
            <p:ph type="title"/>
          </p:nvPr>
        </p:nvSpPr>
        <p:spPr>
          <a:xfrm>
            <a:off x="343930" y="1327306"/>
            <a:ext cx="10311900" cy="932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000"/>
              <a:t>Fostering relationships and building networks</a:t>
            </a:r>
            <a:endParaRPr b="0" sz="4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g409555d4462_0_26"/>
          <p:cNvSpPr txBox="1"/>
          <p:nvPr>
            <p:ph idx="1" type="body"/>
          </p:nvPr>
        </p:nvSpPr>
        <p:spPr>
          <a:xfrm>
            <a:off x="343930" y="2581728"/>
            <a:ext cx="10311900" cy="306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Star Programme (NSP)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Community Link Workers (TRES)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409555d4462_0_31"/>
          <p:cNvSpPr txBox="1"/>
          <p:nvPr>
            <p:ph type="title"/>
          </p:nvPr>
        </p:nvSpPr>
        <p:spPr>
          <a:xfrm>
            <a:off x="437200" y="790774"/>
            <a:ext cx="10218600" cy="11106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What we have learned</a:t>
            </a:r>
            <a:endParaRPr/>
          </a:p>
        </p:txBody>
      </p:sp>
      <p:sp>
        <p:nvSpPr>
          <p:cNvPr id="113" name="Google Shape;113;g409555d4462_0_31"/>
          <p:cNvSpPr txBox="1"/>
          <p:nvPr>
            <p:ph idx="1" type="body"/>
          </p:nvPr>
        </p:nvSpPr>
        <p:spPr>
          <a:xfrm>
            <a:off x="390550" y="2133349"/>
            <a:ext cx="10311900" cy="3599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Importance of dedicated staff member from the Traveller community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Limitations of short-term funding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Challenges of </a:t>
            </a:r>
            <a:r>
              <a:rPr lang="en-US"/>
              <a:t>insufficient</a:t>
            </a:r>
            <a:r>
              <a:rPr lang="en-US"/>
              <a:t> funding for post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Risk of overstretching role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Travellers </a:t>
            </a:r>
            <a:r>
              <a:rPr lang="en-US"/>
              <a:t>appreciate</a:t>
            </a:r>
            <a:r>
              <a:rPr lang="en-US"/>
              <a:t> role and eager to engage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Organisations value the work and want to engage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This year, two schools reported growing Traveller attendance due to outreach work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409555d4462_0_36"/>
          <p:cNvSpPr txBox="1"/>
          <p:nvPr>
            <p:ph type="title"/>
          </p:nvPr>
        </p:nvSpPr>
        <p:spPr>
          <a:xfrm>
            <a:off x="343930" y="1327306"/>
            <a:ext cx="10311900" cy="932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The way forward</a:t>
            </a:r>
            <a:endParaRPr/>
          </a:p>
        </p:txBody>
      </p:sp>
      <p:sp>
        <p:nvSpPr>
          <p:cNvPr id="119" name="Google Shape;119;g409555d4462_0_36"/>
          <p:cNvSpPr txBox="1"/>
          <p:nvPr>
            <p:ph idx="1" type="body"/>
          </p:nvPr>
        </p:nvSpPr>
        <p:spPr>
          <a:xfrm>
            <a:off x="343930" y="2581728"/>
            <a:ext cx="10311900" cy="306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Secure permanent role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Mainstream funding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Record and monitor data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Need to grow Roma </a:t>
            </a:r>
            <a:r>
              <a:rPr lang="en-US"/>
              <a:t>engagement</a:t>
            </a:r>
            <a:r>
              <a:rPr lang="en-US"/>
              <a:t>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Ensure advocacy and policy embedded in role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Traveller specific HE routes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409555d4462_0_41"/>
          <p:cNvSpPr txBox="1"/>
          <p:nvPr/>
        </p:nvSpPr>
        <p:spPr>
          <a:xfrm>
            <a:off x="1772100" y="2084925"/>
            <a:ext cx="7326900" cy="28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</a:rPr>
              <a:t>Thank you</a:t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40962969339_0_5"/>
          <p:cNvSpPr txBox="1"/>
          <p:nvPr>
            <p:ph type="title"/>
          </p:nvPr>
        </p:nvSpPr>
        <p:spPr>
          <a:xfrm>
            <a:off x="343930" y="1327306"/>
            <a:ext cx="10311900" cy="932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Today’s Speakers </a:t>
            </a:r>
            <a:endParaRPr/>
          </a:p>
        </p:txBody>
      </p:sp>
      <p:sp>
        <p:nvSpPr>
          <p:cNvPr id="57" name="Google Shape;57;g40962969339_0_5"/>
          <p:cNvSpPr txBox="1"/>
          <p:nvPr>
            <p:ph idx="1" type="body"/>
          </p:nvPr>
        </p:nvSpPr>
        <p:spPr>
          <a:xfrm>
            <a:off x="343930" y="2581728"/>
            <a:ext cx="10311900" cy="306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Cathy </a:t>
            </a:r>
            <a:r>
              <a:rPr lang="en-US"/>
              <a:t>Mcloughlin</a:t>
            </a:r>
            <a:r>
              <a:rPr lang="en-US"/>
              <a:t>, Head of Access </a:t>
            </a:r>
            <a:r>
              <a:rPr lang="en-US"/>
              <a:t>Services, DCU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Harry Mallon, Traveller and Roma Education Officer, DCU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Johnny McDonnell, Community Link Worker, TRES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600"/>
              <a:t> </a:t>
            </a:r>
            <a:endParaRPr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/>
          <p:nvPr>
            <p:ph type="title"/>
          </p:nvPr>
        </p:nvSpPr>
        <p:spPr>
          <a:xfrm>
            <a:off x="343925" y="1014951"/>
            <a:ext cx="10311900" cy="98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US"/>
              <a:t>Overview of presentation</a:t>
            </a:r>
            <a:endParaRPr/>
          </a:p>
        </p:txBody>
      </p:sp>
      <p:sp>
        <p:nvSpPr>
          <p:cNvPr id="63" name="Google Shape;63;p20"/>
          <p:cNvSpPr txBox="1"/>
          <p:nvPr>
            <p:ph idx="1" type="body"/>
          </p:nvPr>
        </p:nvSpPr>
        <p:spPr>
          <a:xfrm>
            <a:off x="343925" y="2400825"/>
            <a:ext cx="10311900" cy="37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Background: sowing seeds 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PATH 5 funding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Timeline and evolution of Traveller work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PATH as an anchor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Presenting the data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Fostering relationships and building networks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What we have learned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The way forward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409555d4462_0_1"/>
          <p:cNvSpPr txBox="1"/>
          <p:nvPr>
            <p:ph type="title"/>
          </p:nvPr>
        </p:nvSpPr>
        <p:spPr>
          <a:xfrm>
            <a:off x="272580" y="888656"/>
            <a:ext cx="10311900" cy="932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50800" lvl="0" marL="22860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lang="en-US"/>
              <a:t>Background: sowing seeds</a:t>
            </a:r>
            <a:r>
              <a:rPr b="0" lang="en-US" sz="2800"/>
              <a:t> </a:t>
            </a:r>
            <a:endParaRPr/>
          </a:p>
        </p:txBody>
      </p:sp>
      <p:sp>
        <p:nvSpPr>
          <p:cNvPr id="69" name="Google Shape;69;g409555d4462_0_1"/>
          <p:cNvSpPr txBox="1"/>
          <p:nvPr>
            <p:ph idx="1" type="body"/>
          </p:nvPr>
        </p:nvSpPr>
        <p:spPr>
          <a:xfrm>
            <a:off x="272575" y="2003400"/>
            <a:ext cx="10311900" cy="4381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Prior to 2021: Work with Travellers siloed across the university with limited numbers supported via Access and PATH 2</a:t>
            </a:r>
            <a:endParaRPr sz="2400"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2021: Following Covid-19, ring-fenced funding from Dormant Accounts, €600,000 (nationally) over two years, 2021 and 2022 for Traveller progression and retention</a:t>
            </a:r>
            <a:endParaRPr sz="2400"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Dormant Account funding: focused on outreach</a:t>
            </a:r>
            <a:endParaRPr sz="24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Collaboration with STAR project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Established Whidden workshops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409555d4462_0_11"/>
          <p:cNvSpPr txBox="1"/>
          <p:nvPr>
            <p:ph type="title"/>
          </p:nvPr>
        </p:nvSpPr>
        <p:spPr>
          <a:xfrm>
            <a:off x="324530" y="884426"/>
            <a:ext cx="10692900" cy="932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4000"/>
              <a:t>PATH 5 funding (January-December 2023)</a:t>
            </a:r>
            <a:endParaRPr b="0" sz="4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 </a:t>
            </a:r>
            <a:endParaRPr/>
          </a:p>
        </p:txBody>
      </p:sp>
      <p:sp>
        <p:nvSpPr>
          <p:cNvPr id="75" name="Google Shape;75;g409555d4462_0_11"/>
          <p:cNvSpPr txBox="1"/>
          <p:nvPr>
            <p:ph idx="1" type="body"/>
          </p:nvPr>
        </p:nvSpPr>
        <p:spPr>
          <a:xfrm>
            <a:off x="589825" y="2167200"/>
            <a:ext cx="5043600" cy="4035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Benefits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Employ a part-time Traveller Education Worker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Coordinate diverse Traveller activities (pre- and post-entry)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Dedicated support for Traveller &amp; Roma students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Build relationships with schools and communities</a:t>
            </a:r>
            <a:endParaRPr sz="24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g409555d4462_0_11"/>
          <p:cNvSpPr txBox="1"/>
          <p:nvPr>
            <p:ph idx="2" type="body"/>
          </p:nvPr>
        </p:nvSpPr>
        <p:spPr>
          <a:xfrm>
            <a:off x="5722500" y="2227725"/>
            <a:ext cx="4815000" cy="3758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Limitations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Short-term funding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Staff costs only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Late awarding of funding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Subsidiary</a:t>
            </a:r>
            <a:r>
              <a:rPr lang="en-US" sz="2400"/>
              <a:t> expenses and activities required funding from PATH 3 and philanthropy </a:t>
            </a:r>
            <a:endParaRPr sz="24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409555d4462_0_16"/>
          <p:cNvSpPr txBox="1"/>
          <p:nvPr>
            <p:ph type="title"/>
          </p:nvPr>
        </p:nvSpPr>
        <p:spPr>
          <a:xfrm>
            <a:off x="492343" y="769306"/>
            <a:ext cx="10311900" cy="932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Timeline and evolution of Traveller work</a:t>
            </a:r>
            <a:endParaRPr/>
          </a:p>
        </p:txBody>
      </p:sp>
      <p:pic>
        <p:nvPicPr>
          <p:cNvPr id="82" name="Google Shape;82;g409555d4462_0_16" title="Timelin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7925" y="1701700"/>
            <a:ext cx="8496727" cy="460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409555d4462_0_6"/>
          <p:cNvSpPr txBox="1"/>
          <p:nvPr>
            <p:ph type="title"/>
          </p:nvPr>
        </p:nvSpPr>
        <p:spPr>
          <a:xfrm>
            <a:off x="442684" y="452487"/>
            <a:ext cx="10311900" cy="932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PATH 5: The anchor of coordination for PATH 1,2, 3, and 4</a:t>
            </a:r>
            <a:endParaRPr sz="3600"/>
          </a:p>
        </p:txBody>
      </p:sp>
      <p:pic>
        <p:nvPicPr>
          <p:cNvPr id="88" name="Google Shape;88;g409555d4462_0_6" title="PATH 5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06625" y="1758575"/>
            <a:ext cx="8384000" cy="429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40955be97bf_1_4"/>
          <p:cNvSpPr txBox="1"/>
          <p:nvPr>
            <p:ph type="title"/>
          </p:nvPr>
        </p:nvSpPr>
        <p:spPr>
          <a:xfrm>
            <a:off x="343930" y="838181"/>
            <a:ext cx="10311900" cy="9324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PATH 5</a:t>
            </a:r>
            <a:endParaRPr/>
          </a:p>
        </p:txBody>
      </p:sp>
      <p:sp>
        <p:nvSpPr>
          <p:cNvPr id="94" name="Google Shape;94;g40955be97bf_1_4"/>
          <p:cNvSpPr txBox="1"/>
          <p:nvPr>
            <p:ph idx="1" type="body"/>
          </p:nvPr>
        </p:nvSpPr>
        <p:spPr>
          <a:xfrm>
            <a:off x="253775" y="1770575"/>
            <a:ext cx="10402200" cy="4472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Student Support, pre entry &amp; post entry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Whidden workshops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CNA - peer researcher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Outreach to both primary, secondary, and FET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Traveller &amp; Roma cultural events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Summer camp 80 Travellers &amp; Roma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National and regional presentations to key stakeholders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Representative on university committees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 </a:t>
            </a:r>
            <a:r>
              <a:rPr lang="en-US"/>
              <a:t>Lectures to ITE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409555d4462_0_21"/>
          <p:cNvSpPr txBox="1"/>
          <p:nvPr>
            <p:ph type="title"/>
          </p:nvPr>
        </p:nvSpPr>
        <p:spPr>
          <a:xfrm>
            <a:off x="279555" y="736881"/>
            <a:ext cx="10311900" cy="932400"/>
          </a:xfrm>
          <a:prstGeom prst="rect">
            <a:avLst/>
          </a:prstGeom>
          <a:noFill/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Presenting the data</a:t>
            </a:r>
            <a:endParaRPr/>
          </a:p>
        </p:txBody>
      </p:sp>
      <p:sp>
        <p:nvSpPr>
          <p:cNvPr id="100" name="Google Shape;100;g409555d4462_0_21"/>
          <p:cNvSpPr txBox="1"/>
          <p:nvPr>
            <p:ph idx="1" type="body"/>
          </p:nvPr>
        </p:nvSpPr>
        <p:spPr>
          <a:xfrm>
            <a:off x="343930" y="2581728"/>
            <a:ext cx="10311900" cy="306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</a:rPr>
              <a:t>5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</a:rPr>
              <a:t>1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</a:rPr>
              <a:t>1064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01" name="Google Shape;101;g409555d4462_0_21"/>
          <p:cNvGraphicFramePr/>
          <p:nvPr/>
        </p:nvGraphicFramePr>
        <p:xfrm>
          <a:off x="1008475" y="2420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{48F5C01D-58FE-45DF-8C50-E20DB0828ABD}</a:tableStyleId>
              </a:tblPr>
              <a:tblGrid>
                <a:gridCol w="1475675"/>
                <a:gridCol w="1475675"/>
                <a:gridCol w="1475675"/>
                <a:gridCol w="1475675"/>
                <a:gridCol w="1475675"/>
                <a:gridCol w="1475675"/>
              </a:tblGrid>
              <a:tr h="1110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Pre Entry Travellers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Post Entry Traveller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Pre Entry Roma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Post Entry Roma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Total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</a:tr>
              <a:tr h="6016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2022/23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170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5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3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1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179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</a:tr>
              <a:tr h="6016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2023/24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299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17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5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2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323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</a:tr>
              <a:tr h="6016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2024/25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545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14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29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1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589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</a:tr>
              <a:tr h="6016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2025/26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996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12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55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1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>
                          <a:solidFill>
                            <a:srgbClr val="073763"/>
                          </a:solidFill>
                        </a:rPr>
                        <a:t>1064</a:t>
                      </a:r>
                      <a:endParaRPr sz="2400">
                        <a:solidFill>
                          <a:srgbClr val="073763"/>
                        </a:solidFill>
                      </a:endParaRPr>
                    </a:p>
                  </a:txBody>
                  <a:tcPr marT="19050" marB="19050" marR="28575" marL="28575" anchor="b">
                    <a:lnL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0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0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CD624357143044928E591775EBB314" ma:contentTypeVersion="17" ma:contentTypeDescription="Create a new document." ma:contentTypeScope="" ma:versionID="90a9b16d9d2d61bc5806c8818598d92c">
  <xsd:schema xmlns:xsd="http://www.w3.org/2001/XMLSchema" xmlns:xs="http://www.w3.org/2001/XMLSchema" xmlns:p="http://schemas.microsoft.com/office/2006/metadata/properties" xmlns:ns2="3336ddd5-64ad-4571-966a-68c8da55c77d" xmlns:ns3="72960017-9991-4de9-afa8-3dfa49575365" targetNamespace="http://schemas.microsoft.com/office/2006/metadata/properties" ma:root="true" ma:fieldsID="8b4d8544b1597fda56835a23102e300c" ns2:_="" ns3:_="">
    <xsd:import namespace="3336ddd5-64ad-4571-966a-68c8da55c77d"/>
    <xsd:import namespace="72960017-9991-4de9-afa8-3dfa495753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36ddd5-64ad-4571-966a-68c8da55c7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eaad9230-3fe2-4acd-82bb-645646f98d9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60017-9991-4de9-afa8-3dfa4957536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4ad1a7aa-f701-4f25-9a19-afa60730a50a}" ma:internalName="TaxCatchAll" ma:showField="CatchAllData" ma:web="72960017-9991-4de9-afa8-3dfa495753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2960017-9991-4de9-afa8-3dfa49575365" xsi:nil="true"/>
    <lcf76f155ced4ddcb4097134ff3c332f xmlns="3336ddd5-64ad-4571-966a-68c8da55c77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76C0B39-4635-4391-B376-EAA3D7E38045}"/>
</file>

<file path=customXml/itemProps2.xml><?xml version="1.0" encoding="utf-8"?>
<ds:datastoreItem xmlns:ds="http://schemas.openxmlformats.org/officeDocument/2006/customXml" ds:itemID="{8C47A758-BF7B-4955-9125-AAD4D5185BB0}"/>
</file>

<file path=customXml/itemProps3.xml><?xml version="1.0" encoding="utf-8"?>
<ds:datastoreItem xmlns:ds="http://schemas.openxmlformats.org/officeDocument/2006/customXml" ds:itemID="{CC418044-16AF-4C6B-898F-D6371FA44D5F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Katy Ruth Halpin</dc:creator>
  <dcterms:created xsi:type="dcterms:W3CDTF">2022-05-19T09:57:07Z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0x01010080CD624357143044928E591775EBB314</vt:lpwstr>
  </property>
</Properties>
</file>