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7" r:id="rId4"/>
  </p:sldMasterIdLst>
  <p:notesMasterIdLst>
    <p:notesMasterId r:id="rId19"/>
  </p:notesMasterIdLst>
  <p:sldIdLst>
    <p:sldId id="280" r:id="rId5"/>
    <p:sldId id="297" r:id="rId6"/>
    <p:sldId id="298" r:id="rId7"/>
    <p:sldId id="273" r:id="rId8"/>
    <p:sldId id="406" r:id="rId9"/>
    <p:sldId id="281" r:id="rId10"/>
    <p:sldId id="300" r:id="rId11"/>
    <p:sldId id="301" r:id="rId12"/>
    <p:sldId id="302" r:id="rId13"/>
    <p:sldId id="403" r:id="rId14"/>
    <p:sldId id="405" r:id="rId15"/>
    <p:sldId id="303" r:id="rId16"/>
    <p:sldId id="256" r:id="rId17"/>
    <p:sldId id="316" r:id="rId18"/>
  </p:sldIdLst>
  <p:sldSz cx="9144000" cy="5143500" type="screen16x9"/>
  <p:notesSz cx="6858000" cy="9144000"/>
  <p:embeddedFontLst>
    <p:embeddedFont>
      <p:font typeface="Visuelt 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971"/>
    <a:srgbClr val="1BA1AE"/>
    <a:srgbClr val="63696F"/>
    <a:srgbClr val="063A59"/>
    <a:srgbClr val="EC607C"/>
    <a:srgbClr val="EC600C"/>
    <a:srgbClr val="E45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E9977-64B4-4749-8413-277A06521ADA}" v="1" dt="2026-06-09T08:36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103" d="100"/>
          <a:sy n="103" d="100"/>
        </p:scale>
        <p:origin x="45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Carter" userId="3d42c03c-7d21-4642-a633-0786a7d6ea63" providerId="ADAL" clId="{B42AE719-1EC7-476F-932B-4036A30C818A}"/>
    <pc:docChg chg="modSld">
      <pc:chgData name="Karen Carter" userId="3d42c03c-7d21-4642-a633-0786a7d6ea63" providerId="ADAL" clId="{B42AE719-1EC7-476F-932B-4036A30C818A}" dt="2026-06-09T12:57:09.668" v="0" actId="20577"/>
      <pc:docMkLst>
        <pc:docMk/>
      </pc:docMkLst>
      <pc:sldChg chg="modSp mod">
        <pc:chgData name="Karen Carter" userId="3d42c03c-7d21-4642-a633-0786a7d6ea63" providerId="ADAL" clId="{B42AE719-1EC7-476F-932B-4036A30C818A}" dt="2026-06-09T12:57:09.668" v="0" actId="20577"/>
        <pc:sldMkLst>
          <pc:docMk/>
          <pc:sldMk cId="2298140279" sldId="280"/>
        </pc:sldMkLst>
        <pc:spChg chg="mod">
          <ac:chgData name="Karen Carter" userId="3d42c03c-7d21-4642-a633-0786a7d6ea63" providerId="ADAL" clId="{B42AE719-1EC7-476F-932B-4036A30C818A}" dt="2026-06-09T12:57:09.668" v="0" actId="20577"/>
          <ac:spMkLst>
            <pc:docMk/>
            <pc:sldMk cId="2298140279" sldId="280"/>
            <ac:spMk id="5" creationId="{E4CC1FDE-E0DC-8987-F79D-CB76506907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E5E0E-923B-4E07-8DEC-B2AE51C7250A}" type="datetimeFigureOut">
              <a:t>6/9/2026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89E50-EBE3-4C23-9E42-F0942C24D2B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Cover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0866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3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92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4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0434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6966"/>
            <a:ext cx="8229600" cy="36876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6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9478"/>
            <a:ext cx="8352263" cy="545712"/>
          </a:xfrm>
        </p:spPr>
        <p:txBody>
          <a:bodyPr anchor="t">
            <a:noAutofit/>
          </a:bodyPr>
          <a:lstStyle>
            <a:lvl1pPr algn="l">
              <a:defRPr sz="2400" b="1" cap="none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" y="944137"/>
            <a:ext cx="4018156" cy="3590692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Text Box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C85341-9965-4E47-AC67-17257A2727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68647" y="944136"/>
            <a:ext cx="4140815" cy="3590692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Text Box 2</a:t>
            </a:r>
          </a:p>
        </p:txBody>
      </p:sp>
    </p:spTree>
    <p:extLst>
      <p:ext uri="{BB962C8B-B14F-4D97-AF65-F5344CB8AC3E}">
        <p14:creationId xmlns:p14="http://schemas.microsoft.com/office/powerpoint/2010/main" val="253388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9478"/>
            <a:ext cx="8352263" cy="545712"/>
          </a:xfrm>
        </p:spPr>
        <p:txBody>
          <a:bodyPr anchor="t">
            <a:noAutofit/>
          </a:bodyPr>
          <a:lstStyle>
            <a:lvl1pPr algn="l">
              <a:defRPr sz="2400" b="1" cap="none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8" y="944137"/>
            <a:ext cx="2702315" cy="3590692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Text Box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C85341-9965-4E47-AC67-17257A2727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07146" y="944137"/>
            <a:ext cx="2702315" cy="3590692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Text Box 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AE7CFE-0D2A-9E4B-8C5E-F0D9DC3BEB3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282172" y="944137"/>
            <a:ext cx="2702315" cy="3590692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Text Box 2</a:t>
            </a:r>
          </a:p>
        </p:txBody>
      </p:sp>
    </p:spTree>
    <p:extLst>
      <p:ext uri="{BB962C8B-B14F-4D97-AF65-F5344CB8AC3E}">
        <p14:creationId xmlns:p14="http://schemas.microsoft.com/office/powerpoint/2010/main" val="189794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4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wrap="square" anchor="ctr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4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1450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Section </a:t>
            </a:r>
            <a:r>
              <a:rPr lang="en-GB"/>
              <a:t>Page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6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1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2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F32C-0ABB-4145-A679-00AEBF00F52C}" type="datetimeFigureOut">
              <a:rPr lang="en-US" smtClean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6A48-4EB9-2C41-9849-9FDB674E9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2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udublin.ie/media/documents/Financial-Supports-for-University-in-Ireland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e/education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418FB6-E2C8-4145-4B0F-56043F715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014538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Prophet "/>
              </a:rPr>
              <a:t>Enhancing Access to Higher Education for Migrant Communities through the Development of Resources</a:t>
            </a:r>
            <a:endParaRPr lang="en-IE" sz="3600" dirty="0">
              <a:latin typeface="Prophet 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CC1FDE-E0DC-8987-F79D-CB7650690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14649"/>
            <a:ext cx="7086600" cy="1731995"/>
          </a:xfrm>
        </p:spPr>
        <p:txBody>
          <a:bodyPr>
            <a:normAutofit fontScale="92500" lnSpcReduction="20000"/>
          </a:bodyPr>
          <a:lstStyle/>
          <a:p>
            <a:endParaRPr lang="en-IE" sz="2400" dirty="0"/>
          </a:p>
          <a:p>
            <a:endParaRPr lang="en-IE" sz="2400" dirty="0"/>
          </a:p>
          <a:p>
            <a:r>
              <a:rPr lang="en-IE" sz="2400" dirty="0"/>
              <a:t>Karen Carter -TU Dublin Access &amp; Outreach</a:t>
            </a:r>
          </a:p>
          <a:p>
            <a:r>
              <a:rPr lang="en-IE" sz="2400" dirty="0"/>
              <a:t>Gráinne Ward - TU Dublin Lecturer</a:t>
            </a:r>
          </a:p>
          <a:p>
            <a:r>
              <a:rPr lang="en-IE" sz="2400"/>
              <a:t>Siphiwe</a:t>
            </a:r>
            <a:r>
              <a:rPr lang="en-IE" sz="2400" dirty="0"/>
              <a:t> Moyo - Empower</a:t>
            </a:r>
          </a:p>
        </p:txBody>
      </p:sp>
    </p:spTree>
    <p:extLst>
      <p:ext uri="{BB962C8B-B14F-4D97-AF65-F5344CB8AC3E}">
        <p14:creationId xmlns:p14="http://schemas.microsoft.com/office/powerpoint/2010/main" val="229814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B7C1-36D7-5477-DAA9-62122C5F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Prophet 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Supports for University in Ireland…</a:t>
            </a:r>
            <a:endParaRPr lang="en-IE" dirty="0">
              <a:solidFill>
                <a:schemeClr val="accent2"/>
              </a:solidFill>
              <a:latin typeface="Prophet 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8423CC-31D3-6DDC-1349-4C38E6640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0048" y="906463"/>
            <a:ext cx="2603903" cy="3687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848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7A03-EEC1-1B38-4BCC-C5F4540E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119923"/>
            <a:ext cx="1657351" cy="411922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91DDF-89FD-5741-9EF3-51B12F663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Visuelt " panose="020B0604020202020204" charset="0"/>
                <a:cs typeface="Visuelt " panose="020B0604020202020204" charset="0"/>
              </a:rPr>
              <a:t>Resources </a:t>
            </a:r>
            <a:endParaRPr lang="en-IE" sz="2400" dirty="0">
              <a:solidFill>
                <a:schemeClr val="accent2">
                  <a:lumMod val="75000"/>
                </a:schemeClr>
              </a:solidFill>
              <a:latin typeface="Visuelt " panose="020B0604020202020204" charset="0"/>
              <a:cs typeface="Visuelt " panose="020B060402020202020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324BB-D362-76E5-8157-05B106FF53F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Visuelt " panose="020B0604020202020204" charset="0"/>
                <a:cs typeface="Visuelt " panose="020B0604020202020204" charset="0"/>
              </a:rPr>
              <a:t>Guide</a:t>
            </a:r>
            <a:r>
              <a:rPr lang="en-GB" dirty="0">
                <a:latin typeface="Visuelt " panose="020B0604020202020204" charset="0"/>
                <a:cs typeface="Visuelt " panose="020B0604020202020204" charset="0"/>
              </a:rPr>
              <a:t> </a:t>
            </a:r>
            <a:endParaRPr lang="en-IE" dirty="0">
              <a:latin typeface="Visuelt " panose="020B0604020202020204" charset="0"/>
              <a:cs typeface="Visuelt " panose="020B060402020202020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6C211-B5AD-7067-39F0-9AF39EDE0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199" y="1350445"/>
            <a:ext cx="2963862" cy="296386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CE2FDA-A091-471F-A63C-742A4778C3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68647" y="1350445"/>
            <a:ext cx="2963862" cy="2963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205A0-8521-26DD-942B-E7E956739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785" y="111967"/>
            <a:ext cx="1395215" cy="6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9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221B-CFD0-C749-0422-21AD3B7A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66082"/>
            <a:ext cx="3760469" cy="576310"/>
          </a:xfrm>
        </p:spPr>
        <p:txBody>
          <a:bodyPr anchor="b">
            <a:normAutofit/>
          </a:bodyPr>
          <a:lstStyle/>
          <a:p>
            <a:r>
              <a:rPr lang="en-GB" sz="2800" b="0" dirty="0">
                <a:solidFill>
                  <a:schemeClr val="accent2"/>
                </a:solidFill>
                <a:latin typeface="Prophet "/>
              </a:rPr>
              <a:t>Next Steps</a:t>
            </a:r>
            <a:endParaRPr lang="en-IE" sz="2800" b="0" dirty="0">
              <a:solidFill>
                <a:schemeClr val="accent2"/>
              </a:solidFill>
              <a:latin typeface="Prophet 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DDC59-B541-B5F0-0F65-DFC8F57DD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66" r="-3" b="9354"/>
          <a:stretch>
            <a:fillRect/>
          </a:stretch>
        </p:blipFill>
        <p:spPr>
          <a:xfrm>
            <a:off x="5149332" y="1268964"/>
            <a:ext cx="2992514" cy="256989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281E0-CA7A-9E1F-C996-1D1395282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49" y="1268964"/>
            <a:ext cx="4758612" cy="332566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Visuelt " panose="020B0604020202020204" charset="0"/>
                <a:cs typeface="Visuelt " panose="020B0604020202020204" charset="0"/>
              </a:rPr>
              <a:t>Webinar</a:t>
            </a:r>
          </a:p>
          <a:p>
            <a:endParaRPr lang="en-GB" sz="2400" dirty="0">
              <a:latin typeface="Visuelt " panose="020B0604020202020204" charset="0"/>
              <a:cs typeface="Visuelt 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>
                <a:latin typeface="Visuelt " panose="020B0604020202020204" charset="0"/>
                <a:cs typeface="Visuelt " panose="020B0604020202020204" charset="0"/>
              </a:rPr>
              <a:t>Migrant Further &amp; Higher Education Support Network-registration link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5B5D448-D4E5-189D-0236-193CC1A38D48}"/>
              </a:ext>
            </a:extLst>
          </p:cNvPr>
          <p:cNvSpPr/>
          <p:nvPr/>
        </p:nvSpPr>
        <p:spPr>
          <a:xfrm>
            <a:off x="2907372" y="2932700"/>
            <a:ext cx="1243584" cy="371073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rgbClr val="1BA1A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7D21E-65C5-8023-3D70-8BC56CD79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785" y="111967"/>
            <a:ext cx="1395215" cy="6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EF60A7-ED19-9C38-1ED7-52EFDA00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0" y="345234"/>
            <a:ext cx="2591866" cy="830424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r>
              <a:rPr lang="en-US" sz="2400" dirty="0">
                <a:latin typeface="Prophet "/>
              </a:rPr>
              <a:t>Empower</a:t>
            </a:r>
            <a:r>
              <a:rPr lang="en-US" sz="24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3BE908-E94B-2442-5F5A-37E0B8F35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555" y="1380931"/>
            <a:ext cx="3153747" cy="3105050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Visulet "/>
              </a:rPr>
              <a:t>Taste of TU Dublin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Visulet "/>
              </a:rPr>
              <a:t>Reviewing the Guide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Visulet "/>
              </a:rPr>
              <a:t>Migrant Further and Higher Education Support Network (MFHESN)</a:t>
            </a:r>
            <a:endParaRPr lang="en-US" sz="1500" dirty="0"/>
          </a:p>
        </p:txBody>
      </p:sp>
      <p:pic>
        <p:nvPicPr>
          <p:cNvPr id="10" name="Content Placeholder 9" descr="A chalkboard with a word on it next to a pair of books&#10;&#10;AI-generated content may be incorrect.">
            <a:extLst>
              <a:ext uri="{FF2B5EF4-FFF2-40B4-BE49-F238E27FC236}">
                <a16:creationId xmlns:a16="http://schemas.microsoft.com/office/drawing/2014/main" id="{E6B480C7-220D-DBA4-33C4-192D30F7A7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903" r="19976"/>
          <a:stretch>
            <a:fillRect/>
          </a:stretch>
        </p:blipFill>
        <p:spPr>
          <a:xfrm>
            <a:off x="3815045" y="7"/>
            <a:ext cx="532895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B5CF4-D090-6A62-2DE0-0EDC13EC0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0C6E-F8BE-E873-2965-8B689ED8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Prophet "/>
              </a:rPr>
              <a:t>Thank You! </a:t>
            </a:r>
            <a:endParaRPr lang="en-IE" sz="3600" dirty="0">
              <a:latin typeface="Prophet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E687-832F-F8EC-57E4-BF56490D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06966"/>
            <a:ext cx="8612155" cy="3687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800" dirty="0">
                <a:latin typeface="Visuelt 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3BA53-F65C-992D-CC04-E80A5C8229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80732" y="906966"/>
            <a:ext cx="3901017" cy="3901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88863-8292-B586-FEB1-A42887F79423}"/>
              </a:ext>
            </a:extLst>
          </p:cNvPr>
          <p:cNvSpPr txBox="1"/>
          <p:nvPr/>
        </p:nvSpPr>
        <p:spPr>
          <a:xfrm>
            <a:off x="821265" y="4740853"/>
            <a:ext cx="2647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200" dirty="0">
                <a:latin typeface="Visuelt "/>
              </a:rPr>
              <a:t>Karen.Carter@TUDublin.ie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D4325-724E-DA96-E4A5-460429AA84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416" y="4416400"/>
            <a:ext cx="83396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5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FA28-748D-4B1A-716A-0CE8ED7B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4074"/>
            <a:ext cx="8229600" cy="69760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2"/>
                </a:solidFill>
                <a:latin typeface="Prophet "/>
              </a:rPr>
              <a:t>Presentation Overview</a:t>
            </a:r>
            <a:endParaRPr lang="en-IE" sz="3600" dirty="0">
              <a:solidFill>
                <a:schemeClr val="accent2"/>
              </a:solidFill>
              <a:latin typeface="Prophet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3B75-4C13-AC5C-DFBB-CCAC36A8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2229"/>
            <a:ext cx="8229600" cy="324346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IE" dirty="0">
                <a:latin typeface="Visuelt " panose="020B0604020202020204" charset="0"/>
                <a:cs typeface="Visuelt " panose="020B0604020202020204" charset="0"/>
              </a:rPr>
              <a:t>Introduction &amp; background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dirty="0">
                <a:latin typeface="Visuelt " panose="020B0604020202020204" charset="0"/>
                <a:cs typeface="Visuelt " panose="020B0604020202020204" charset="0"/>
              </a:rPr>
              <a:t>Identifying the information gap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dirty="0">
                <a:latin typeface="Visuelt " panose="020B0604020202020204" charset="0"/>
                <a:cs typeface="Visuelt " panose="020B0604020202020204" charset="0"/>
              </a:rPr>
              <a:t>Developing the resources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dirty="0">
                <a:latin typeface="Visuelt " panose="020B0604020202020204" charset="0"/>
                <a:cs typeface="Visuelt " panose="020B0604020202020204" charset="0"/>
              </a:rPr>
              <a:t>Working in partnership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26EA7-AEBD-4E12-E68B-6EE21FB66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85" y="111967"/>
            <a:ext cx="1395215" cy="6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0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DC65-1BA2-4F8F-4763-959D338D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01727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accent2"/>
                </a:solidFill>
                <a:latin typeface="Prophet "/>
              </a:rPr>
              <a:t>TU Dublin Access and Outreach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BADD-B836-0F54-BC3E-20570403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8293"/>
            <a:ext cx="8229600" cy="3659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Visuel "/>
              </a:rPr>
              <a:t>The Access and Outreach team works across all five TU Dublin campuses to widen participation in higher education.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Visuel "/>
              </a:rPr>
              <a:t>It supports local communities and underrepresented groups in line with national and university strategies.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Visuel "/>
              </a:rPr>
              <a:t>The team delivers activities to remove barriers and create alternative pathways.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Visuel "/>
              </a:rPr>
              <a:t>It builds strong partnerships with schools, FET, and community organisations.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E5B2A-A0F1-34C2-67B2-8AC1F011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85" y="111967"/>
            <a:ext cx="1395215" cy="6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0535-193C-13B7-7720-5EBB71D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9478"/>
            <a:ext cx="8352263" cy="545712"/>
          </a:xfrm>
        </p:spPr>
        <p:txBody>
          <a:bodyPr anchor="t">
            <a:noAutofit/>
          </a:bodyPr>
          <a:lstStyle/>
          <a:p>
            <a:r>
              <a:rPr lang="en-GB" sz="3600" b="0" dirty="0">
                <a:solidFill>
                  <a:schemeClr val="accent2"/>
                </a:solidFill>
                <a:latin typeface="Prophet "/>
              </a:rPr>
              <a:t>Taste of TU Dublin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2E78-71EC-52B0-ED0B-9CF829A61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8" y="1073020"/>
            <a:ext cx="8269113" cy="3791001"/>
          </a:xfrm>
        </p:spPr>
        <p:txBody>
          <a:bodyPr anchor="t">
            <a:normAutofit fontScale="77500" lnSpcReduction="20000"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  <a:latin typeface="Visuelt " panose="020B0604020202020204" charset="0"/>
                <a:cs typeface="Visuelt " panose="020B0604020202020204" charset="0"/>
              </a:rPr>
              <a:t>A flexible experience designed to support adult learners explore higher education using bespoke information sessions that meet the needs and interests of each group</a:t>
            </a:r>
          </a:p>
          <a:p>
            <a:pPr lvl="0"/>
            <a:endParaRPr lang="en-IE" sz="2600" dirty="0">
              <a:solidFill>
                <a:schemeClr val="tx1"/>
              </a:solidFill>
              <a:latin typeface="Visuelt " panose="020B0604020202020204" charset="0"/>
              <a:cs typeface="Visuelt " panose="020B060402020202020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IE" sz="2600" dirty="0">
                <a:solidFill>
                  <a:schemeClr val="tx1"/>
                </a:solidFill>
                <a:latin typeface="Visuelt " panose="020B0604020202020204" charset="0"/>
                <a:cs typeface="Visuelt " panose="020B0604020202020204" charset="0"/>
              </a:rPr>
              <a:t>Delivered in partnership with education providers </a:t>
            </a:r>
          </a:p>
          <a:p>
            <a:pPr lvl="0"/>
            <a:endParaRPr lang="en-IE" sz="2600" dirty="0">
              <a:solidFill>
                <a:schemeClr val="tx1"/>
              </a:solidFill>
              <a:latin typeface="Visuelt " panose="020B0604020202020204" charset="0"/>
              <a:cs typeface="Visuelt " panose="020B060402020202020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IE" sz="2600" dirty="0">
                <a:solidFill>
                  <a:schemeClr val="tx1"/>
                </a:solidFill>
                <a:latin typeface="Visuelt " panose="020B0604020202020204" charset="0"/>
                <a:cs typeface="Visuelt " panose="020B0604020202020204" charset="0"/>
              </a:rPr>
              <a:t>Includes interactive activities, input from academic staff and students, and campus tours </a:t>
            </a:r>
          </a:p>
          <a:p>
            <a:pPr lvl="0"/>
            <a:endParaRPr lang="en-IE" sz="2600" dirty="0">
              <a:solidFill>
                <a:schemeClr val="tx1"/>
              </a:solidFill>
              <a:latin typeface="Visuelt " panose="020B0604020202020204" charset="0"/>
              <a:cs typeface="Visuelt " panose="020B060402020202020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IE" sz="2600" dirty="0">
                <a:solidFill>
                  <a:schemeClr val="tx1"/>
                </a:solidFill>
                <a:latin typeface="Visuelt " panose="020B0604020202020204" charset="0"/>
                <a:cs typeface="Visuelt " panose="020B0604020202020204" charset="0"/>
              </a:rPr>
              <a:t>Built on strong partnerships with academic departments and community organisations </a:t>
            </a:r>
          </a:p>
          <a:p>
            <a:pPr lvl="0"/>
            <a:endParaRPr lang="en-IE" sz="2600" dirty="0">
              <a:solidFill>
                <a:schemeClr val="tx1"/>
              </a:solidFill>
              <a:latin typeface="Visuelt " panose="020B0604020202020204" charset="0"/>
              <a:cs typeface="Visuelt " panose="020B060402020202020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IE" sz="2600" dirty="0">
                <a:solidFill>
                  <a:schemeClr val="tx1"/>
                </a:solidFill>
                <a:latin typeface="Visuelt " panose="020B0604020202020204" charset="0"/>
                <a:cs typeface="Visuelt " panose="020B0604020202020204" charset="0"/>
              </a:rPr>
              <a:t>Collaboration is key to the programme’s success</a:t>
            </a:r>
          </a:p>
          <a:p>
            <a:pPr algn="just">
              <a:lnSpc>
                <a:spcPct val="150000"/>
              </a:lnSpc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Visuelt "/>
            </a:endParaRPr>
          </a:p>
          <a:p>
            <a:pPr algn="just">
              <a:lnSpc>
                <a:spcPct val="90000"/>
              </a:lnSpc>
            </a:pPr>
            <a:endParaRPr lang="en-GB" dirty="0">
              <a:solidFill>
                <a:schemeClr val="tx1">
                  <a:lumMod val="75000"/>
                </a:schemeClr>
              </a:solidFill>
              <a:latin typeface="Visuelt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BEB4D-0673-0931-D877-D4FD3E83C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85" y="111967"/>
            <a:ext cx="1395215" cy="6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4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72E0-0461-FF58-A7F1-19CC5D8E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1216"/>
            <a:ext cx="8229600" cy="727788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Taste of TU Dublin </a:t>
            </a:r>
            <a:endParaRPr lang="en-I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961F-55BE-E57B-2D6B-33A02ADA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8254"/>
            <a:ext cx="8229600" cy="317637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Visuelt "/>
              </a:rPr>
              <a:t>The event typically includes: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  <a:latin typeface="Visuelt "/>
            </a:endParaRPr>
          </a:p>
          <a:p>
            <a:pPr marL="800100" lvl="1" indent="-34290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Visuelt "/>
              </a:rPr>
              <a:t>Information sessions</a:t>
            </a:r>
          </a:p>
          <a:p>
            <a:pPr marL="800100" lvl="1" indent="-34290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Visuelt "/>
              </a:rPr>
              <a:t>Taster lectures or activities</a:t>
            </a:r>
          </a:p>
          <a:p>
            <a:pPr marL="800100" lvl="1" indent="-34290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Visuelt "/>
              </a:rPr>
              <a:t>Student voice </a:t>
            </a:r>
          </a:p>
          <a:p>
            <a:pPr marL="800100" lvl="1" indent="-34290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Visuelt "/>
              </a:rPr>
              <a:t>Campus/library tour to provide insight into university life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8076E-4200-5BF5-09EB-2249318E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132" y="111967"/>
            <a:ext cx="1395215" cy="6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8F5D-CE17-215E-384C-A3E92E80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2"/>
                </a:solidFill>
                <a:latin typeface="Prophet "/>
              </a:rPr>
              <a:t>Information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C867-94A2-7B58-C6DA-BC26616E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4359"/>
            <a:ext cx="8229600" cy="3722914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Visuelt " panose="020B0604020202020204" charset="0"/>
                <a:cs typeface="Visuelt " panose="020B0604020202020204" charset="0"/>
              </a:rPr>
              <a:t>Every Taste of TU Dublin – financial supports session</a:t>
            </a:r>
          </a:p>
          <a:p>
            <a:pPr marL="0" indent="0">
              <a:buNone/>
            </a:pPr>
            <a:endParaRPr lang="en-GB" dirty="0">
              <a:latin typeface="Visuelt " panose="020B0604020202020204" charset="0"/>
              <a:cs typeface="Visuelt " panose="020B060402020202020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Visuelt " panose="020B0604020202020204" charset="0"/>
                <a:cs typeface="Visuelt " panose="020B0604020202020204" charset="0"/>
              </a:rPr>
              <a:t>Question from members of migrant communities</a:t>
            </a:r>
          </a:p>
          <a:p>
            <a:pPr lvl="1"/>
            <a:r>
              <a:rPr lang="en-GB" sz="2400" dirty="0">
                <a:latin typeface="Visuelt " panose="020B0604020202020204" charset="0"/>
                <a:cs typeface="Visuelt " panose="020B0604020202020204" charset="0"/>
              </a:rPr>
              <a:t>Can I apply for this? </a:t>
            </a:r>
          </a:p>
          <a:p>
            <a:pPr lvl="1"/>
            <a:r>
              <a:rPr lang="en-GB" sz="2400" dirty="0">
                <a:latin typeface="Visuelt " panose="020B0604020202020204" charset="0"/>
                <a:cs typeface="Visuelt " panose="020B0604020202020204" charset="0"/>
              </a:rPr>
              <a:t>Are my existing qualifications recognised?</a:t>
            </a:r>
          </a:p>
          <a:p>
            <a:pPr marL="457200" lvl="1" indent="0">
              <a:buNone/>
            </a:pPr>
            <a:endParaRPr lang="en-GB" sz="2400" dirty="0">
              <a:latin typeface="Visuelt " panose="020B0604020202020204" charset="0"/>
              <a:cs typeface="Visuelt " panose="020B060402020202020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Visuelt " panose="020B0604020202020204" charset="0"/>
                <a:cs typeface="Visuelt " panose="020B0604020202020204" charset="0"/>
              </a:rPr>
              <a:t>Question from people working with members of migrant communities</a:t>
            </a:r>
          </a:p>
          <a:p>
            <a:pPr lvl="1"/>
            <a:r>
              <a:rPr lang="en-GB" sz="2400" dirty="0">
                <a:latin typeface="Visuelt " panose="020B0604020202020204" charset="0"/>
                <a:cs typeface="Visuelt " panose="020B0604020202020204" charset="0"/>
              </a:rPr>
              <a:t>How do I know who is eligible for what?</a:t>
            </a:r>
          </a:p>
          <a:p>
            <a:pPr lvl="1"/>
            <a:r>
              <a:rPr lang="en-GB" sz="2400" dirty="0">
                <a:latin typeface="Visuelt " panose="020B0604020202020204" charset="0"/>
                <a:cs typeface="Visuelt " panose="020B0604020202020204" charset="0"/>
              </a:rPr>
              <a:t>What do ‘stamps’ mean?</a:t>
            </a:r>
          </a:p>
          <a:p>
            <a:pPr marL="457200" lvl="1" indent="0">
              <a:buNone/>
            </a:pPr>
            <a:endParaRPr lang="en-GB" sz="2400" dirty="0">
              <a:latin typeface="Visuelt " panose="020B0604020202020204" charset="0"/>
              <a:cs typeface="Visuelt " panose="020B060402020202020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latin typeface="Visuelt " panose="020B0604020202020204" charset="0"/>
                <a:cs typeface="Visuelt " panose="020B0604020202020204" charset="0"/>
              </a:rPr>
              <a:t>Information scattered, had to know where to look and often need to dig a bit deeper to find information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34E95-5B19-3AE1-2875-53734172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85" y="111967"/>
            <a:ext cx="1395215" cy="6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6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93BA-A780-C9CB-0F10-AA01C184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4074"/>
            <a:ext cx="8229600" cy="697608"/>
          </a:xfrm>
        </p:spPr>
        <p:txBody>
          <a:bodyPr/>
          <a:lstStyle/>
          <a:p>
            <a:r>
              <a:rPr lang="en-IE" dirty="0">
                <a:solidFill>
                  <a:schemeClr val="accent2"/>
                </a:solidFill>
                <a:latin typeface="Prophet "/>
              </a:rPr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4D0D9-92A3-A000-6BB0-77987CD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4947"/>
            <a:ext cx="8229600" cy="326967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IE" sz="2000" dirty="0">
                <a:latin typeface="Visuelt " panose="020B0604020202020204" charset="0"/>
                <a:cs typeface="Visuelt " panose="020B0604020202020204" charset="0"/>
              </a:rPr>
              <a:t>TU Dublin 2017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000" dirty="0">
                <a:latin typeface="Visuelt " panose="020B0604020202020204" charset="0"/>
                <a:cs typeface="Visuelt " panose="020B0604020202020204" charset="0"/>
              </a:rPr>
              <a:t>Citizens Information – nearly 20 years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000" dirty="0">
                <a:latin typeface="Visuelt " panose="020B0604020202020204" charset="0"/>
                <a:cs typeface="Visuelt " panose="020B0604020202020204" charset="0"/>
              </a:rPr>
              <a:t>Migrants’ rights &amp; entitlements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000" dirty="0">
                <a:latin typeface="Visuelt " panose="020B0604020202020204" charset="0"/>
                <a:cs typeface="Visuelt " panose="020B0604020202020204" charset="0"/>
              </a:rPr>
              <a:t>BA in Law 2004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000" dirty="0">
                <a:latin typeface="Visuelt " panose="020B0604020202020204" charset="0"/>
                <a:cs typeface="Visuelt " panose="020B0604020202020204" charset="0"/>
              </a:rPr>
              <a:t>CPD module Refugee, Immigration &amp; Asylum Law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000" dirty="0">
                <a:latin typeface="Visuelt " panose="020B0604020202020204" charset="0"/>
                <a:cs typeface="Visuelt " panose="020B0604020202020204" charset="0"/>
              </a:rPr>
              <a:t>Law Society Certificate in Immigration Law &amp; Practice 2022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sz="2000" dirty="0">
                <a:latin typeface="Visuelt " panose="020B0604020202020204" charset="0"/>
                <a:cs typeface="Visuelt " panose="020B0604020202020204" charset="0"/>
              </a:rPr>
              <a:t>PATH 3 working group 2021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3A90D-FACF-D4E8-BEA7-5323BE24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85" y="111967"/>
            <a:ext cx="1395215" cy="6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61EA-BAE6-63FA-F58B-AEBF3CE8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771"/>
            <a:ext cx="8229600" cy="604343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Prophet "/>
              </a:rPr>
              <a:t>First Steps</a:t>
            </a:r>
            <a:endParaRPr lang="en-IE" dirty="0">
              <a:solidFill>
                <a:schemeClr val="accent2"/>
              </a:solidFill>
              <a:latin typeface="Prophet 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0E25-A723-2AA4-0D3F-47D51EE34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8922"/>
            <a:ext cx="8229600" cy="318570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latin typeface="Visuelt " panose="020B0604020202020204" charset="0"/>
                <a:cs typeface="Visuelt " panose="020B0604020202020204" charset="0"/>
              </a:rPr>
              <a:t>Answering the questions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latin typeface="Visuelt " panose="020B0604020202020204" charset="0"/>
                <a:cs typeface="Visuelt " panose="020B0604020202020204" charset="0"/>
              </a:rPr>
              <a:t>Taste of TU Dublin with Empower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latin typeface="Visuelt " panose="020B0604020202020204" charset="0"/>
                <a:cs typeface="Visuelt " panose="020B0604020202020204" charset="0"/>
              </a:rPr>
              <a:t>Information sessions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latin typeface="Visuelt " panose="020B0604020202020204" charset="0"/>
                <a:cs typeface="Visuelt " panose="020B0604020202020204" charset="0"/>
              </a:rPr>
              <a:t>Printed/online resources </a:t>
            </a:r>
            <a:endParaRPr lang="en-IE" sz="2000" dirty="0">
              <a:latin typeface="Visuelt " panose="020B0604020202020204" charset="0"/>
              <a:cs typeface="Visuelt 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B2D4F-6A6B-1F86-8565-9FD2C202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85" y="111967"/>
            <a:ext cx="1395215" cy="6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8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97F8-C29F-7590-BF77-5485ADC5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04343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Prophet "/>
              </a:rPr>
              <a:t>Table of Supports</a:t>
            </a:r>
            <a:endParaRPr lang="en-IE" dirty="0">
              <a:solidFill>
                <a:schemeClr val="accent2"/>
              </a:solidFill>
              <a:latin typeface="Prophet 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9DFA41-6D7F-D7D0-5ACC-FEF38A92B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906463"/>
            <a:ext cx="7996335" cy="3687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654638"/>
      </p:ext>
    </p:extLst>
  </p:cSld>
  <p:clrMapOvr>
    <a:masterClrMapping/>
  </p:clrMapOvr>
</p:sld>
</file>

<file path=ppt/theme/theme1.xml><?xml version="1.0" encoding="utf-8"?>
<a:theme xmlns:a="http://schemas.openxmlformats.org/drawingml/2006/main" name="1_TU Dublin">
  <a:themeElements>
    <a:clrScheme name="TU Dublin Presentation0000oo">
      <a:dk1>
        <a:srgbClr val="004C6C"/>
      </a:dk1>
      <a:lt1>
        <a:srgbClr val="FFFFFF"/>
      </a:lt1>
      <a:dk2>
        <a:srgbClr val="452A64"/>
      </a:dk2>
      <a:lt2>
        <a:srgbClr val="EEECE1"/>
      </a:lt2>
      <a:accent1>
        <a:srgbClr val="004C6C"/>
      </a:accent1>
      <a:accent2>
        <a:srgbClr val="B60057"/>
      </a:accent2>
      <a:accent3>
        <a:srgbClr val="CFC600"/>
      </a:accent3>
      <a:accent4>
        <a:srgbClr val="837EBA"/>
      </a:accent4>
      <a:accent5>
        <a:srgbClr val="2856A3"/>
      </a:accent5>
      <a:accent6>
        <a:srgbClr val="F0823C"/>
      </a:accent6>
      <a:hlink>
        <a:srgbClr val="00A9B7"/>
      </a:hlink>
      <a:folHlink>
        <a:srgbClr val="CE12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 Dublin" id="{530E795D-943F-C742-AC92-3F6FBA892E86}" vid="{6100EA43-FEB1-C540-975E-4B72D164D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CD624357143044928E591775EBB314" ma:contentTypeVersion="17" ma:contentTypeDescription="Create a new document." ma:contentTypeScope="" ma:versionID="90a9b16d9d2d61bc5806c8818598d92c">
  <xsd:schema xmlns:xsd="http://www.w3.org/2001/XMLSchema" xmlns:xs="http://www.w3.org/2001/XMLSchema" xmlns:p="http://schemas.microsoft.com/office/2006/metadata/properties" xmlns:ns2="3336ddd5-64ad-4571-966a-68c8da55c77d" xmlns:ns3="72960017-9991-4de9-afa8-3dfa49575365" targetNamespace="http://schemas.microsoft.com/office/2006/metadata/properties" ma:root="true" ma:fieldsID="8b4d8544b1597fda56835a23102e300c" ns2:_="" ns3:_="">
    <xsd:import namespace="3336ddd5-64ad-4571-966a-68c8da55c77d"/>
    <xsd:import namespace="72960017-9991-4de9-afa8-3dfa49575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6ddd5-64ad-4571-966a-68c8da55c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ad9230-3fe2-4acd-82bb-645646f98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60017-9991-4de9-afa8-3dfa49575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d1a7aa-f701-4f25-9a19-afa60730a50a}" ma:internalName="TaxCatchAll" ma:showField="CatchAllData" ma:web="72960017-9991-4de9-afa8-3dfa49575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960017-9991-4de9-afa8-3dfa49575365" xsi:nil="true"/>
    <lcf76f155ced4ddcb4097134ff3c332f xmlns="3336ddd5-64ad-4571-966a-68c8da55c77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04C340-6478-4257-A278-FE65F922AC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1B064E-7930-4430-A976-39863F145EB5}"/>
</file>

<file path=customXml/itemProps3.xml><?xml version="1.0" encoding="utf-8"?>
<ds:datastoreItem xmlns:ds="http://schemas.openxmlformats.org/officeDocument/2006/customXml" ds:itemID="{473FBFFE-4CB3-4BBB-AD6C-0E99703290BA}">
  <ds:schemaRefs>
    <ds:schemaRef ds:uri="http://www.w3.org/XML/1998/namespace"/>
    <ds:schemaRef ds:uri="97627795-1b7d-4b35-b2a9-f33d18bfbd54"/>
    <ds:schemaRef ds:uri="http://purl.org/dc/elements/1.1/"/>
    <ds:schemaRef ds:uri="00635057-c30a-45c5-a976-e8b7195e1890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66317cb-e948-4e5f-8cec-dabc8e2fd5da}" enabled="0" method="" siteId="{766317cb-e948-4e5f-8cec-dabc8e2fd5d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</TotalTime>
  <Words>390</Words>
  <Application>Microsoft Office PowerPoint</Application>
  <PresentationFormat>On-screen Show (16:9)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Courier New</vt:lpstr>
      <vt:lpstr>Visuel </vt:lpstr>
      <vt:lpstr>Calibri</vt:lpstr>
      <vt:lpstr>Prophet </vt:lpstr>
      <vt:lpstr>Visulet </vt:lpstr>
      <vt:lpstr>Visuelt </vt:lpstr>
      <vt:lpstr>Arial</vt:lpstr>
      <vt:lpstr>1_TU Dublin</vt:lpstr>
      <vt:lpstr>Enhancing Access to Higher Education for Migrant Communities through the Development of Resources</vt:lpstr>
      <vt:lpstr>Presentation Overview</vt:lpstr>
      <vt:lpstr>TU Dublin Access and Outreach </vt:lpstr>
      <vt:lpstr>Taste of TU Dublin</vt:lpstr>
      <vt:lpstr>Taste of TU Dublin </vt:lpstr>
      <vt:lpstr>Information Gaps</vt:lpstr>
      <vt:lpstr>My Background</vt:lpstr>
      <vt:lpstr>First Steps</vt:lpstr>
      <vt:lpstr>Table of Supports</vt:lpstr>
      <vt:lpstr>Financial Supports for University in Ireland…</vt:lpstr>
      <vt:lpstr>PowerPoint Presentation</vt:lpstr>
      <vt:lpstr>Next Steps</vt:lpstr>
      <vt:lpstr>Empower </vt:lpstr>
      <vt:lpstr>Thank You! 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Public Affairs</dc:creator>
  <cp:lastModifiedBy>Karen Carter</cp:lastModifiedBy>
  <cp:revision>24</cp:revision>
  <dcterms:created xsi:type="dcterms:W3CDTF">2019-09-02T09:07:27Z</dcterms:created>
  <dcterms:modified xsi:type="dcterms:W3CDTF">2026-06-09T12:57:14Z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0x01010080CD624357143044928E591775EBB314</vt:lpwstr>
  </property>
</Properties>
</file>