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77" r:id="rId6"/>
    <p:sldId id="303" r:id="rId7"/>
    <p:sldId id="302" r:id="rId8"/>
    <p:sldId id="291" r:id="rId9"/>
    <p:sldId id="268" r:id="rId10"/>
    <p:sldId id="293" r:id="rId11"/>
    <p:sldId id="298" r:id="rId12"/>
    <p:sldId id="260" r:id="rId13"/>
    <p:sldId id="305" r:id="rId14"/>
    <p:sldId id="294" r:id="rId15"/>
    <p:sldId id="299" r:id="rId16"/>
    <p:sldId id="304" r:id="rId17"/>
    <p:sldId id="295" r:id="rId18"/>
    <p:sldId id="296" r:id="rId19"/>
    <p:sldId id="297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53" autoAdjust="0"/>
  </p:normalViewPr>
  <p:slideViewPr>
    <p:cSldViewPr snapToGrid="0">
      <p:cViewPr varScale="1">
        <p:scale>
          <a:sx n="75" d="100"/>
          <a:sy n="75" d="100"/>
        </p:scale>
        <p:origin x="974" y="43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5D923-B521-AA62-ABF0-6F6D8986C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6B0AD6-E25B-6461-2939-1EABA90A9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A53B95-AF21-6F7E-22D4-9159FC209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F4C73-38CA-6107-112A-05D50AF709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332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D950C-CC5B-9D44-48B7-A9A268480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E1A1C3-3212-6DD0-6489-C38999E2B9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007D2F-A529-7F91-B4B2-9AFB347FB2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11C76-8B17-3C41-C916-BD536A8A46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22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85525-C881-692A-E407-AA36A65FB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68409B-9F81-4CEE-CCF3-900951A28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D4840A-5665-4A39-2494-B4F7BE1CC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EDAA8-0AB5-35F3-F564-4585C8F06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78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5A59C-0402-6616-D4D4-82F4F4EBF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D76D49-942A-C3FF-A72F-E0A6063ED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6BA5A0-0632-AA85-1C8E-498BE1899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2B7F7-85ED-F860-7FF4-38D217445C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76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36A80-E93B-7BA2-9213-172324C1F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667225-122D-C0C9-0542-610D93EDE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D51A0B-E796-4BCD-E79B-5221139A8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5D54D2-D5ED-4635-C313-5EB21206D5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736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94BD5-4B36-EB44-ED90-8DB504460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F441FA-4343-DA7E-5963-73B1B250D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25C906-ECF7-D9B2-1325-60BCB0E52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6325B-89B9-27A0-BE1E-0AA0D8467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892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85450-2BBD-47FF-3AA2-EFE8B2693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65F1A1-730B-8DBC-AD8B-3750589AB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36AF84-1141-F4F6-4DEC-1A4C03BEE9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0ED07-73F8-970B-C2B4-3BF94B517D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0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7969A-7BE8-9CAE-2E45-4AE5A1CE3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2C7C12-6FD0-7A2A-8351-53CF84D9A7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272F16-C622-0991-763A-FAC5F75382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7D92B-850C-52FF-E644-66E404E4D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311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5C6D7-8793-7540-A375-6F274CBE7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374735-4B8E-3646-B8E4-C1ABB1AB66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F0DD36-872D-A3B4-06D2-7F7CF1CA3F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appendix 1 of the call document for the Priority ISCED Areas</a:t>
            </a:r>
          </a:p>
          <a:p>
            <a:r>
              <a:rPr lang="en-US" dirty="0"/>
              <a:t>The Digital Ireland strategy published in February has objectives to </a:t>
            </a:r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Empowering our people, workers and businesses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thrive in a digital economy and society, through responsive, inclusive digital and AI skills and literacy opportunities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6F3A9-9472-AD7E-126A-8D68A36A86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95658-EA1F-4910-80AB-4DA76E1674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963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034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76590-3F38-ACBB-4349-7089162E8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D402B4-19E7-E116-2029-413C30B02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A8AF24-A637-E605-820C-F8417E3E54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4FA7E-A56C-E3AD-97FD-C017EF38A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38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1FDB1-E053-34BF-A5A0-BF99B72CD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188AE-5008-E20F-4798-F7E85543D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BA164-FE7B-FBA4-A831-E655FE97C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057F4-D5CB-6315-90E1-AB27DBA57C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27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01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hci@hea.i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.ie/skills-engagement/micro-credential-learner-fee-subsidy-2026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8.png"/><Relationship Id="rId4" Type="http://schemas.openxmlformats.org/officeDocument/2006/relationships/hyperlink" Target="https://webportalapp.com/sp/hea_micro_credential_2026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hyperlink" Target="https://hea.ie/skills-engagement/micro-credential-learner-fee-subsidy-2026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CI@hea.ie" TargetMode="Externa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ci@hea.ie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9060" y="609338"/>
            <a:ext cx="8153494" cy="3151132"/>
          </a:xfrm>
        </p:spPr>
        <p:txBody>
          <a:bodyPr>
            <a:normAutofit/>
          </a:bodyPr>
          <a:lstStyle/>
          <a:p>
            <a:r>
              <a:rPr lang="en-US" dirty="0"/>
              <a:t>Micro-credential Learner fee subsidy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EB8106-3AB0-2704-73C0-DD85A9DCB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524" y="5314950"/>
            <a:ext cx="5796486" cy="169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9E164-DE3B-46FF-36D0-198709C8F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84961-AD0E-0D63-23FE-89E8B2CC7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/>
          <a:p>
            <a:r>
              <a:rPr lang="en-US" dirty="0"/>
              <a:t>Call Application process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4744EB-7C9F-ACA0-91B2-467B155E1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2401" y="573144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862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1A665-0556-0C4B-BC1B-9E018C33E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44853B-7ABF-A899-C2EF-FC1CB52BD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74320"/>
            <a:ext cx="9795264" cy="800100"/>
          </a:xfrm>
        </p:spPr>
        <p:txBody>
          <a:bodyPr/>
          <a:lstStyle/>
          <a:p>
            <a:r>
              <a:rPr lang="en-US" dirty="0"/>
              <a:t>APPLICATION PROCESS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FFB400-0632-B6F6-991D-ADDF8A7BFEE5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051560"/>
            <a:ext cx="10435590" cy="54978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Proposals must be submitted via the </a:t>
            </a:r>
            <a:r>
              <a:rPr lang="en-US" sz="2400" dirty="0" err="1">
                <a:latin typeface="Avenir Next LT Pro Demi" panose="020B0704020202020204" pitchFamily="34" charset="0"/>
              </a:rPr>
              <a:t>WizeHive</a:t>
            </a:r>
            <a:r>
              <a:rPr lang="en-US" sz="2400" dirty="0">
                <a:latin typeface="Avenir Next LT Pro Demi" panose="020B0704020202020204" pitchFamily="34" charset="0"/>
              </a:rPr>
              <a:t> portal </a:t>
            </a:r>
            <a:r>
              <a:rPr lang="en-US" sz="2400" dirty="0"/>
              <a:t>using the Micro-credential Learner Fee Subsidy online application form.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HEIs should ensure that the </a:t>
            </a:r>
            <a:r>
              <a:rPr lang="en-US" sz="2400" dirty="0">
                <a:latin typeface="Avenir Next LT Pro Demi" panose="020B0704020202020204" pitchFamily="34" charset="0"/>
              </a:rPr>
              <a:t>total cost per learner </a:t>
            </a:r>
            <a:r>
              <a:rPr lang="en-US" sz="2400" dirty="0"/>
              <a:t>is entered on the application, as the subsidy will be calculated at 80% of that cost.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Only </a:t>
            </a:r>
            <a:r>
              <a:rPr lang="en-US" sz="2400" dirty="0">
                <a:latin typeface="Avenir Next LT Pro Demi" panose="020B0704020202020204" pitchFamily="34" charset="0"/>
              </a:rPr>
              <a:t>fully completed and submitted</a:t>
            </a:r>
            <a:r>
              <a:rPr lang="en-US" sz="2400" dirty="0"/>
              <a:t> proposals will progress to assessment stage. Any proposals in draft format will not be considered.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The title of the micro-credential on the </a:t>
            </a:r>
            <a:r>
              <a:rPr lang="en-US" sz="2400" dirty="0" err="1"/>
              <a:t>WizeHive</a:t>
            </a:r>
            <a:r>
              <a:rPr lang="en-US" sz="2400" dirty="0"/>
              <a:t> application </a:t>
            </a:r>
            <a:r>
              <a:rPr lang="en-US" sz="2400" dirty="0">
                <a:latin typeface="Avenir Next LT Pro Demi" panose="020B0704020202020204" pitchFamily="34" charset="0"/>
              </a:rPr>
              <a:t>must match</a:t>
            </a:r>
            <a:r>
              <a:rPr lang="en-US" sz="2400" dirty="0"/>
              <a:t> the title on the Ranked List of Proposals.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Only proposals that are listed on the </a:t>
            </a:r>
            <a:r>
              <a:rPr lang="en-US" sz="2400" dirty="0">
                <a:latin typeface="Avenir Next LT Pro Demi" panose="020B0704020202020204" pitchFamily="34" charset="0"/>
              </a:rPr>
              <a:t>Ranked List of Proposals</a:t>
            </a:r>
            <a:r>
              <a:rPr lang="en-US" sz="2400" dirty="0"/>
              <a:t> will progress to assessment stage.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The </a:t>
            </a:r>
            <a:r>
              <a:rPr lang="en-US" sz="2400" dirty="0">
                <a:latin typeface="Avenir Next LT Pro Demi" panose="020B0704020202020204" pitchFamily="34" charset="0"/>
              </a:rPr>
              <a:t>signed off </a:t>
            </a:r>
            <a:r>
              <a:rPr lang="en-US" sz="2400" dirty="0"/>
              <a:t>Ranked List of Proposals must be submitted to the HEA by email: </a:t>
            </a:r>
            <a:r>
              <a:rPr lang="en-US" sz="2400" dirty="0">
                <a:hlinkClick r:id="rId3"/>
              </a:rPr>
              <a:t>HCI@hea.ie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4155F9-A250-DB4B-A3EE-C4A0404D2A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033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37D97-EC02-FB58-61BB-F160C8B78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63DC06-FFB2-02DC-ED8A-6DB75FC6C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422910"/>
            <a:ext cx="9795264" cy="800100"/>
          </a:xfrm>
        </p:spPr>
        <p:txBody>
          <a:bodyPr/>
          <a:lstStyle/>
          <a:p>
            <a:r>
              <a:rPr lang="en-US" dirty="0"/>
              <a:t>KEY Documents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68385D-58D9-01D4-99ED-FFAF5E797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85BF8-2781-3826-DADB-F43E48E11CE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365663"/>
            <a:ext cx="9795264" cy="506942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IE" sz="2400" dirty="0">
                <a:latin typeface="Avenir Next LT Pro Demi" panose="020B0704020202020204" pitchFamily="34" charset="0"/>
              </a:rPr>
              <a:t>Call documents: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E" sz="2400" dirty="0"/>
              <a:t>Call document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E" sz="2400" dirty="0"/>
              <a:t>FAQ document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IE" sz="2400" dirty="0">
                <a:latin typeface="Avenir Next LT Pro Demi" panose="020B0704020202020204" pitchFamily="34" charset="0"/>
              </a:rPr>
              <a:t>Application documents: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E" sz="2400" dirty="0"/>
              <a:t>User Guide for Submission of Proposals 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IE" sz="2400" dirty="0"/>
              <a:t>Ranked List of Proposals Template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400" dirty="0"/>
              <a:t>Templates for Validation / QA confirmation</a:t>
            </a:r>
          </a:p>
          <a:p>
            <a:pPr marL="273050">
              <a:lnSpc>
                <a:spcPct val="110000"/>
              </a:lnSpc>
            </a:pPr>
            <a:r>
              <a:rPr lang="en-IE" sz="2000" i="1" dirty="0"/>
              <a:t>(one per course, choose appropriate template)</a:t>
            </a: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E046FB-9B53-3C9F-9812-7CF9A0C85E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9854" y="882405"/>
            <a:ext cx="1580327" cy="22160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75653A-D2B6-CAFC-0441-C88D5B7FCF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7600" y="882406"/>
            <a:ext cx="1548860" cy="22160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988F7D-4DD7-AF07-DC0E-0A0F7C2DCE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9853" y="3346847"/>
            <a:ext cx="1580327" cy="222585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36434A-13C5-8BC2-108C-C05EA6A86A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07600" y="3346847"/>
            <a:ext cx="1565412" cy="2216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313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741EA-C263-3428-8609-60631CCC8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B11D6-62A3-72BC-97D0-D0F23CAFF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10640"/>
            <a:ext cx="10668000" cy="1246909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Important links</a:t>
            </a:r>
            <a:endParaRPr lang="en-ZA" dirty="0">
              <a:solidFill>
                <a:schemeClr val="accent3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140E43-321B-D97A-404A-C9D85F919D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000" y="1757549"/>
            <a:ext cx="10663375" cy="439719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dirty="0"/>
              <a:t>All </a:t>
            </a:r>
            <a:r>
              <a:rPr lang="en-US" sz="2400" dirty="0">
                <a:latin typeface="Avenir Next LT Pro Demi" panose="020B0704020202020204" pitchFamily="34" charset="0"/>
              </a:rPr>
              <a:t>key documents </a:t>
            </a:r>
            <a:r>
              <a:rPr lang="en-US" sz="2400" dirty="0"/>
              <a:t>are available to download from the HEA website: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>
                <a:hlinkClick r:id="rId3"/>
              </a:rPr>
              <a:t>https://hea.ie/skills-engagement/micro-credential-learner-fee-subsidy-2026/</a:t>
            </a:r>
            <a:endParaRPr lang="en-US" sz="2400" dirty="0"/>
          </a:p>
          <a:p>
            <a:pPr marL="0" indent="0">
              <a:spcBef>
                <a:spcPts val="600"/>
              </a:spcBef>
              <a:buNone/>
            </a:pPr>
            <a:endParaRPr lang="en-US" sz="24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/>
              <a:t>The </a:t>
            </a:r>
            <a:r>
              <a:rPr lang="en-US" sz="2400" dirty="0" err="1">
                <a:latin typeface="Avenir Next LT Pro Demi" panose="020B0704020202020204" pitchFamily="34" charset="0"/>
              </a:rPr>
              <a:t>WizeHive</a:t>
            </a:r>
            <a:r>
              <a:rPr lang="en-US" sz="2400" dirty="0"/>
              <a:t> application portal is accessible at: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IE" sz="2400" u="sng" dirty="0">
                <a:hlinkClick r:id="rId4"/>
              </a:rPr>
              <a:t>https://webportalapp.com/sp/hea_micro_credential_2026</a:t>
            </a:r>
            <a:endParaRPr lang="en-IE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574ABA-ECB6-7A0D-0400-2FF25D95DF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3840" y="5675774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72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CA20E-8185-3EFA-430A-1385ED2EA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C4802-23AE-F6A8-A4BD-4AC4142AC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861" y="1993392"/>
            <a:ext cx="6589150" cy="1988706"/>
          </a:xfrm>
        </p:spPr>
        <p:txBody>
          <a:bodyPr anchor="t">
            <a:normAutofit/>
          </a:bodyPr>
          <a:lstStyle/>
          <a:p>
            <a:r>
              <a:rPr lang="en-US" dirty="0"/>
              <a:t>Applicant eligibility criteria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29E2B0-32EF-87CE-2323-E67A335D8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" y="572001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13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08044-E8A7-C310-0F83-C3A5DCF53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EFBB19-F5C9-CCD1-7148-C49D4C62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422910"/>
            <a:ext cx="9795264" cy="800100"/>
          </a:xfrm>
        </p:spPr>
        <p:txBody>
          <a:bodyPr/>
          <a:lstStyle/>
          <a:p>
            <a:r>
              <a:rPr lang="en-US" dirty="0"/>
              <a:t>applicant eligibility criteria​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FFFE4E-B688-91D7-0C8B-864D8C6047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223010"/>
            <a:ext cx="10435590" cy="53721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1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sz="2200" dirty="0"/>
              <a:t>Applicants must meet the published eligibility criteria in full for the category they apply under to </a:t>
            </a:r>
            <a:r>
              <a:rPr lang="en-US" sz="2200" dirty="0" err="1"/>
              <a:t>enrol</a:t>
            </a:r>
            <a:r>
              <a:rPr lang="en-US" sz="2200" dirty="0"/>
              <a:t> on a micro-credential.</a:t>
            </a:r>
          </a:p>
          <a:p>
            <a:pPr lvl="1" indent="-4572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/>
              <a:t>Hold a valid PPSN</a:t>
            </a:r>
          </a:p>
          <a:p>
            <a:pPr lvl="1" indent="-4572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/>
              <a:t>Be ordinarily resident in the Republic of Ireland</a:t>
            </a:r>
          </a:p>
          <a:p>
            <a:pPr lvl="1" indent="-4572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/>
              <a:t>Be an EU / EEA / UK / Swiss / Ukrainian national (or hold a valid Stamp 4 / Stamp 5 / Stamp 6 on their IRP card)</a:t>
            </a:r>
          </a:p>
          <a:p>
            <a:pPr lvl="1" indent="-4572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/>
              <a:t>Have lived in the EU / EEA / UK / Switzerland for 3 full years out of the previous 5 years (on a qualifying visa, if applicable)</a:t>
            </a:r>
          </a:p>
          <a:p>
            <a:pPr lvl="1" indent="-4572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200" dirty="0"/>
              <a:t>Meet the criteria for being:</a:t>
            </a:r>
          </a:p>
          <a:p>
            <a:pPr lvl="2" indent="-45720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2200" dirty="0"/>
              <a:t>Employed</a:t>
            </a:r>
          </a:p>
          <a:p>
            <a:pPr lvl="2" indent="-45720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2200" dirty="0"/>
              <a:t>Unemployed (and in receipt of a qualifying DSP payment)</a:t>
            </a:r>
          </a:p>
          <a:p>
            <a:pPr lvl="2" indent="-45720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2200" dirty="0"/>
              <a:t>A Returner</a:t>
            </a:r>
          </a:p>
          <a:p>
            <a:pPr lvl="2" indent="-457200">
              <a:lnSpc>
                <a:spcPct val="10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US" sz="2200" dirty="0"/>
              <a:t>A Recent Graduate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E1A5A2-70B4-FE74-466F-EDB8EF771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52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D3FCA-6644-65CB-BA24-54F7F31AA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2E8D782-D454-F916-F9BC-44CCB74B3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3850" y="-203613"/>
            <a:ext cx="4328160" cy="1266148"/>
          </a:xfrm>
          <a:prstGeom prst="rect">
            <a:avLst/>
          </a:prstGeom>
        </p:spPr>
      </p:pic>
      <p:pic>
        <p:nvPicPr>
          <p:cNvPr id="4" name="Graphic 3" descr="Help with solid fill">
            <a:extLst>
              <a:ext uri="{FF2B5EF4-FFF2-40B4-BE49-F238E27FC236}">
                <a16:creationId xmlns:a16="http://schemas.microsoft.com/office/drawing/2014/main" id="{B875B388-F17D-20B9-31C4-3067D377F6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76301" y="2731324"/>
            <a:ext cx="1474493" cy="1474493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0B8A5B8-5CF9-39BB-4BE7-5EB2FD7B836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72000" y="1769423"/>
            <a:ext cx="7235191" cy="48123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>
                <a:latin typeface="Avenir Next LT Pro Demi" panose="020B0704020202020204" pitchFamily="34" charset="0"/>
              </a:rPr>
              <a:t>Please submit questions to the HEA Skills Team: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sz="3200" dirty="0">
                <a:latin typeface="Avenir Next LT Pro Demi" panose="020B0704020202020204" pitchFamily="34" charset="0"/>
                <a:hlinkClick r:id="rId6"/>
              </a:rPr>
              <a:t>HCI@hea.ie</a:t>
            </a:r>
            <a:endParaRPr lang="en-US" sz="3200" dirty="0">
              <a:latin typeface="Avenir Next LT Pro Demi" panose="020B0704020202020204" pitchFamily="34" charset="0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endParaRPr lang="en-US" dirty="0"/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Questions and answers from this briefing’s chat and those received by email will be included in the </a:t>
            </a:r>
            <a:r>
              <a:rPr lang="en-US" dirty="0">
                <a:latin typeface="Avenir Next LT Pro Demi" panose="020B0704020202020204" pitchFamily="34" charset="0"/>
              </a:rPr>
              <a:t>FAQ document</a:t>
            </a:r>
            <a:r>
              <a:rPr lang="en-US" dirty="0"/>
              <a:t>, which will be available to download from the HEA website: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>
                <a:hlinkClick r:id="rId7"/>
              </a:rPr>
              <a:t>https://hea.ie/skills-engagement/micro-credential-learner-fee-subsidy-2026/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80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084615"/>
          </a:xfrm>
        </p:spPr>
        <p:txBody>
          <a:bodyPr>
            <a:normAutofit/>
          </a:bodyPr>
          <a:lstStyle/>
          <a:p>
            <a:r>
              <a:rPr lang="en-US" sz="6000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340" y="3369127"/>
            <a:ext cx="5528217" cy="2084615"/>
          </a:xfrm>
        </p:spPr>
        <p:txBody>
          <a:bodyPr bIns="0">
            <a:normAutofit/>
          </a:bodyPr>
          <a:lstStyle/>
          <a:p>
            <a:r>
              <a:rPr lang="en-US" sz="2800" dirty="0"/>
              <a:t>Any queries, please contact: </a:t>
            </a:r>
          </a:p>
          <a:p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HCI@hea.ie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3DEBE-0277-06D0-8286-CA38AB97E7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2401" y="573144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123" y="286961"/>
            <a:ext cx="6812478" cy="791788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65122" y="1294410"/>
            <a:ext cx="7342069" cy="542706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Introduction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Micro-credential Learner Fee Subsidy 2026</a:t>
            </a:r>
          </a:p>
          <a:p>
            <a:pPr marL="788988" indent="-3429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Call Eligibility Criteria</a:t>
            </a:r>
          </a:p>
          <a:p>
            <a:pPr marL="788988" indent="-3429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Assessment Criteria</a:t>
            </a:r>
          </a:p>
          <a:p>
            <a:pPr marL="788988" indent="-3429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Indicative Timetable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Call Application Process</a:t>
            </a:r>
          </a:p>
          <a:p>
            <a:pPr marL="788988" indent="-3429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Key Documents</a:t>
            </a:r>
          </a:p>
          <a:p>
            <a:pPr marL="788988" indent="-3429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Important Links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dirty="0"/>
              <a:t>Applicant Eligibility Criteria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3857FD-0D5C-44EB-6CE6-A9FCB1695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5730370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44633-9794-933B-A5BF-E14EDDE9D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4BFD4F-87EE-7CAA-01D4-93ABFE160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566" y="302343"/>
            <a:ext cx="9866540" cy="730808"/>
          </a:xfrm>
        </p:spPr>
        <p:txBody>
          <a:bodyPr anchor="t"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6FF13D-A016-9301-E73F-9AFB3166498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267566" y="1246909"/>
            <a:ext cx="10489005" cy="503711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300" dirty="0"/>
              <a:t>This Call will build on the momentum of the Human Capital Initiative and support micro-credentials which were developed by the HCI and other micro-credentials developed across the higher education system.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300" dirty="0"/>
              <a:t>The Learner Fee Subsidy will complement the core State-funded education and training system and is one of several initiatives designed to meet the current and future skills needs of the Irish economy.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sz="2300" dirty="0"/>
              <a:t>Micro-credentials address the barriers to participation in lifelong learning, including </a:t>
            </a:r>
            <a:r>
              <a:rPr lang="en-GB" sz="2300" dirty="0">
                <a:latin typeface="Avenir Next LT Pro Demi" panose="020B0704020202020204" pitchFamily="34" charset="0"/>
              </a:rPr>
              <a:t>time constraints for learners and inflexibility in current programme provision and delivery</a:t>
            </a:r>
            <a:r>
              <a:rPr lang="en-GB" sz="2300" dirty="0"/>
              <a:t>. The inherent flexibility in micro-credentials means that learners can access learning in discrete small units, at a time and pace which allows greater balance with both life and work.</a:t>
            </a:r>
            <a:endParaRPr lang="en-US" sz="23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642CFE-5095-71B0-B853-466D4517A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2401" y="573144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93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8BB20-FC20-AFAB-14B8-E41E12DFD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329E5-35F5-13C6-F3E8-9621FED7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" y="331470"/>
            <a:ext cx="7099691" cy="90297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2E247-C858-6251-4E9B-78C7AB6EB04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251460" y="1365662"/>
            <a:ext cx="7958490" cy="49891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400" dirty="0">
                <a:latin typeface="Avenir Next LT Pro Demi" panose="020B0704020202020204" pitchFamily="34" charset="0"/>
              </a:rPr>
              <a:t>The LFS 2026 will: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Allocate NTF monies to address key skills needs for enterprise and the economy.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Prioritise </a:t>
            </a:r>
            <a:r>
              <a:rPr lang="en-GB" sz="2400" dirty="0">
                <a:latin typeface="Avenir Next LT Pro Demi" panose="020B0704020202020204" pitchFamily="34" charset="0"/>
              </a:rPr>
              <a:t>digital skills</a:t>
            </a:r>
            <a:r>
              <a:rPr lang="en-GB" sz="2400" dirty="0"/>
              <a:t> and objectives of the twin digital and </a:t>
            </a:r>
            <a:r>
              <a:rPr lang="en-GB" sz="2400" dirty="0">
                <a:latin typeface="Avenir Next LT Pro Demi" panose="020B0704020202020204" pitchFamily="34" charset="0"/>
              </a:rPr>
              <a:t>decarbonising strategy</a:t>
            </a:r>
            <a:r>
              <a:rPr lang="en-GB" sz="2400" dirty="0"/>
              <a:t>, addressing objectives of the government as detailed in the </a:t>
            </a:r>
            <a:r>
              <a:rPr lang="en-GB" sz="2400" dirty="0">
                <a:latin typeface="Avenir Next LT Pro Demi" panose="020B0704020202020204" pitchFamily="34" charset="0"/>
              </a:rPr>
              <a:t>National Skills Strategy</a:t>
            </a:r>
            <a:r>
              <a:rPr lang="en-GB" sz="2400" dirty="0"/>
              <a:t>, </a:t>
            </a:r>
            <a:r>
              <a:rPr lang="en-GB" sz="2400" dirty="0">
                <a:latin typeface="Avenir Next LT Pro Demi" panose="020B0704020202020204" pitchFamily="34" charset="0"/>
              </a:rPr>
              <a:t>Climate Action Plan</a:t>
            </a:r>
            <a:r>
              <a:rPr lang="en-GB" sz="2400" dirty="0"/>
              <a:t>, </a:t>
            </a:r>
            <a:r>
              <a:rPr lang="en-GB" sz="2400" dirty="0">
                <a:latin typeface="Avenir Next LT Pro Demi" panose="020B0704020202020204" pitchFamily="34" charset="0"/>
              </a:rPr>
              <a:t>Digital Ireland Strategy</a:t>
            </a:r>
            <a:r>
              <a:rPr lang="en-GB" sz="2400" dirty="0"/>
              <a:t>, and EU Objectives under the European Commission</a:t>
            </a:r>
            <a:r>
              <a:rPr lang="en-GB" sz="2400" b="1" dirty="0"/>
              <a:t> </a:t>
            </a:r>
            <a:r>
              <a:rPr lang="en-GB" sz="2400" dirty="0">
                <a:latin typeface="Avenir Next LT Pro Demi" panose="020B0704020202020204" pitchFamily="34" charset="0"/>
              </a:rPr>
              <a:t>Union of Skills</a:t>
            </a:r>
            <a:r>
              <a:rPr lang="en-GB" sz="2400" dirty="0"/>
              <a:t>.</a:t>
            </a:r>
            <a:r>
              <a:rPr lang="en-GB" sz="2400" b="1" dirty="0"/>
              <a:t>  </a:t>
            </a:r>
            <a:r>
              <a:rPr lang="en-US" sz="2400" b="1" dirty="0"/>
              <a:t> </a:t>
            </a:r>
          </a:p>
          <a:p>
            <a:pPr>
              <a:lnSpc>
                <a:spcPct val="100000"/>
              </a:lnSpc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8DA883-D40A-24F7-B1EC-0834CDE22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" y="572001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11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771" y="576942"/>
            <a:ext cx="6449786" cy="3457847"/>
          </a:xfrm>
        </p:spPr>
        <p:txBody>
          <a:bodyPr>
            <a:normAutofit/>
          </a:bodyPr>
          <a:lstStyle/>
          <a:p>
            <a:r>
              <a:rPr lang="en-US" dirty="0"/>
              <a:t>Micro-credential learner fee subsidy 2026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8ADA23-1FF7-31B9-57B7-D9CA12FCBA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2401" y="5731445"/>
            <a:ext cx="4339599" cy="126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251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D2AE59-5630-4D5C-83A9-4CDEF4D7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422910"/>
            <a:ext cx="9795264" cy="800100"/>
          </a:xfrm>
        </p:spPr>
        <p:txBody>
          <a:bodyPr/>
          <a:lstStyle/>
          <a:p>
            <a:r>
              <a:rPr lang="en-US" dirty="0"/>
              <a:t>Call eligibility criteria​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6B31B0-7B84-475D-961F-09C0191F91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645920"/>
            <a:ext cx="10435590" cy="44500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600" dirty="0"/>
              <a:t>Only </a:t>
            </a:r>
            <a:r>
              <a:rPr lang="en-US" sz="3600" dirty="0">
                <a:latin typeface="Avenir Next LT Pro Demi" panose="020B0704020202020204" pitchFamily="34" charset="0"/>
              </a:rPr>
              <a:t>HEA-designated institutions </a:t>
            </a:r>
            <a:r>
              <a:rPr lang="en-US" sz="3600" dirty="0"/>
              <a:t>and </a:t>
            </a:r>
            <a:r>
              <a:rPr lang="en-US" sz="3600" dirty="0">
                <a:latin typeface="Avenir Next LT Pro Demi" panose="020B0704020202020204" pitchFamily="34" charset="0"/>
              </a:rPr>
              <a:t>non-HEA designated higher education providers</a:t>
            </a:r>
            <a:r>
              <a:rPr lang="en-US" sz="3600" dirty="0"/>
              <a:t> whose quality assurance procedures have been approved under the 2012 Act (re-engagement / QA approval processes) are </a:t>
            </a:r>
            <a:r>
              <a:rPr lang="en-US" sz="3600" dirty="0">
                <a:latin typeface="Avenir Next LT Pro Demi" panose="020B0704020202020204" pitchFamily="34" charset="0"/>
              </a:rPr>
              <a:t>eligible to apply</a:t>
            </a:r>
            <a:r>
              <a:rPr lang="en-US" sz="3600" dirty="0"/>
              <a:t> under the LFS 2026 Call.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A2AAA4-ECC7-359B-2A96-9EE4D08B1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5CA24-65FB-22BD-0B99-762F0B980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1BF9E9-7E17-C168-2F75-E5F15B12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422910"/>
            <a:ext cx="9795264" cy="800100"/>
          </a:xfrm>
        </p:spPr>
        <p:txBody>
          <a:bodyPr/>
          <a:lstStyle/>
          <a:p>
            <a:r>
              <a:rPr lang="en-US" dirty="0"/>
              <a:t>Call eligibility criteria​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D3BAB-B540-D3E3-C582-CA4B0532CCB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223010"/>
            <a:ext cx="10435590" cy="53721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Micro-credentials submitted for funding must </a:t>
            </a:r>
            <a:r>
              <a:rPr lang="en-US" sz="2400" dirty="0">
                <a:latin typeface="Avenir Next LT Pro Demi" panose="020F0502020204030204" pitchFamily="34" charset="0"/>
              </a:rPr>
              <a:t>award between 5 and 20 ECTS </a:t>
            </a:r>
            <a:r>
              <a:rPr lang="en-US" sz="2400" dirty="0"/>
              <a:t>which can lead to a higher education qualification that is aligned to the </a:t>
            </a:r>
            <a:r>
              <a:rPr lang="en-US" sz="2400" dirty="0">
                <a:latin typeface="Avenir Next LT Pro Demi" panose="020B0704020202020204" pitchFamily="34" charset="0"/>
              </a:rPr>
              <a:t>NFQ at Levels 6 to 9</a:t>
            </a:r>
            <a:r>
              <a:rPr lang="en-US" sz="2400" dirty="0"/>
              <a:t>.</a:t>
            </a:r>
            <a:endParaRPr lang="en-US" sz="2400" dirty="0">
              <a:latin typeface="Avenir Next LT Pro Demi" panose="020B0704020202020204" pitchFamily="34" charset="0"/>
            </a:endParaRP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Micro-credentials should fall under one of the </a:t>
            </a:r>
            <a:r>
              <a:rPr lang="en-US" sz="2400" dirty="0">
                <a:latin typeface="Avenir Next LT Pro Demi" panose="020B0704020202020204" pitchFamily="34" charset="0"/>
              </a:rPr>
              <a:t>eligible discipline areas </a:t>
            </a:r>
            <a:r>
              <a:rPr lang="en-US" sz="2400" dirty="0"/>
              <a:t>(i.e. ISCED Codes), as outlined in the Call document. Micro-credentials outside of these discipline areas may apply, however priority will be given to the ISCED areas listed.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Proposed micro-credentials should be </a:t>
            </a:r>
            <a:r>
              <a:rPr lang="en-US" sz="2400" dirty="0">
                <a:latin typeface="Avenir Next LT Pro Demi" panose="020B0704020202020204" pitchFamily="34" charset="0"/>
              </a:rPr>
              <a:t>stand-alone courses that upskill learners </a:t>
            </a:r>
            <a:r>
              <a:rPr lang="en-US" sz="2400" dirty="0"/>
              <a:t>for the </a:t>
            </a:r>
            <a:r>
              <a:rPr lang="en-US" sz="2400" dirty="0" err="1"/>
              <a:t>labour</a:t>
            </a:r>
            <a:r>
              <a:rPr lang="en-US" sz="2400" dirty="0"/>
              <a:t> market upon completion.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Micro-credentials should also have </a:t>
            </a:r>
            <a:r>
              <a:rPr lang="en-US" sz="2400" dirty="0">
                <a:latin typeface="Avenir Next LT Pro Demi" panose="020B0704020202020204" pitchFamily="34" charset="0"/>
              </a:rPr>
              <a:t>potential for a “</a:t>
            </a:r>
            <a:r>
              <a:rPr lang="en-US" sz="2400" dirty="0" err="1">
                <a:latin typeface="Avenir Next LT Pro Demi" panose="020B0704020202020204" pitchFamily="34" charset="0"/>
              </a:rPr>
              <a:t>stackability</a:t>
            </a:r>
            <a:r>
              <a:rPr lang="en-US" sz="2400" dirty="0">
                <a:latin typeface="Avenir Next LT Pro Demi" panose="020B0704020202020204" pitchFamily="34" charset="0"/>
              </a:rPr>
              <a:t>” component</a:t>
            </a:r>
            <a:r>
              <a:rPr lang="en-US" sz="2400" dirty="0"/>
              <a:t> to encourage learners to return and build upon the micro-credential for further qualifications.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DB80AF-DC50-AF15-5C36-C9BE13356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23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4EBD9-58B8-895B-4322-D23C422AA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142DBB-E7C0-CDDA-4E35-D8A2A7CEA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274320"/>
            <a:ext cx="9795264" cy="800100"/>
          </a:xfrm>
        </p:spPr>
        <p:txBody>
          <a:bodyPr/>
          <a:lstStyle/>
          <a:p>
            <a:r>
              <a:rPr lang="en-US" dirty="0"/>
              <a:t>ASSESSMENT Criteria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92DC76-1506-A9FF-D8F5-0805652C733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65760" y="1268730"/>
            <a:ext cx="10435590" cy="52120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HEI application ranking.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The Minister may require </a:t>
            </a:r>
            <a:r>
              <a:rPr lang="en-US" sz="2400" dirty="0" err="1"/>
              <a:t>prioritisation</a:t>
            </a:r>
            <a:r>
              <a:rPr lang="en-US" sz="2400" dirty="0"/>
              <a:t> of certain eligible discipline areas post submission of proposals to meet government policy commitments.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NFQ level (a mix of levels is required to meet applicant cohort needs).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Geographical spread (required to meet national and regional needs).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Enterprise engagement in the development of the micro-credential and a clear indication of the enterprise demand.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Assessment of cost; value for money.</a:t>
            </a:r>
          </a:p>
          <a:p>
            <a:pPr marL="263525" lvl="1" indent="-263525">
              <a:lnSpc>
                <a:spcPct val="100000"/>
              </a:lnSpc>
            </a:pPr>
            <a:r>
              <a:rPr lang="en-US" sz="2400" dirty="0"/>
              <a:t>Available budget and relevance to regional and national skills needs.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AFF1AF-48E1-82E5-3C74-1B6E4BF66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735" y="5723276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470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B1B29E87-9C2C-400B-834D-4E4BD6E9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55" y="411481"/>
            <a:ext cx="10665845" cy="845820"/>
          </a:xfrm>
        </p:spPr>
        <p:txBody>
          <a:bodyPr/>
          <a:lstStyle/>
          <a:p>
            <a:r>
              <a:rPr lang="en-US" dirty="0"/>
              <a:t>Indicative timetable</a:t>
            </a:r>
          </a:p>
        </p:txBody>
      </p:sp>
      <p:graphicFrame>
        <p:nvGraphicFramePr>
          <p:cNvPr id="14" name="Table Placeholder 13">
            <a:extLst>
              <a:ext uri="{FF2B5EF4-FFF2-40B4-BE49-F238E27FC236}">
                <a16:creationId xmlns:a16="http://schemas.microsoft.com/office/drawing/2014/main" id="{597B3320-3330-1F17-5E4B-B24CAB0A4487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658454936"/>
              </p:ext>
            </p:extLst>
          </p:nvPr>
        </p:nvGraphicFramePr>
        <p:xfrm>
          <a:off x="864870" y="1481615"/>
          <a:ext cx="9776460" cy="367823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494824">
                  <a:extLst>
                    <a:ext uri="{9D8B030D-6E8A-4147-A177-3AD203B41FA5}">
                      <a16:colId xmlns:a16="http://schemas.microsoft.com/office/drawing/2014/main" val="4239035621"/>
                    </a:ext>
                  </a:extLst>
                </a:gridCol>
                <a:gridCol w="4281636">
                  <a:extLst>
                    <a:ext uri="{9D8B030D-6E8A-4147-A177-3AD203B41FA5}">
                      <a16:colId xmlns:a16="http://schemas.microsoft.com/office/drawing/2014/main" val="1645754944"/>
                    </a:ext>
                  </a:extLst>
                </a:gridCol>
              </a:tblGrid>
              <a:tr h="7356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Action</a:t>
                      </a:r>
                      <a:endParaRPr lang="en-US" sz="2200" b="1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1" dirty="0">
                          <a:solidFill>
                            <a:schemeClr val="tx1"/>
                          </a:solidFill>
                          <a:effectLst/>
                        </a:rPr>
                        <a:t>Date</a:t>
                      </a:r>
                      <a:endParaRPr lang="en-US" sz="2200" b="1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8889321"/>
                  </a:ext>
                </a:extLst>
              </a:tr>
              <a:tr h="7356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i="0" dirty="0" err="1">
                          <a:solidFill>
                            <a:schemeClr val="tx1"/>
                          </a:solidFill>
                          <a:effectLst/>
                        </a:rPr>
                        <a:t>WizeHive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 Application Portal Opens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12:00 noon 26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March 2026</a:t>
                      </a:r>
                      <a:endParaRPr lang="en-US" sz="22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437685"/>
                  </a:ext>
                </a:extLst>
              </a:tr>
              <a:tr h="7356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 err="1">
                          <a:solidFill>
                            <a:srgbClr val="000000"/>
                          </a:solidFill>
                          <a:effectLst/>
                        </a:rPr>
                        <a:t>WizeHive</a:t>
                      </a: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 Application Portal Closes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12:00 noon 14</a:t>
                      </a:r>
                      <a:r>
                        <a:rPr lang="en-US" sz="2200" b="0" baseline="30000" dirty="0">
                          <a:solidFill>
                            <a:srgbClr val="000000"/>
                          </a:solidFill>
                          <a:effectLst/>
                        </a:rPr>
                        <a:t>th</a:t>
                      </a:r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 April 2026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3294875"/>
                  </a:ext>
                </a:extLst>
              </a:tr>
              <a:tr h="7356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Call Outcomes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May 2026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6715685"/>
                  </a:ext>
                </a:extLst>
              </a:tr>
              <a:tr h="73564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Micro-credentials Commence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200" b="0" dirty="0">
                          <a:solidFill>
                            <a:srgbClr val="000000"/>
                          </a:solidFill>
                          <a:effectLst/>
                        </a:rPr>
                        <a:t>May – December 2026</a:t>
                      </a:r>
                      <a:endParaRPr lang="en-US" sz="2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07467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78F4FA1-3249-4081-FC3E-177E3DD75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840" y="5675774"/>
            <a:ext cx="4328160" cy="126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9756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{AB3553E6-D422-4B82-9AA0-A387CE36F483}TF55c86556-70ea-476e-aa05-13a38f2d5b0da1381d77_win32-a3c664429073</Template>
  <TotalTime>519</TotalTime>
  <Words>974</Words>
  <Application>Microsoft Office PowerPoint</Application>
  <PresentationFormat>Widescreen</PresentationFormat>
  <Paragraphs>108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Avenir Next LT Pro</vt:lpstr>
      <vt:lpstr>Avenir Next LT Pro Demi</vt:lpstr>
      <vt:lpstr>Calibri</vt:lpstr>
      <vt:lpstr>Custom</vt:lpstr>
      <vt:lpstr>Micro-credential Learner fee subsidy 2026</vt:lpstr>
      <vt:lpstr>Agenda</vt:lpstr>
      <vt:lpstr>INTRODUCTION</vt:lpstr>
      <vt:lpstr>introduction</vt:lpstr>
      <vt:lpstr>Micro-credential learner fee subsidy 2026</vt:lpstr>
      <vt:lpstr>Call eligibility criteria​</vt:lpstr>
      <vt:lpstr>Call eligibility criteria​</vt:lpstr>
      <vt:lpstr>ASSESSMENT Criteria</vt:lpstr>
      <vt:lpstr>Indicative timetable</vt:lpstr>
      <vt:lpstr>Call Application process</vt:lpstr>
      <vt:lpstr>APPLICATION PROCESS</vt:lpstr>
      <vt:lpstr>KEY Documents </vt:lpstr>
      <vt:lpstr>Important links</vt:lpstr>
      <vt:lpstr>Applicant eligibility criteria</vt:lpstr>
      <vt:lpstr>applicant eligibility criteria​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Ciara Melinn</dc:creator>
  <cp:lastModifiedBy>Alison MacDermott</cp:lastModifiedBy>
  <cp:revision>47</cp:revision>
  <dcterms:created xsi:type="dcterms:W3CDTF">2026-03-16T10:06:15Z</dcterms:created>
  <dcterms:modified xsi:type="dcterms:W3CDTF">2026-03-26T15:18:29Z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