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slideLayouts/slideLayout25.xml" ContentType="application/vnd.openxmlformats-officedocument.presentationml.slideLayout+xml"/>
  <Override PartName="/ppt/theme/theme25.xml" ContentType="application/vnd.openxmlformats-officedocument.theme+xml"/>
  <Override PartName="/ppt/slideLayouts/slideLayout26.xml" ContentType="application/vnd.openxmlformats-officedocument.presentationml.slideLayout+xml"/>
  <Override PartName="/ppt/theme/theme26.xml" ContentType="application/vnd.openxmlformats-officedocument.theme+xml"/>
  <Override PartName="/ppt/slideLayouts/slideLayout27.xml" ContentType="application/vnd.openxmlformats-officedocument.presentationml.slideLayout+xml"/>
  <Override PartName="/ppt/theme/theme27.xml" ContentType="application/vnd.openxmlformats-officedocument.theme+xml"/>
  <Override PartName="/ppt/slideLayouts/slideLayout28.xml" ContentType="application/vnd.openxmlformats-officedocument.presentationml.slideLayout+xml"/>
  <Override PartName="/ppt/theme/theme28.xml" ContentType="application/vnd.openxmlformats-officedocument.theme+xml"/>
  <Override PartName="/ppt/slideLayouts/slideLayout29.xml" ContentType="application/vnd.openxmlformats-officedocument.presentationml.slideLayout+xml"/>
  <Override PartName="/ppt/theme/theme29.xml" ContentType="application/vnd.openxmlformats-officedocument.theme+xml"/>
  <Override PartName="/ppt/slideLayouts/slideLayout30.xml" ContentType="application/vnd.openxmlformats-officedocument.presentationml.slideLayout+xml"/>
  <Override PartName="/ppt/theme/theme30.xml" ContentType="application/vnd.openxmlformats-officedocument.theme+xml"/>
  <Override PartName="/ppt/slideLayouts/slideLayout31.xml" ContentType="application/vnd.openxmlformats-officedocument.presentationml.slideLayout+xml"/>
  <Override PartName="/ppt/theme/theme31.xml" ContentType="application/vnd.openxmlformats-officedocument.theme+xml"/>
  <Override PartName="/ppt/slideLayouts/slideLayout32.xml" ContentType="application/vnd.openxmlformats-officedocument.presentationml.slideLayout+xml"/>
  <Override PartName="/ppt/theme/theme32.xml" ContentType="application/vnd.openxmlformats-officedocument.theme+xml"/>
  <Override PartName="/ppt/slideLayouts/slideLayout33.xml" ContentType="application/vnd.openxmlformats-officedocument.presentationml.slideLayout+xml"/>
  <Override PartName="/ppt/theme/theme33.xml" ContentType="application/vnd.openxmlformats-officedocument.theme+xml"/>
  <Override PartName="/ppt/slideLayouts/slideLayout34.xml" ContentType="application/vnd.openxmlformats-officedocument.presentationml.slideLayout+xml"/>
  <Override PartName="/ppt/theme/theme34.xml" ContentType="application/vnd.openxmlformats-officedocument.theme+xml"/>
  <Override PartName="/ppt/slideLayouts/slideLayout35.xml" ContentType="application/vnd.openxmlformats-officedocument.presentationml.slideLayout+xml"/>
  <Override PartName="/ppt/theme/theme35.xml" ContentType="application/vnd.openxmlformats-officedocument.theme+xml"/>
  <Override PartName="/ppt/slideLayouts/slideLayout36.xml" ContentType="application/vnd.openxmlformats-officedocument.presentationml.slideLayout+xml"/>
  <Override PartName="/ppt/theme/theme36.xml" ContentType="application/vnd.openxmlformats-officedocument.theme+xml"/>
  <Override PartName="/ppt/theme/theme3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82" r:id="rId18"/>
    <p:sldMasterId id="2147483684" r:id="rId19"/>
    <p:sldMasterId id="2147483686" r:id="rId20"/>
    <p:sldMasterId id="2147483688" r:id="rId21"/>
    <p:sldMasterId id="2147483690" r:id="rId22"/>
    <p:sldMasterId id="2147483692" r:id="rId23"/>
    <p:sldMasterId id="2147483694" r:id="rId24"/>
    <p:sldMasterId id="2147483696" r:id="rId25"/>
    <p:sldMasterId id="2147483698" r:id="rId26"/>
    <p:sldMasterId id="2147483700" r:id="rId27"/>
    <p:sldMasterId id="2147483702" r:id="rId28"/>
    <p:sldMasterId id="2147483704" r:id="rId29"/>
    <p:sldMasterId id="2147483706" r:id="rId30"/>
    <p:sldMasterId id="2147483708" r:id="rId31"/>
    <p:sldMasterId id="2147483710" r:id="rId32"/>
    <p:sldMasterId id="2147483712" r:id="rId33"/>
    <p:sldMasterId id="2147483714" r:id="rId34"/>
    <p:sldMasterId id="2147483716" r:id="rId35"/>
    <p:sldMasterId id="2147483718" r:id="rId36"/>
  </p:sldMasterIdLst>
  <p:notesMasterIdLst>
    <p:notesMasterId r:id="rId50"/>
  </p:notesMasterIdLst>
  <p:sldIdLst>
    <p:sldId id="256" r:id="rId37"/>
    <p:sldId id="257" r:id="rId38"/>
    <p:sldId id="258" r:id="rId39"/>
    <p:sldId id="259" r:id="rId40"/>
    <p:sldId id="260" r:id="rId41"/>
    <p:sldId id="261" r:id="rId42"/>
    <p:sldId id="262" r:id="rId43"/>
    <p:sldId id="263" r:id="rId44"/>
    <p:sldId id="264" r:id="rId45"/>
    <p:sldId id="265" r:id="rId46"/>
    <p:sldId id="266" r:id="rId47"/>
    <p:sldId id="267" r:id="rId48"/>
    <p:sldId id="268" r:id="rId49"/>
  </p:sldIdLst>
  <p:sldSz cx="10261600" cy="756126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7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3.xml"/><Relationship Id="rId21" Type="http://schemas.openxmlformats.org/officeDocument/2006/relationships/slideMaster" Target="slideMasters/slideMaster21.xml"/><Relationship Id="rId34" Type="http://schemas.openxmlformats.org/officeDocument/2006/relationships/slideMaster" Target="slideMasters/slideMaster34.xml"/><Relationship Id="rId42" Type="http://schemas.openxmlformats.org/officeDocument/2006/relationships/slide" Target="slides/slide6.xml"/><Relationship Id="rId47" Type="http://schemas.openxmlformats.org/officeDocument/2006/relationships/slide" Target="slides/slide11.xml"/><Relationship Id="rId50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1.xml"/><Relationship Id="rId40" Type="http://schemas.openxmlformats.org/officeDocument/2006/relationships/slide" Target="slides/slide4.xml"/><Relationship Id="rId45" Type="http://schemas.openxmlformats.org/officeDocument/2006/relationships/slide" Target="slides/slide9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8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slide" Target="slides/slide7.xml"/><Relationship Id="rId48" Type="http://schemas.openxmlformats.org/officeDocument/2006/relationships/slide" Target="slides/slide12.xml"/><Relationship Id="rId8" Type="http://schemas.openxmlformats.org/officeDocument/2006/relationships/slideMaster" Target="slideMasters/slideMaster8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" Target="slides/slide2.xml"/><Relationship Id="rId46" Type="http://schemas.openxmlformats.org/officeDocument/2006/relationships/slide" Target="slides/slide10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5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24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GB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249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GB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GB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250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GB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GB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251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GB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7AA6576-3BBC-478A-BCD3-C36385EC2821}" type="slidenum">
              <a:rPr lang="en-GB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GB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22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CustomShape 3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CustomShape 37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CustomShape 29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CustomShape 46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CustomShape 56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25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CustomShape 3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CustomShape 70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CustomShape 9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34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CustomShape 14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CustomShape 3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CustomShape 25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4" name="CustomShape 19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46080" y="768240"/>
            <a:ext cx="5198040" cy="3827880"/>
          </a:xfrm>
          <a:prstGeom prst="rect">
            <a:avLst/>
          </a:prstGeom>
          <a:ln w="0">
            <a:noFill/>
          </a:ln>
        </p:spPr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709560" y="4861080"/>
            <a:ext cx="5671080" cy="4596480"/>
          </a:xfrm>
          <a:prstGeom prst="rect">
            <a:avLst/>
          </a:prstGeom>
          <a:noFill/>
          <a:ln w="0">
            <a:noFill/>
          </a:ln>
        </p:spPr>
        <p:txBody>
          <a:bodyPr lIns="99000" tIns="49680" rIns="99000" bIns="49680" anchor="t">
            <a:noAutofit/>
          </a:bodyPr>
          <a:lstStyle/>
          <a:p>
            <a:pPr marL="216000" indent="-216000">
              <a:buNone/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CustomShape 50"/>
          <p:cNvSpPr/>
          <p:nvPr/>
        </p:nvSpPr>
        <p:spPr>
          <a:xfrm>
            <a:off x="4021200" y="9721800"/>
            <a:ext cx="3067560" cy="502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/>
          </p:nvPr>
        </p:nvSpPr>
        <p:spPr>
          <a:xfrm>
            <a:off x="52452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5130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52452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513000" y="4059720"/>
            <a:ext cx="923472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923472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513000" y="4059720"/>
            <a:ext cx="923472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5130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52452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92347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13000" y="4059720"/>
            <a:ext cx="923472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92347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/>
          </p:nvPr>
        </p:nvSpPr>
        <p:spPr>
          <a:xfrm>
            <a:off x="5130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Defaul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4"/>
          <p:cNvSpPr>
            <a:spLocks noGrp="1"/>
          </p:cNvSpPr>
          <p:nvPr>
            <p:ph/>
          </p:nvPr>
        </p:nvSpPr>
        <p:spPr>
          <a:xfrm>
            <a:off x="52452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Default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/>
          </p:nvPr>
        </p:nvSpPr>
        <p:spPr>
          <a:xfrm>
            <a:off x="513000" y="4059720"/>
            <a:ext cx="923472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Default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923472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/>
          </p:nvPr>
        </p:nvSpPr>
        <p:spPr>
          <a:xfrm>
            <a:off x="513000" y="4059720"/>
            <a:ext cx="923472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Default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/>
          </p:nvPr>
        </p:nvSpPr>
        <p:spPr>
          <a:xfrm>
            <a:off x="5130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5"/>
          <p:cNvSpPr>
            <a:spLocks noGrp="1"/>
          </p:cNvSpPr>
          <p:nvPr>
            <p:ph/>
          </p:nvPr>
        </p:nvSpPr>
        <p:spPr>
          <a:xfrm>
            <a:off x="52452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923472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13000" y="4059720"/>
            <a:ext cx="923472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fault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92347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fault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92347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fault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fault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Default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/>
          </p:nvPr>
        </p:nvSpPr>
        <p:spPr>
          <a:xfrm>
            <a:off x="5130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5130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5245200" y="4059720"/>
            <a:ext cx="4506480" cy="209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92347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92347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GB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130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245200" y="1769040"/>
            <a:ext cx="450648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/Relationships>
</file>

<file path=ppt/slideMasters/_rels/slideMaster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/Relationships>
</file>

<file path=ppt/slideMasters/_rels/slideMaster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/Relationships>
</file>

<file path=ppt/slideMasters/_rels/slideMaster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/Relationships>
</file>

<file path=ppt/slideMasters/_rels/slideMaster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30.xml"/></Relationships>
</file>

<file path=ppt/slideMasters/_rels/slideMaster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31.xml"/></Relationships>
</file>

<file path=ppt/slideMasters/_rels/slideMaster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32.xml"/></Relationships>
</file>

<file path=ppt/slideMasters/_rels/slideMaster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3.xml"/><Relationship Id="rId1" Type="http://schemas.openxmlformats.org/officeDocument/2006/relationships/slideLayout" Target="../slideLayouts/slideLayout33.xml"/></Relationships>
</file>

<file path=ppt/slideMasters/_rels/slideMaster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4.xml"/><Relationship Id="rId1" Type="http://schemas.openxmlformats.org/officeDocument/2006/relationships/slideLayout" Target="../slideLayouts/slideLayout34.xml"/></Relationships>
</file>

<file path=ppt/slideMasters/_rels/slideMaster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5.xml"/><Relationship Id="rId1" Type="http://schemas.openxmlformats.org/officeDocument/2006/relationships/slideLayout" Target="../slideLayouts/slideLayout35.xml"/></Relationships>
</file>

<file path=ppt/slideMasters/_rels/slideMaster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6.xml"/><Relationship Id="rId1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7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body"/>
          </p:nvPr>
        </p:nvSpPr>
        <p:spPr>
          <a:xfrm>
            <a:off x="52452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67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71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7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130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8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52452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9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3000" y="4059720"/>
            <a:ext cx="92343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0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3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13000" y="4059720"/>
            <a:ext cx="92343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11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130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2452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2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25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GB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7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29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36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1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3000" y="4059720"/>
            <a:ext cx="92343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35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36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41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49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5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55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5130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65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52452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75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513000" y="4059720"/>
            <a:ext cx="92343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85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3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513000" y="4059720"/>
            <a:ext cx="92343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19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5130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52452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05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1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3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3000" y="4059720"/>
            <a:ext cx="923436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07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GB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7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11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36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17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36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2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26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31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35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37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41" name="PlaceHolder 4"/>
          <p:cNvSpPr>
            <a:spLocks noGrp="1"/>
          </p:cNvSpPr>
          <p:nvPr>
            <p:ph type="body"/>
          </p:nvPr>
        </p:nvSpPr>
        <p:spPr>
          <a:xfrm>
            <a:off x="5130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29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30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245200" y="4059720"/>
            <a:ext cx="4506120" cy="209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666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41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4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720" cy="12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GB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7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47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36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53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923436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0" y="-4680"/>
            <a:ext cx="10252440" cy="118476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59" name="Grafik 7"/>
          <p:cNvPicPr/>
          <p:nvPr/>
        </p:nvPicPr>
        <p:blipFill>
          <a:blip r:embed="rId3"/>
          <a:stretch/>
        </p:blipFill>
        <p:spPr>
          <a:xfrm>
            <a:off x="9439200" y="322200"/>
            <a:ext cx="435600" cy="530640"/>
          </a:xfrm>
          <a:prstGeom prst="rect">
            <a:avLst/>
          </a:prstGeom>
          <a:ln w="0">
            <a:noFill/>
          </a:ln>
        </p:spPr>
      </p:pic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13000" y="301680"/>
            <a:ext cx="92343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130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245200" y="1769040"/>
            <a:ext cx="4506120" cy="438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53" name="CustomShape 2"/>
          <p:cNvSpPr/>
          <p:nvPr/>
        </p:nvSpPr>
        <p:spPr>
          <a:xfrm>
            <a:off x="0" y="0"/>
            <a:ext cx="10252440" cy="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280" rIns="90000" bIns="-4428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4" name="CustomShape 3"/>
          <p:cNvSpPr/>
          <p:nvPr/>
        </p:nvSpPr>
        <p:spPr>
          <a:xfrm>
            <a:off x="398880" y="1479600"/>
            <a:ext cx="9352440" cy="171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4800" b="1" strike="noStrike" spc="-1">
                <a:solidFill>
                  <a:srgbClr val="355269"/>
                </a:solidFill>
                <a:latin typeface="Arial"/>
                <a:ea typeface="DejaVu Sans"/>
              </a:rPr>
              <a:t>Second Data Plan for</a:t>
            </a:r>
            <a:endParaRPr lang="en-GB" sz="4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4800" b="1" strike="noStrike" spc="-1">
                <a:solidFill>
                  <a:srgbClr val="355269"/>
                </a:solidFill>
                <a:latin typeface="Arial"/>
                <a:ea typeface="DejaVu Sans"/>
              </a:rPr>
              <a:t>Equity of Access</a:t>
            </a:r>
            <a:br>
              <a:rPr sz="4800"/>
            </a:br>
            <a:r>
              <a:rPr lang="en-GB" sz="4800" b="1" strike="noStrike" spc="-1">
                <a:solidFill>
                  <a:srgbClr val="355269"/>
                </a:solidFill>
                <a:latin typeface="Arial"/>
                <a:ea typeface="DejaVu Sans"/>
              </a:rPr>
              <a:t>to Higher Education</a:t>
            </a:r>
            <a:endParaRPr lang="en-GB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1620000" y="3996000"/>
            <a:ext cx="7197840" cy="3525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2000" b="0" i="1" strike="noStrike" spc="-1">
                <a:solidFill>
                  <a:srgbClr val="3C5443"/>
                </a:solidFill>
                <a:latin typeface="Arial"/>
                <a:ea typeface="DejaVu Sans"/>
              </a:rPr>
              <a:t>Jonathan Pratschke</a:t>
            </a: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600" b="0" i="1" strike="noStrike" spc="-1">
                <a:solidFill>
                  <a:srgbClr val="3C5443"/>
                </a:solidFill>
                <a:latin typeface="Arial"/>
                <a:ea typeface="DejaVu Sans"/>
              </a:rPr>
              <a:t>Social &amp; Economic Research Consultant</a:t>
            </a:r>
            <a:endParaRPr lang="en-GB" sz="1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pratschke@gmail.com</a:t>
            </a: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2200" b="1" strike="noStrike" spc="-1">
                <a:solidFill>
                  <a:srgbClr val="3C5443"/>
                </a:solidFill>
                <a:latin typeface="Arial"/>
                <a:ea typeface="DejaVu Sans"/>
              </a:rPr>
              <a:t>National Access Forum 2025, 14 May 2025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56" name="Picture 255"/>
          <p:cNvPicPr/>
          <p:nvPr/>
        </p:nvPicPr>
        <p:blipFill>
          <a:blip r:embed="rId3"/>
          <a:stretch/>
        </p:blipFill>
        <p:spPr>
          <a:xfrm>
            <a:off x="7557840" y="101160"/>
            <a:ext cx="2522520" cy="870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ustomShape 33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KEY CHALLENGES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0" name="CustomShape 34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91" name="CustomShape 35"/>
          <p:cNvSpPr/>
          <p:nvPr/>
        </p:nvSpPr>
        <p:spPr>
          <a:xfrm>
            <a:off x="0" y="972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Clarify the key concepts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(definitions, indicators etc.)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Identify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difficulties with existing data and methods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Set out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clear guidelines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for collecting/using data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Align measures with important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institutional definitions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(e.g. census)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Identify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new sources of data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and evaluate the feasibility of using these within an expanded monitoring framework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Anticipate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future requirements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– including other aspects of HE such as retainment, inclusion, completion, progression, and transition.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CustomShape 36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CustomShape 26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MONITORING FRAMEWORK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4" name="CustomShape 27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95" name="CustomShape 28"/>
          <p:cNvSpPr/>
          <p:nvPr/>
        </p:nvSpPr>
        <p:spPr>
          <a:xfrm>
            <a:off x="0" y="792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>
              <a:lnSpc>
                <a:spcPct val="150000"/>
              </a:lnSpc>
              <a:spcBef>
                <a:spcPts val="1301"/>
              </a:spcBef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Key principles: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start from geocoded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student-level records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collect data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once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then share (exploit existing databases)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match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data at individual level using PPS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pay attention to intersectionality (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joint analysis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of target groups)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assess the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reliability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and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validity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of data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standardise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all data-related procedures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respect the limits imposed by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GDPR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build a flexible, robust,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integrated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system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CustomShape 154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CustomShape 38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MONITORING FRAMEWORK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8" name="CustomShape 39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99" name="CustomShape 41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6012000" y="5162760"/>
            <a:ext cx="1348920" cy="947520"/>
          </a:xfrm>
          <a:prstGeom prst="rect">
            <a:avLst/>
          </a:prstGeom>
          <a:solidFill>
            <a:srgbClr val="B7B3C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FFFFFF"/>
                </a:solidFill>
                <a:latin typeface="Arial"/>
                <a:ea typeface="DejaVu Sans"/>
              </a:rPr>
              <a:t>Pobal-HP Deprivation Index</a:t>
            </a: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3708000" y="2898000"/>
            <a:ext cx="1348920" cy="857160"/>
          </a:xfrm>
          <a:prstGeom prst="rect">
            <a:avLst/>
          </a:prstGeom>
          <a:solidFill>
            <a:srgbClr val="E8A20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FFFFFF"/>
                </a:solidFill>
                <a:latin typeface="Arial"/>
                <a:ea typeface="DejaVu Sans"/>
              </a:rPr>
              <a:t>Data on Ethnicity</a:t>
            </a: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3708000" y="5117760"/>
            <a:ext cx="1348920" cy="1037520"/>
          </a:xfrm>
          <a:prstGeom prst="rect">
            <a:avLst/>
          </a:prstGeom>
          <a:solidFill>
            <a:srgbClr val="FF7B5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FFFFFF"/>
                </a:solidFill>
                <a:latin typeface="Arial"/>
                <a:ea typeface="DejaVu Sans"/>
              </a:rPr>
              <a:t>Student Record System</a:t>
            </a: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936000" y="5598000"/>
            <a:ext cx="1348920" cy="1277280"/>
          </a:xfrm>
          <a:prstGeom prst="rect">
            <a:avLst/>
          </a:prstGeom>
          <a:solidFill>
            <a:srgbClr val="5EB91E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FFFFFF"/>
                </a:solidFill>
                <a:latin typeface="Arial"/>
                <a:ea typeface="DejaVu Sans"/>
              </a:rPr>
              <a:t>Students with Pertinent Disabilities</a:t>
            </a:r>
            <a:endParaRPr lang="en-GB" sz="1800" b="0" strike="noStrike" spc="-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304" name="Straight Arrow Connector 303"/>
          <p:cNvCxnSpPr>
            <a:stCxn id="300" idx="1"/>
            <a:endCxn id="302" idx="0"/>
          </p:cNvCxnSpPr>
          <p:nvPr/>
        </p:nvCxnSpPr>
        <p:spPr>
          <a:xfrm flipH="1">
            <a:off x="5056920" y="5636520"/>
            <a:ext cx="955440" cy="360"/>
          </a:xfrm>
          <a:prstGeom prst="straightConnector1">
            <a:avLst/>
          </a:prstGeom>
          <a:ln w="36000">
            <a:solidFill>
              <a:srgbClr val="3465A4"/>
            </a:solidFill>
            <a:round/>
            <a:tailEnd type="triangle" w="med" len="med"/>
          </a:ln>
        </p:spPr>
      </p:cxnSp>
      <p:cxnSp>
        <p:nvCxnSpPr>
          <p:cNvPr id="305" name="Straight Arrow Connector 304"/>
          <p:cNvCxnSpPr>
            <a:stCxn id="303" idx="0"/>
            <a:endCxn id="302" idx="1"/>
          </p:cNvCxnSpPr>
          <p:nvPr/>
        </p:nvCxnSpPr>
        <p:spPr>
          <a:xfrm flipV="1">
            <a:off x="2284920" y="5636520"/>
            <a:ext cx="1423440" cy="600480"/>
          </a:xfrm>
          <a:prstGeom prst="straightConnector1">
            <a:avLst/>
          </a:prstGeom>
          <a:ln w="36000">
            <a:solidFill>
              <a:srgbClr val="3465A4"/>
            </a:solidFill>
            <a:round/>
            <a:tailEnd type="triangle" w="med" len="med"/>
          </a:ln>
        </p:spPr>
      </p:cxnSp>
      <p:cxnSp>
        <p:nvCxnSpPr>
          <p:cNvPr id="306" name="Straight Arrow Connector 305"/>
          <p:cNvCxnSpPr>
            <a:stCxn id="301" idx="0"/>
            <a:endCxn id="302" idx="0"/>
          </p:cNvCxnSpPr>
          <p:nvPr/>
        </p:nvCxnSpPr>
        <p:spPr>
          <a:xfrm>
            <a:off x="4382280" y="3755160"/>
            <a:ext cx="360" cy="1362960"/>
          </a:xfrm>
          <a:prstGeom prst="straightConnector1">
            <a:avLst/>
          </a:prstGeom>
          <a:ln w="36000">
            <a:solidFill>
              <a:srgbClr val="3465A4"/>
            </a:solidFill>
            <a:round/>
            <a:tailEnd type="triangle" w="med" len="med"/>
          </a:ln>
        </p:spPr>
      </p:cxnSp>
      <p:sp>
        <p:nvSpPr>
          <p:cNvPr id="307" name="Rectangle 306"/>
          <p:cNvSpPr/>
          <p:nvPr/>
        </p:nvSpPr>
        <p:spPr>
          <a:xfrm>
            <a:off x="1638000" y="2322360"/>
            <a:ext cx="1438920" cy="934560"/>
          </a:xfrm>
          <a:prstGeom prst="rect">
            <a:avLst/>
          </a:prstGeom>
          <a:solidFill>
            <a:srgbClr val="729FC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FFFFFF"/>
                </a:solidFill>
                <a:latin typeface="Arial"/>
                <a:ea typeface="DejaVu Sans"/>
              </a:rPr>
              <a:t>Experience of care system</a:t>
            </a: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08" name="Straight Arrow Connector 307"/>
          <p:cNvCxnSpPr>
            <a:stCxn id="307" idx="2"/>
          </p:cNvCxnSpPr>
          <p:nvPr/>
        </p:nvCxnSpPr>
        <p:spPr>
          <a:xfrm>
            <a:off x="2357280" y="3256920"/>
            <a:ext cx="2027160" cy="1862280"/>
          </a:xfrm>
          <a:prstGeom prst="straightConnector1">
            <a:avLst/>
          </a:prstGeom>
          <a:ln w="36000">
            <a:solidFill>
              <a:srgbClr val="3465A4"/>
            </a:solidFill>
            <a:round/>
            <a:tailEnd type="triangle" w="med" len="med"/>
          </a:ln>
        </p:spPr>
      </p:cxnSp>
      <p:sp>
        <p:nvSpPr>
          <p:cNvPr id="309" name="Rectangle 308"/>
          <p:cNvSpPr/>
          <p:nvPr/>
        </p:nvSpPr>
        <p:spPr>
          <a:xfrm rot="21599400">
            <a:off x="8469000" y="3207960"/>
            <a:ext cx="100692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600" b="1" strike="noStrike" spc="-1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DejaVu Sans"/>
              </a:rPr>
              <a:t>Targets</a:t>
            </a:r>
            <a:endParaRPr lang="en-GB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Rectangle 309"/>
          <p:cNvSpPr/>
          <p:nvPr/>
        </p:nvSpPr>
        <p:spPr>
          <a:xfrm>
            <a:off x="8298000" y="5222880"/>
            <a:ext cx="1348920" cy="827280"/>
          </a:xfrm>
          <a:prstGeom prst="rect">
            <a:avLst/>
          </a:prstGeom>
          <a:solidFill>
            <a:srgbClr val="BF819E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FFFFFF"/>
                </a:solidFill>
                <a:latin typeface="Arial"/>
                <a:ea typeface="DejaVu Sans"/>
              </a:rPr>
              <a:t>Census of population</a:t>
            </a:r>
            <a:endParaRPr lang="en-GB" sz="1800" b="0" strike="noStrike" spc="-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311" name="Straight Arrow Connector 310"/>
          <p:cNvCxnSpPr>
            <a:stCxn id="310" idx="0"/>
            <a:endCxn id="309" idx="2"/>
          </p:cNvCxnSpPr>
          <p:nvPr/>
        </p:nvCxnSpPr>
        <p:spPr>
          <a:xfrm flipV="1">
            <a:off x="8972280" y="3602880"/>
            <a:ext cx="360" cy="1620360"/>
          </a:xfrm>
          <a:prstGeom prst="straightConnector1">
            <a:avLst/>
          </a:prstGeom>
          <a:ln w="36000">
            <a:solidFill>
              <a:srgbClr val="3465A4"/>
            </a:solidFill>
            <a:round/>
            <a:tailEnd type="triangle" w="med" len="med"/>
          </a:ln>
        </p:spPr>
      </p:cxnSp>
      <p:cxnSp>
        <p:nvCxnSpPr>
          <p:cNvPr id="312" name="Straight Arrow Connector 311"/>
          <p:cNvCxnSpPr>
            <a:stCxn id="310" idx="0"/>
            <a:endCxn id="300" idx="3"/>
          </p:cNvCxnSpPr>
          <p:nvPr/>
        </p:nvCxnSpPr>
        <p:spPr>
          <a:xfrm flipH="1">
            <a:off x="7360920" y="5636520"/>
            <a:ext cx="937440" cy="360"/>
          </a:xfrm>
          <a:prstGeom prst="straightConnector1">
            <a:avLst/>
          </a:prstGeom>
          <a:ln w="36000">
            <a:solidFill>
              <a:srgbClr val="3465A4"/>
            </a:solidFill>
            <a:round/>
            <a:tailEnd type="triangle" w="med" len="med"/>
          </a:ln>
        </p:spPr>
      </p:cxnSp>
      <p:sp>
        <p:nvSpPr>
          <p:cNvPr id="313" name="Rectangle 312"/>
          <p:cNvSpPr/>
          <p:nvPr/>
        </p:nvSpPr>
        <p:spPr>
          <a:xfrm rot="21566400">
            <a:off x="3381480" y="6057720"/>
            <a:ext cx="1998000" cy="57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400" b="0" strike="noStrike" spc="-1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DejaVu Sans"/>
              </a:rPr>
              <a:t>Geocode Eircode</a:t>
            </a:r>
            <a:br>
              <a:rPr sz="1400"/>
            </a:br>
            <a:r>
              <a:rPr lang="en-GB" sz="1400" b="0" strike="noStrike" spc="-1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DejaVu Sans"/>
              </a:rPr>
              <a:t>to Small Area</a:t>
            </a:r>
            <a:endParaRPr lang="en-GB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Rectangle 313"/>
          <p:cNvSpPr/>
          <p:nvPr/>
        </p:nvSpPr>
        <p:spPr>
          <a:xfrm>
            <a:off x="756000" y="4051800"/>
            <a:ext cx="1762920" cy="1203480"/>
          </a:xfrm>
          <a:prstGeom prst="rect">
            <a:avLst/>
          </a:prstGeom>
          <a:solidFill>
            <a:srgbClr val="FFB66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FFFFFF"/>
                </a:solidFill>
                <a:latin typeface="Arial"/>
                <a:ea typeface="DejaVu Sans"/>
              </a:rPr>
              <a:t> Experience of International Protection system</a:t>
            </a: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15" name="Straight Arrow Connector 314"/>
          <p:cNvCxnSpPr>
            <a:stCxn id="314" idx="0"/>
            <a:endCxn id="302" idx="0"/>
          </p:cNvCxnSpPr>
          <p:nvPr/>
        </p:nvCxnSpPr>
        <p:spPr>
          <a:xfrm>
            <a:off x="2518920" y="4653360"/>
            <a:ext cx="1189440" cy="983520"/>
          </a:xfrm>
          <a:prstGeom prst="straightConnector1">
            <a:avLst/>
          </a:prstGeom>
          <a:ln w="36000">
            <a:solidFill>
              <a:srgbClr val="3465A4"/>
            </a:solidFill>
            <a:round/>
            <a:tailEnd type="triangle" w="med" len="med"/>
          </a:ln>
        </p:spPr>
      </p:cxnSp>
      <p:sp>
        <p:nvSpPr>
          <p:cNvPr id="316" name="Rectangle 315"/>
          <p:cNvSpPr/>
          <p:nvPr/>
        </p:nvSpPr>
        <p:spPr>
          <a:xfrm>
            <a:off x="360000" y="1440000"/>
            <a:ext cx="5220000" cy="53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Draft representation of framework: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ustomShape 52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18" name="CustomShape 53"/>
          <p:cNvSpPr/>
          <p:nvPr/>
        </p:nvSpPr>
        <p:spPr>
          <a:xfrm>
            <a:off x="0" y="0"/>
            <a:ext cx="10252440" cy="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280" rIns="90000" bIns="-4428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9" name="CustomShape 54"/>
          <p:cNvSpPr/>
          <p:nvPr/>
        </p:nvSpPr>
        <p:spPr>
          <a:xfrm>
            <a:off x="398880" y="1623600"/>
            <a:ext cx="9352440" cy="171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5400" b="0" strike="noStrike" spc="-1">
                <a:solidFill>
                  <a:srgbClr val="000000"/>
                </a:solidFill>
                <a:latin typeface="Arial"/>
                <a:ea typeface="DejaVu Sans"/>
              </a:rPr>
              <a:t>Thanks for listening!</a:t>
            </a:r>
            <a:endParaRPr lang="en-GB" sz="5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3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3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3600" b="0" strike="noStrike" spc="-1">
                <a:solidFill>
                  <a:srgbClr val="000000"/>
                </a:solidFill>
                <a:latin typeface="Arial"/>
                <a:ea typeface="DejaVu Sans"/>
              </a:rPr>
              <a:t>For further information or questions:</a:t>
            </a:r>
            <a:endParaRPr lang="en-GB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CustomShape 55"/>
          <p:cNvSpPr/>
          <p:nvPr/>
        </p:nvSpPr>
        <p:spPr>
          <a:xfrm>
            <a:off x="1620000" y="4680000"/>
            <a:ext cx="7197840" cy="3525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2200" b="0" i="1" strike="noStrike" spc="-1">
                <a:solidFill>
                  <a:srgbClr val="3C5443"/>
                </a:solidFill>
                <a:latin typeface="Arial"/>
                <a:ea typeface="DejaVu Sans"/>
              </a:rPr>
              <a:t>Jonathan Pratschke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2100" b="0" strike="noStrike" spc="-1">
                <a:solidFill>
                  <a:srgbClr val="000000"/>
                </a:solidFill>
                <a:latin typeface="Arial"/>
                <a:ea typeface="DejaVu Sans"/>
              </a:rPr>
              <a:t>pratschke@gmail.com</a:t>
            </a:r>
            <a:endParaRPr lang="en-GB" sz="2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0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presentation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8" name="CustomShape 2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59" name="CustomShape 3"/>
          <p:cNvSpPr/>
          <p:nvPr/>
        </p:nvSpPr>
        <p:spPr>
          <a:xfrm>
            <a:off x="0" y="1044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 marL="812520" indent="-70200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AutoNum type="arabicParenR"/>
            </a:pPr>
            <a:r>
              <a:rPr lang="en-GB" sz="2800" b="0" strike="noStrike" spc="-1">
                <a:solidFill>
                  <a:srgbClr val="2D3F32"/>
                </a:solidFill>
                <a:latin typeface="Arial"/>
                <a:ea typeface="DejaVu Sans"/>
              </a:rPr>
              <a:t>NAP and wider </a:t>
            </a:r>
            <a:r>
              <a:rPr lang="en-GB" sz="2800" b="1" strike="noStrike" spc="-1">
                <a:solidFill>
                  <a:srgbClr val="2D3F32"/>
                </a:solidFill>
                <a:latin typeface="Arial"/>
                <a:ea typeface="DejaVu Sans"/>
              </a:rPr>
              <a:t>context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812520" indent="-70200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AutoNum type="arabicParenR"/>
            </a:pPr>
            <a:r>
              <a:rPr lang="en-GB" sz="2800" b="1" strike="noStrike" spc="-1">
                <a:solidFill>
                  <a:srgbClr val="2D3F32"/>
                </a:solidFill>
                <a:latin typeface="Arial"/>
                <a:ea typeface="DejaVu Sans"/>
              </a:rPr>
              <a:t>Aims</a:t>
            </a:r>
            <a:r>
              <a:rPr lang="en-GB" sz="2800" b="0" strike="noStrike" spc="-1">
                <a:solidFill>
                  <a:srgbClr val="2D3F32"/>
                </a:solidFill>
                <a:latin typeface="Arial"/>
                <a:ea typeface="DejaVu Sans"/>
              </a:rPr>
              <a:t> of the project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812520" indent="-70200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AutoNum type="arabicParenR"/>
            </a:pPr>
            <a:r>
              <a:rPr lang="en-GB" sz="2800" b="0" strike="noStrike" spc="-1">
                <a:solidFill>
                  <a:srgbClr val="2D3F32"/>
                </a:solidFill>
                <a:latin typeface="Arial"/>
                <a:ea typeface="DejaVu Sans"/>
              </a:rPr>
              <a:t>Research </a:t>
            </a:r>
            <a:r>
              <a:rPr lang="en-GB" sz="2800" b="1" strike="noStrike" spc="-1">
                <a:solidFill>
                  <a:srgbClr val="2D3F32"/>
                </a:solidFill>
                <a:latin typeface="Arial"/>
                <a:ea typeface="DejaVu Sans"/>
              </a:rPr>
              <a:t>strategy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812520" indent="-70200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AutoNum type="arabicParenR"/>
            </a:pPr>
            <a:r>
              <a:rPr lang="en-GB" sz="2800" b="1" strike="noStrike" spc="-1">
                <a:solidFill>
                  <a:srgbClr val="2D3F32"/>
                </a:solidFill>
                <a:latin typeface="Arial"/>
                <a:ea typeface="DejaVu Sans"/>
              </a:rPr>
              <a:t>Methodology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812520" indent="-70200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AutoNum type="arabicParenR"/>
            </a:pPr>
            <a:r>
              <a:rPr lang="en-GB" sz="2800" b="0" strike="noStrike" spc="-1">
                <a:solidFill>
                  <a:srgbClr val="2D3F32"/>
                </a:solidFill>
                <a:latin typeface="Arial"/>
                <a:ea typeface="DejaVu Sans"/>
              </a:rPr>
              <a:t>Key </a:t>
            </a:r>
            <a:r>
              <a:rPr lang="en-GB" sz="2800" b="1" strike="noStrike" spc="-1">
                <a:solidFill>
                  <a:srgbClr val="2D3F32"/>
                </a:solidFill>
                <a:latin typeface="Arial"/>
                <a:ea typeface="DejaVu Sans"/>
              </a:rPr>
              <a:t>challenges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812520" indent="-70200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AutoNum type="arabicParenR"/>
            </a:pPr>
            <a:r>
              <a:rPr lang="en-GB" sz="2800" b="0" strike="noStrike" spc="-1">
                <a:solidFill>
                  <a:srgbClr val="2D3F32"/>
                </a:solidFill>
                <a:latin typeface="Arial"/>
                <a:ea typeface="DejaVu Sans"/>
              </a:rPr>
              <a:t>The </a:t>
            </a:r>
            <a:r>
              <a:rPr lang="en-GB" sz="2800" b="1" strike="noStrike" spc="-1">
                <a:solidFill>
                  <a:srgbClr val="2D3F32"/>
                </a:solidFill>
                <a:latin typeface="Arial"/>
                <a:ea typeface="DejaVu Sans"/>
              </a:rPr>
              <a:t>monitoring framework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CustomShape 150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42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Context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2" name="CustomShape 43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63" name="CustomShape 44"/>
          <p:cNvSpPr/>
          <p:nvPr/>
        </p:nvSpPr>
        <p:spPr>
          <a:xfrm>
            <a:off x="0" y="1044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This study was funded by the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Higher Education Authority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Builds on the first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Access Data Plan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by Haase &amp; Pratschke (2017)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The research was carried out between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Nov. 2024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and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Apr. 2025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The 2022-2028 National Access Plan refers to a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new Data Plan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The policy agenda in relation to equity of access is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expanding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Stakeholders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have played a key role in identifying issues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Importance of building consensus around the use of reliable sources of information within a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monitoring framework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45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5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Context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6" name="CustomShape 6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67" name="CustomShape 7"/>
          <p:cNvSpPr/>
          <p:nvPr/>
        </p:nvSpPr>
        <p:spPr>
          <a:xfrm>
            <a:off x="0" y="900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Historically, initiatives to widen participation in Higher Education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spread 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across the developed countries from the 1990s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This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policy shift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was encouraged by the Bologna Process, labour market trends, lobbying by under-served groups, and arguments rooted in social justice and economic efficiency 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Several countries now use standardised data to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monitor progress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in relation to this agenda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The groups targeted vary, but often include people who are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disadvantaged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in socio-economic terms, ethnic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minorities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people with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disabilities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deprived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areas/regions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and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migrants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CustomShape 8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0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Context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0" name="CustomShape 11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71" name="CustomShape 12"/>
          <p:cNvSpPr/>
          <p:nvPr/>
        </p:nvSpPr>
        <p:spPr>
          <a:xfrm>
            <a:off x="0" y="1044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The first NAP was published in 2004, followed by new Plans in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2008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2015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and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2022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2022: 3 groups and 4 targets (new entrants): (1) aged 18-20 years from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socioeconomically disadvantaged areas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; (2)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mature students from disadvantaged areas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; (3) people with a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disability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; (4)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Irish Travellers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Other groups are mentioned, such as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lone parents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refugees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other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migrants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people with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experience of the care system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or the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criminal justice system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homeless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survivors of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domestic violence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CustomShape 13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ustomShape 1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AIMS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4" name="CustomShape 2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75" name="CustomShape 3"/>
          <p:cNvSpPr/>
          <p:nvPr/>
        </p:nvSpPr>
        <p:spPr>
          <a:xfrm>
            <a:off x="0" y="972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>
              <a:lnSpc>
                <a:spcPct val="150000"/>
              </a:lnSpc>
              <a:spcBef>
                <a:spcPts val="734"/>
              </a:spcBef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The terms of reference of this study identify the following aims: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734"/>
              </a:spcBef>
            </a:pPr>
            <a:endParaRPr lang="en-GB" sz="9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AutoNum type="arabicPeriod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Review and assess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international approaches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AutoNum type="arabicPeriod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Review and assess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HEA data - methods and sources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AutoNum type="arabicPeriod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Consult with stakeholders to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identify gaps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AutoNum type="arabicPeriod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Recommend enhancements to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existing data sources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AutoNum type="arabicPeriod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Recommend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additional data sources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for measuring and monitoring equity of access, participation, and success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CustomShape 152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ustomShape 22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RESEARCH STRATEGY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8" name="CustomShape 23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79" name="CustomShape 24"/>
          <p:cNvSpPr/>
          <p:nvPr/>
        </p:nvSpPr>
        <p:spPr>
          <a:xfrm>
            <a:off x="0" y="828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To review international approaches, I carried out a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systematic literature review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for 2014-2024, relating to Europe, USA, Canada, Australia and New Zealand (7,893 records screened; 69 books and articles included)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To review existing data, I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consulted with HEA personnel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, inspected data and analysed relevant documents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To identify gaps and issues, I carried out a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wide-ranging consultation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with stakeholders (HEIs, advocacy groups etc.)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To identify new data sources, I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consulted with experts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across the sector and carried out original research, primarily using census data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CustomShape 153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5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METHODOLOGY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2" name="CustomShape 16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83" name="CustomShape 17"/>
          <p:cNvSpPr/>
          <p:nvPr/>
        </p:nvSpPr>
        <p:spPr>
          <a:xfrm>
            <a:off x="0" y="792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>
              <a:lnSpc>
                <a:spcPct val="150000"/>
              </a:lnSpc>
              <a:spcBef>
                <a:spcPts val="1301"/>
              </a:spcBef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Experts: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HEA, CSO, Department of Education, SUSI, IUA, TUSLA, QQI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301"/>
              </a:spcBef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Advocacy groups: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AHEAD, AONTAS, Dyslexia Ireland, EPIC, Involve, Mature Students Ireland, NALA, National Council for Special Education, One Family, Pavee Point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301"/>
              </a:spcBef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HEIs: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1301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ATU, DCU, MU, RCSI, SETU, TCD, UCC, UoG, UL, MIC, UCD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301"/>
              </a:spcBef>
            </a:pPr>
            <a:r>
              <a:rPr lang="en-GB" sz="2200" b="0" i="1" strike="noStrike" spc="-1">
                <a:solidFill>
                  <a:srgbClr val="2D3F32"/>
                </a:solidFill>
                <a:latin typeface="Arial"/>
                <a:ea typeface="DejaVu Sans"/>
              </a:rPr>
              <a:t>Focus groups followed by thematic analysis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CustomShape 18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CustomShape 40"/>
          <p:cNvSpPr/>
          <p:nvPr/>
        </p:nvSpPr>
        <p:spPr>
          <a:xfrm>
            <a:off x="0" y="0"/>
            <a:ext cx="8839800" cy="1180080"/>
          </a:xfrm>
          <a:prstGeom prst="rect">
            <a:avLst/>
          </a:prstGeom>
          <a:solidFill>
            <a:srgbClr val="3C544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180000" rIns="540000" bIns="72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600" b="1" strike="noStrike" cap="all" spc="-1">
                <a:solidFill>
                  <a:srgbClr val="D4E0D8"/>
                </a:solidFill>
                <a:latin typeface="Arial"/>
                <a:ea typeface="Apex New Bold"/>
              </a:rPr>
              <a:t>METHODOLOGY</a:t>
            </a:r>
            <a:endParaRPr lang="en-GB" sz="2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6" name="CustomShape 47"/>
          <p:cNvSpPr/>
          <p:nvPr/>
        </p:nvSpPr>
        <p:spPr>
          <a:xfrm>
            <a:off x="9163080" y="180360"/>
            <a:ext cx="927000" cy="85500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287" name="CustomShape 48"/>
          <p:cNvSpPr/>
          <p:nvPr/>
        </p:nvSpPr>
        <p:spPr>
          <a:xfrm>
            <a:off x="0" y="792360"/>
            <a:ext cx="10252440" cy="636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40000" tIns="540000" rIns="540000" bIns="540000" anchor="t">
            <a:noAutofit/>
          </a:bodyPr>
          <a:lstStyle/>
          <a:p>
            <a:pPr>
              <a:lnSpc>
                <a:spcPct val="150000"/>
              </a:lnSpc>
              <a:spcBef>
                <a:spcPts val="1301"/>
              </a:spcBef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Key considerations: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Compare with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national 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population or with a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relevant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population (e.g. those who completed secondary education)?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Consider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all 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students or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exclude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certain groups (e.g. international students) when assessing equity of access?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Analyse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age cohorts 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(example of qualified migrants)?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Operationalise 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measures appropriately (e.g. small groups)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Evaluate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reliability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 (e.g. impact of stigmatisation, selectivity)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  <a:p>
            <a:pPr marL="451080" indent="-340560">
              <a:lnSpc>
                <a:spcPct val="150000"/>
              </a:lnSpc>
              <a:spcBef>
                <a:spcPts val="734"/>
              </a:spcBef>
              <a:buClr>
                <a:srgbClr val="2D3F32"/>
              </a:buClr>
              <a:buFont typeface="Arial"/>
              <a:buChar char="•"/>
            </a:pP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Consider </a:t>
            </a:r>
            <a:r>
              <a:rPr lang="en-GB" sz="2200" b="1" strike="noStrike" spc="-1">
                <a:solidFill>
                  <a:srgbClr val="2D3F32"/>
                </a:solidFill>
                <a:latin typeface="Arial"/>
                <a:ea typeface="DejaVu Sans"/>
              </a:rPr>
              <a:t>ethical/legal issues </a:t>
            </a:r>
            <a:r>
              <a:rPr lang="en-GB" sz="2200" b="0" strike="noStrike" spc="-1">
                <a:solidFill>
                  <a:srgbClr val="2D3F32"/>
                </a:solidFill>
                <a:latin typeface="Arial"/>
                <a:ea typeface="DejaVu Sans"/>
              </a:rPr>
              <a:t>(e.g. proportionality and “no harm”)</a:t>
            </a:r>
            <a:endParaRPr lang="en-GB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CustomShape 49"/>
          <p:cNvSpPr/>
          <p:nvPr/>
        </p:nvSpPr>
        <p:spPr>
          <a:xfrm>
            <a:off x="9163080" y="0"/>
            <a:ext cx="1126800" cy="1174680"/>
          </a:xfrm>
          <a:prstGeom prst="rect">
            <a:avLst/>
          </a:prstGeom>
          <a:solidFill>
            <a:srgbClr val="3C5443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7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10562</TotalTime>
  <Words>849</Words>
  <Application>Microsoft Office PowerPoint</Application>
  <PresentationFormat>Custom</PresentationFormat>
  <Paragraphs>102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36</vt:i4>
      </vt:variant>
      <vt:variant>
        <vt:lpstr>Slide Titles</vt:lpstr>
      </vt:variant>
      <vt:variant>
        <vt:i4>13</vt:i4>
      </vt:variant>
    </vt:vector>
  </HeadingPairs>
  <TitlesOfParts>
    <vt:vector size="54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Eltern</dc:creator>
  <dc:description/>
  <cp:lastModifiedBy>Brenda Blake</cp:lastModifiedBy>
  <cp:revision>651</cp:revision>
  <cp:lastPrinted>2017-10-20T11:43:53Z</cp:lastPrinted>
  <dcterms:created xsi:type="dcterms:W3CDTF">2011-09-26T07:41:37Z</dcterms:created>
  <dcterms:modified xsi:type="dcterms:W3CDTF">2025-05-13T15:30:29Z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43</vt:i4>
  </property>
  <property fmtid="{D5CDD505-2E9C-101B-9397-08002B2CF9AE}" pid="7" name="PresentationFormat">
    <vt:lpwstr>Personalizzato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43</vt:i4>
  </property>
</Properties>
</file>