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2"/>
  </p:notesMasterIdLst>
  <p:sldIdLst>
    <p:sldId id="256" r:id="rId5"/>
    <p:sldId id="274" r:id="rId6"/>
    <p:sldId id="259" r:id="rId7"/>
    <p:sldId id="296" r:id="rId8"/>
    <p:sldId id="262" r:id="rId9"/>
    <p:sldId id="266" r:id="rId10"/>
    <p:sldId id="264" r:id="rId11"/>
    <p:sldId id="272" r:id="rId12"/>
    <p:sldId id="271" r:id="rId13"/>
    <p:sldId id="297" r:id="rId14"/>
    <p:sldId id="278" r:id="rId15"/>
    <p:sldId id="290" r:id="rId16"/>
    <p:sldId id="298" r:id="rId17"/>
    <p:sldId id="285" r:id="rId18"/>
    <p:sldId id="286" r:id="rId19"/>
    <p:sldId id="287" r:id="rId20"/>
    <p:sldId id="269" r:id="rId21"/>
  </p:sldIdLst>
  <p:sldSz cx="18288000" cy="10287000"/>
  <p:notesSz cx="6858000" cy="9144000"/>
  <p:embeddedFontLst>
    <p:embeddedFont>
      <p:font typeface="Avenir Next LT Pro" panose="020B050402020202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30FE73-EF1D-4026-09A7-5FE281E7FA57}" name="Antony Aleksiev" initials="AA" userId="S::alekant@uwl.ac.uk::afbbdc92-529c-45be-b0af-4e731fcd8d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26A"/>
    <a:srgbClr val="7D3FAE"/>
    <a:srgbClr val="5B39B1"/>
    <a:srgbClr val="1D2C6A"/>
    <a:srgbClr val="63A4F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6B84F-F421-564B-BF7B-E7F97A588BB8}" v="4" dt="2025-05-16T14:04:03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74365" autoAdjust="0"/>
  </p:normalViewPr>
  <p:slideViewPr>
    <p:cSldViewPr>
      <p:cViewPr varScale="1">
        <p:scale>
          <a:sx n="35" d="100"/>
          <a:sy n="35" d="100"/>
        </p:scale>
        <p:origin x="3060" y="250"/>
      </p:cViewPr>
      <p:guideLst>
        <p:guide orient="horz" pos="2182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59999" cy="59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94979-2571-4F13-BB25-03B1C718A49C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A837701-C47A-4C30-B5E5-5E42A1A9E051}">
      <dgm:prSet phldrT="[Text]"/>
      <dgm:spPr/>
      <dgm:t>
        <a:bodyPr/>
        <a:lstStyle/>
        <a:p>
          <a:r>
            <a:rPr kumimoji="1" lang="en-GB" altLang="ja-JP" b="1" dirty="0">
              <a:solidFill>
                <a:srgbClr val="36226A"/>
              </a:solidFill>
              <a:latin typeface="Avenir Next LT Pro" panose="020B0504020202020204" pitchFamily="34" charset="0"/>
            </a:rPr>
            <a:t>Powered by</a:t>
          </a:r>
          <a:endParaRPr kumimoji="1" lang="ja-JP" altLang="en-US" b="1" dirty="0">
            <a:solidFill>
              <a:srgbClr val="36226A"/>
            </a:solidFill>
            <a:latin typeface="Avenir Next LT Pro" panose="020B0504020202020204" pitchFamily="34" charset="0"/>
          </a:endParaRPr>
        </a:p>
      </dgm:t>
    </dgm:pt>
    <dgm:pt modelId="{B8562D02-E135-4EC6-82D3-5AA49DDE374E}" type="parTrans" cxnId="{7660670A-D9DF-4C6D-B66A-3F4FA8D76994}">
      <dgm:prSet/>
      <dgm:spPr/>
      <dgm:t>
        <a:bodyPr/>
        <a:lstStyle/>
        <a:p>
          <a:endParaRPr kumimoji="1" lang="ja-JP" altLang="en-US"/>
        </a:p>
      </dgm:t>
    </dgm:pt>
    <dgm:pt modelId="{CD5D8B20-5533-4FC0-A09E-F622E0352DE2}" type="sibTrans" cxnId="{7660670A-D9DF-4C6D-B66A-3F4FA8D76994}">
      <dgm:prSet/>
      <dgm:spPr/>
      <dgm:t>
        <a:bodyPr/>
        <a:lstStyle/>
        <a:p>
          <a:endParaRPr kumimoji="1" lang="ja-JP" altLang="en-US"/>
        </a:p>
      </dgm:t>
    </dgm:pt>
    <dgm:pt modelId="{82293395-99C5-48D1-B593-D196377F17A0}">
      <dgm:prSet phldrT="[Text]"/>
      <dgm:spPr/>
      <dgm:t>
        <a:bodyPr/>
        <a:lstStyle/>
        <a:p>
          <a:r>
            <a:rPr kumimoji="1" lang="en-GB" altLang="ja-JP" b="1" dirty="0">
              <a:solidFill>
                <a:srgbClr val="36226A"/>
              </a:solidFill>
              <a:latin typeface="Avenir Next LT Pro" panose="020B0504020202020204" pitchFamily="34" charset="0"/>
            </a:rPr>
            <a:t>Used to</a:t>
          </a:r>
          <a:endParaRPr kumimoji="1" lang="ja-JP" altLang="en-US" b="1" dirty="0">
            <a:solidFill>
              <a:srgbClr val="36226A"/>
            </a:solidFill>
            <a:latin typeface="Avenir Next LT Pro" panose="020B0504020202020204" pitchFamily="34" charset="0"/>
          </a:endParaRPr>
        </a:p>
      </dgm:t>
    </dgm:pt>
    <dgm:pt modelId="{60E265E9-1B72-4932-AA35-5A4F363EF5B5}" type="parTrans" cxnId="{9ADA43CD-4531-4F6E-9C0F-05A1B4FFE1B3}">
      <dgm:prSet/>
      <dgm:spPr/>
      <dgm:t>
        <a:bodyPr/>
        <a:lstStyle/>
        <a:p>
          <a:endParaRPr kumimoji="1" lang="ja-JP" altLang="en-US"/>
        </a:p>
      </dgm:t>
    </dgm:pt>
    <dgm:pt modelId="{BBF4A80D-1C64-4538-80D5-A81B27589ABF}" type="sibTrans" cxnId="{9ADA43CD-4531-4F6E-9C0F-05A1B4FFE1B3}">
      <dgm:prSet/>
      <dgm:spPr/>
      <dgm:t>
        <a:bodyPr/>
        <a:lstStyle/>
        <a:p>
          <a:endParaRPr kumimoji="1" lang="ja-JP" altLang="en-US"/>
        </a:p>
      </dgm:t>
    </dgm:pt>
    <dgm:pt modelId="{38C84C9F-9B5F-41A6-A374-E03EA5CA2FD8}">
      <dgm:prSet phldrT="[Text]"/>
      <dgm:spPr/>
      <dgm:t>
        <a:bodyPr/>
        <a:lstStyle/>
        <a:p>
          <a:r>
            <a:rPr kumimoji="1" lang="en-GB" altLang="ja-JP" b="1" dirty="0">
              <a:solidFill>
                <a:srgbClr val="36226A"/>
              </a:solidFill>
              <a:latin typeface="Avenir Next LT Pro" panose="020B0504020202020204" pitchFamily="34" charset="0"/>
            </a:rPr>
            <a:t>Explains</a:t>
          </a:r>
          <a:endParaRPr kumimoji="1" lang="ja-JP" altLang="en-US" b="1" dirty="0">
            <a:solidFill>
              <a:srgbClr val="36226A"/>
            </a:solidFill>
            <a:latin typeface="Avenir Next LT Pro" panose="020B0504020202020204" pitchFamily="34" charset="0"/>
          </a:endParaRPr>
        </a:p>
      </dgm:t>
    </dgm:pt>
    <dgm:pt modelId="{2DE61824-653C-4CE2-B1EF-96A823934BA7}" type="sibTrans" cxnId="{4C6B84D5-16AB-4FCF-9122-8815746D61DC}">
      <dgm:prSet/>
      <dgm:spPr/>
      <dgm:t>
        <a:bodyPr/>
        <a:lstStyle/>
        <a:p>
          <a:endParaRPr kumimoji="1" lang="ja-JP" altLang="en-US"/>
        </a:p>
      </dgm:t>
    </dgm:pt>
    <dgm:pt modelId="{F725AECE-84DD-41D8-B71D-32AE3E0535EC}" type="parTrans" cxnId="{4C6B84D5-16AB-4FCF-9122-8815746D61DC}">
      <dgm:prSet/>
      <dgm:spPr/>
      <dgm:t>
        <a:bodyPr/>
        <a:lstStyle/>
        <a:p>
          <a:endParaRPr kumimoji="1" lang="ja-JP" altLang="en-US"/>
        </a:p>
      </dgm:t>
    </dgm:pt>
    <dgm:pt modelId="{22475C6F-F190-48F7-A20F-B2489F67E943}" type="pres">
      <dgm:prSet presAssocID="{13F94979-2571-4F13-BB25-03B1C718A49C}" presName="Name0" presStyleCnt="0">
        <dgm:presLayoutVars>
          <dgm:chMax/>
          <dgm:chPref/>
          <dgm:dir/>
        </dgm:presLayoutVars>
      </dgm:prSet>
      <dgm:spPr/>
    </dgm:pt>
    <dgm:pt modelId="{9949AE48-536F-49B5-AD0D-124FF966AADC}" type="pres">
      <dgm:prSet presAssocID="{38C84C9F-9B5F-41A6-A374-E03EA5CA2FD8}" presName="composite" presStyleCnt="0"/>
      <dgm:spPr/>
    </dgm:pt>
    <dgm:pt modelId="{99FC77F4-E477-49AF-84C7-6FCF4C8D98AD}" type="pres">
      <dgm:prSet presAssocID="{38C84C9F-9B5F-41A6-A374-E03EA5CA2FD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277A517-4155-47B4-A504-5870352F83B2}" type="pres">
      <dgm:prSet presAssocID="{38C84C9F-9B5F-41A6-A374-E03EA5CA2FD8}" presName="Accent1" presStyleLbl="parChTrans1D1" presStyleIdx="0" presStyleCnt="3"/>
      <dgm:spPr>
        <a:ln>
          <a:solidFill>
            <a:srgbClr val="36226A"/>
          </a:solidFill>
        </a:ln>
      </dgm:spPr>
    </dgm:pt>
    <dgm:pt modelId="{70B00D4B-6096-4D0B-9CE2-7EDAC7504159}" type="pres">
      <dgm:prSet presAssocID="{38C84C9F-9B5F-41A6-A374-E03EA5CA2FD8}" presName="Image" presStyleLbl="alignImgPlace1" presStyleIdx="0" presStyleCnt="3"/>
      <dgm:spPr>
        <a:solidFill>
          <a:schemeClr val="accent4">
            <a:lumMod val="20000"/>
            <a:lumOff val="80000"/>
          </a:schemeClr>
        </a:solidFill>
      </dgm:spPr>
    </dgm:pt>
    <dgm:pt modelId="{7B345936-4C59-4440-9597-DAD87BD7B3A7}" type="pres">
      <dgm:prSet presAssocID="{2DE61824-653C-4CE2-B1EF-96A823934BA7}" presName="sibTrans" presStyleCnt="0"/>
      <dgm:spPr/>
    </dgm:pt>
    <dgm:pt modelId="{78ECF5B2-9D85-45A0-8F30-BE7E88881AC4}" type="pres">
      <dgm:prSet presAssocID="{5A837701-C47A-4C30-B5E5-5E42A1A9E051}" presName="composite" presStyleCnt="0"/>
      <dgm:spPr/>
    </dgm:pt>
    <dgm:pt modelId="{14A67DB0-83F1-4480-897B-E90AB1CBCDC4}" type="pres">
      <dgm:prSet presAssocID="{5A837701-C47A-4C30-B5E5-5E42A1A9E05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51FEF19-033C-482E-B288-E7F94887A73E}" type="pres">
      <dgm:prSet presAssocID="{5A837701-C47A-4C30-B5E5-5E42A1A9E051}" presName="Accent1" presStyleLbl="parChTrans1D1" presStyleIdx="1" presStyleCnt="3"/>
      <dgm:spPr>
        <a:ln>
          <a:solidFill>
            <a:srgbClr val="36226A"/>
          </a:solidFill>
        </a:ln>
      </dgm:spPr>
    </dgm:pt>
    <dgm:pt modelId="{FE223DD8-340F-4519-B80E-3B0277BBBB3D}" type="pres">
      <dgm:prSet presAssocID="{5A837701-C47A-4C30-B5E5-5E42A1A9E051}" presName="Image" presStyleLbl="alignImgPlace1" presStyleIdx="1" presStyleCnt="3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</dgm:pt>
    <dgm:pt modelId="{BC392632-5CE0-4E62-9D28-C93968C9BFD9}" type="pres">
      <dgm:prSet presAssocID="{CD5D8B20-5533-4FC0-A09E-F622E0352DE2}" presName="sibTrans" presStyleCnt="0"/>
      <dgm:spPr/>
    </dgm:pt>
    <dgm:pt modelId="{AF248535-916B-444B-8352-A2BC6B115FDE}" type="pres">
      <dgm:prSet presAssocID="{82293395-99C5-48D1-B593-D196377F17A0}" presName="composite" presStyleCnt="0"/>
      <dgm:spPr/>
    </dgm:pt>
    <dgm:pt modelId="{36684863-1DAF-4A7D-9169-CBB81DE17235}" type="pres">
      <dgm:prSet presAssocID="{82293395-99C5-48D1-B593-D196377F17A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B906C05-87FA-46A0-A5E0-A148988D4068}" type="pres">
      <dgm:prSet presAssocID="{82293395-99C5-48D1-B593-D196377F17A0}" presName="Accent1" presStyleLbl="parChTrans1D1" presStyleIdx="2" presStyleCnt="3"/>
      <dgm:spPr>
        <a:ln>
          <a:solidFill>
            <a:srgbClr val="36226A"/>
          </a:solidFill>
        </a:ln>
      </dgm:spPr>
    </dgm:pt>
    <dgm:pt modelId="{5ECA245F-BD7C-48A3-B271-26EE33D31C8B}" type="pres">
      <dgm:prSet presAssocID="{82293395-99C5-48D1-B593-D196377F17A0}" presName="Image" presStyleLbl="alignImgPlace1" presStyleIdx="2" presStyleCnt="3"/>
      <dgm:spPr>
        <a:solidFill>
          <a:schemeClr val="accent4">
            <a:lumMod val="20000"/>
            <a:lumOff val="80000"/>
          </a:schemeClr>
        </a:solidFill>
      </dgm:spPr>
    </dgm:pt>
  </dgm:ptLst>
  <dgm:cxnLst>
    <dgm:cxn modelId="{7660670A-D9DF-4C6D-B66A-3F4FA8D76994}" srcId="{13F94979-2571-4F13-BB25-03B1C718A49C}" destId="{5A837701-C47A-4C30-B5E5-5E42A1A9E051}" srcOrd="1" destOrd="0" parTransId="{B8562D02-E135-4EC6-82D3-5AA49DDE374E}" sibTransId="{CD5D8B20-5533-4FC0-A09E-F622E0352DE2}"/>
    <dgm:cxn modelId="{E737EB5D-A706-4BB7-89C4-BBF67B7C38CD}" type="presOf" srcId="{5A837701-C47A-4C30-B5E5-5E42A1A9E051}" destId="{14A67DB0-83F1-4480-897B-E90AB1CBCDC4}" srcOrd="0" destOrd="0" presId="urn:microsoft.com/office/officeart/2011/layout/Picture Frame"/>
    <dgm:cxn modelId="{24AEBC8E-8806-48A7-A455-BFDAA177EC10}" type="presOf" srcId="{82293395-99C5-48D1-B593-D196377F17A0}" destId="{36684863-1DAF-4A7D-9169-CBB81DE17235}" srcOrd="0" destOrd="0" presId="urn:microsoft.com/office/officeart/2011/layout/Picture Frame"/>
    <dgm:cxn modelId="{9ADA43CD-4531-4F6E-9C0F-05A1B4FFE1B3}" srcId="{13F94979-2571-4F13-BB25-03B1C718A49C}" destId="{82293395-99C5-48D1-B593-D196377F17A0}" srcOrd="2" destOrd="0" parTransId="{60E265E9-1B72-4932-AA35-5A4F363EF5B5}" sibTransId="{BBF4A80D-1C64-4538-80D5-A81B27589ABF}"/>
    <dgm:cxn modelId="{4C6B84D5-16AB-4FCF-9122-8815746D61DC}" srcId="{13F94979-2571-4F13-BB25-03B1C718A49C}" destId="{38C84C9F-9B5F-41A6-A374-E03EA5CA2FD8}" srcOrd="0" destOrd="0" parTransId="{F725AECE-84DD-41D8-B71D-32AE3E0535EC}" sibTransId="{2DE61824-653C-4CE2-B1EF-96A823934BA7}"/>
    <dgm:cxn modelId="{E72FFAD9-71D5-416F-9C60-EE7BE75801A2}" type="presOf" srcId="{38C84C9F-9B5F-41A6-A374-E03EA5CA2FD8}" destId="{99FC77F4-E477-49AF-84C7-6FCF4C8D98AD}" srcOrd="0" destOrd="0" presId="urn:microsoft.com/office/officeart/2011/layout/Picture Frame"/>
    <dgm:cxn modelId="{671C07F6-7A03-4833-832D-5858114765B6}" type="presOf" srcId="{13F94979-2571-4F13-BB25-03B1C718A49C}" destId="{22475C6F-F190-48F7-A20F-B2489F67E943}" srcOrd="0" destOrd="0" presId="urn:microsoft.com/office/officeart/2011/layout/Picture Frame"/>
    <dgm:cxn modelId="{4DCE0E71-A7F8-4F3C-93F7-80250B01D20E}" type="presParOf" srcId="{22475C6F-F190-48F7-A20F-B2489F67E943}" destId="{9949AE48-536F-49B5-AD0D-124FF966AADC}" srcOrd="0" destOrd="0" presId="urn:microsoft.com/office/officeart/2011/layout/Picture Frame"/>
    <dgm:cxn modelId="{F8D7648E-2737-4763-B1D4-DF011F936228}" type="presParOf" srcId="{9949AE48-536F-49B5-AD0D-124FF966AADC}" destId="{99FC77F4-E477-49AF-84C7-6FCF4C8D98AD}" srcOrd="0" destOrd="0" presId="urn:microsoft.com/office/officeart/2011/layout/Picture Frame"/>
    <dgm:cxn modelId="{76A2E475-0ADF-4FD8-A6C9-B5CA0EAAE309}" type="presParOf" srcId="{9949AE48-536F-49B5-AD0D-124FF966AADC}" destId="{4277A517-4155-47B4-A504-5870352F83B2}" srcOrd="1" destOrd="0" presId="urn:microsoft.com/office/officeart/2011/layout/Picture Frame"/>
    <dgm:cxn modelId="{A8DB5850-31C2-4457-8672-BEEB499AB0B0}" type="presParOf" srcId="{9949AE48-536F-49B5-AD0D-124FF966AADC}" destId="{70B00D4B-6096-4D0B-9CE2-7EDAC7504159}" srcOrd="2" destOrd="0" presId="urn:microsoft.com/office/officeart/2011/layout/Picture Frame"/>
    <dgm:cxn modelId="{FC302845-6D21-451A-B7E9-23DB49E18C3E}" type="presParOf" srcId="{22475C6F-F190-48F7-A20F-B2489F67E943}" destId="{7B345936-4C59-4440-9597-DAD87BD7B3A7}" srcOrd="1" destOrd="0" presId="urn:microsoft.com/office/officeart/2011/layout/Picture Frame"/>
    <dgm:cxn modelId="{D06D2E62-705B-4417-96C7-32B117FDB291}" type="presParOf" srcId="{22475C6F-F190-48F7-A20F-B2489F67E943}" destId="{78ECF5B2-9D85-45A0-8F30-BE7E88881AC4}" srcOrd="2" destOrd="0" presId="urn:microsoft.com/office/officeart/2011/layout/Picture Frame"/>
    <dgm:cxn modelId="{6F20C55F-D5FA-48B3-B46D-9B0701FCF377}" type="presParOf" srcId="{78ECF5B2-9D85-45A0-8F30-BE7E88881AC4}" destId="{14A67DB0-83F1-4480-897B-E90AB1CBCDC4}" srcOrd="0" destOrd="0" presId="urn:microsoft.com/office/officeart/2011/layout/Picture Frame"/>
    <dgm:cxn modelId="{898A7C7E-7760-42B0-B549-E17F1D5CCB26}" type="presParOf" srcId="{78ECF5B2-9D85-45A0-8F30-BE7E88881AC4}" destId="{651FEF19-033C-482E-B288-E7F94887A73E}" srcOrd="1" destOrd="0" presId="urn:microsoft.com/office/officeart/2011/layout/Picture Frame"/>
    <dgm:cxn modelId="{0CCE8603-8383-400D-89A4-44A8534D4BAB}" type="presParOf" srcId="{78ECF5B2-9D85-45A0-8F30-BE7E88881AC4}" destId="{FE223DD8-340F-4519-B80E-3B0277BBBB3D}" srcOrd="2" destOrd="0" presId="urn:microsoft.com/office/officeart/2011/layout/Picture Frame"/>
    <dgm:cxn modelId="{A84D3645-8235-46BD-BC28-787937EB5725}" type="presParOf" srcId="{22475C6F-F190-48F7-A20F-B2489F67E943}" destId="{BC392632-5CE0-4E62-9D28-C93968C9BFD9}" srcOrd="3" destOrd="0" presId="urn:microsoft.com/office/officeart/2011/layout/Picture Frame"/>
    <dgm:cxn modelId="{ED2070E4-BF0C-49C2-9AE1-D5994B131C24}" type="presParOf" srcId="{22475C6F-F190-48F7-A20F-B2489F67E943}" destId="{AF248535-916B-444B-8352-A2BC6B115FDE}" srcOrd="4" destOrd="0" presId="urn:microsoft.com/office/officeart/2011/layout/Picture Frame"/>
    <dgm:cxn modelId="{33E53CA4-AAE8-4B40-B027-C442C5C48EF9}" type="presParOf" srcId="{AF248535-916B-444B-8352-A2BC6B115FDE}" destId="{36684863-1DAF-4A7D-9169-CBB81DE17235}" srcOrd="0" destOrd="0" presId="urn:microsoft.com/office/officeart/2011/layout/Picture Frame"/>
    <dgm:cxn modelId="{89402C80-F664-4797-818E-1E82C2D412E1}" type="presParOf" srcId="{AF248535-916B-444B-8352-A2BC6B115FDE}" destId="{BB906C05-87FA-46A0-A5E0-A148988D4068}" srcOrd="1" destOrd="0" presId="urn:microsoft.com/office/officeart/2011/layout/Picture Frame"/>
    <dgm:cxn modelId="{BC000CF1-4889-4A8C-873E-3D19D78F88B3}" type="presParOf" srcId="{AF248535-916B-444B-8352-A2BC6B115FDE}" destId="{5ECA245F-BD7C-48A3-B271-26EE33D31C8B}" srcOrd="2" destOrd="0" presId="urn:microsoft.com/office/officeart/2011/layout/Picture Fram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A245F-BD7C-48A3-B271-26EE33D31C8B}">
      <dsp:nvSpPr>
        <dsp:cNvPr id="0" name=""/>
        <dsp:cNvSpPr/>
      </dsp:nvSpPr>
      <dsp:spPr>
        <a:xfrm>
          <a:off x="3601569" y="5390116"/>
          <a:ext cx="5369747" cy="331471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23DD8-340F-4519-B80E-3B0277BBBB3D}">
      <dsp:nvSpPr>
        <dsp:cNvPr id="0" name=""/>
        <dsp:cNvSpPr/>
      </dsp:nvSpPr>
      <dsp:spPr>
        <a:xfrm>
          <a:off x="6784413" y="934557"/>
          <a:ext cx="5369747" cy="331471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00D4B-6096-4D0B-9CE2-7EDAC7504159}">
      <dsp:nvSpPr>
        <dsp:cNvPr id="0" name=""/>
        <dsp:cNvSpPr/>
      </dsp:nvSpPr>
      <dsp:spPr>
        <a:xfrm>
          <a:off x="418725" y="934557"/>
          <a:ext cx="5369747" cy="331471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C77F4-E477-49AF-84C7-6FCF4C8D98AD}">
      <dsp:nvSpPr>
        <dsp:cNvPr id="0" name=""/>
        <dsp:cNvSpPr/>
      </dsp:nvSpPr>
      <dsp:spPr>
        <a:xfrm>
          <a:off x="1483" y="4229889"/>
          <a:ext cx="5358751" cy="56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0" rIns="152400" bIns="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4000" b="1" kern="1200" dirty="0">
              <a:solidFill>
                <a:srgbClr val="36226A"/>
              </a:solidFill>
              <a:latin typeface="Avenir Next LT Pro" panose="020B0504020202020204" pitchFamily="34" charset="0"/>
            </a:rPr>
            <a:t>Explains</a:t>
          </a:r>
          <a:endParaRPr kumimoji="1" lang="ja-JP" altLang="en-US" sz="4000" b="1" kern="1200" dirty="0">
            <a:solidFill>
              <a:srgbClr val="36226A"/>
            </a:solidFill>
            <a:latin typeface="Avenir Next LT Pro" panose="020B0504020202020204" pitchFamily="34" charset="0"/>
          </a:endParaRPr>
        </a:p>
      </dsp:txBody>
      <dsp:txXfrm>
        <a:off x="1483" y="4229889"/>
        <a:ext cx="5358751" cy="567184"/>
      </dsp:txXfrm>
    </dsp:sp>
    <dsp:sp modelId="{4277A517-4155-47B4-A504-5870352F83B2}">
      <dsp:nvSpPr>
        <dsp:cNvPr id="0" name=""/>
        <dsp:cNvSpPr/>
      </dsp:nvSpPr>
      <dsp:spPr>
        <a:xfrm>
          <a:off x="1483" y="1362563"/>
          <a:ext cx="5368011" cy="3448854"/>
        </a:xfrm>
        <a:prstGeom prst="rect">
          <a:avLst/>
        </a:prstGeom>
        <a:noFill/>
        <a:ln w="25400" cap="flat" cmpd="sng" algn="ctr">
          <a:solidFill>
            <a:srgbClr val="36226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67DB0-83F1-4480-897B-E90AB1CBCDC4}">
      <dsp:nvSpPr>
        <dsp:cNvPr id="0" name=""/>
        <dsp:cNvSpPr/>
      </dsp:nvSpPr>
      <dsp:spPr>
        <a:xfrm>
          <a:off x="6367171" y="4229889"/>
          <a:ext cx="5358751" cy="56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0" rIns="152400" bIns="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4000" b="1" kern="1200" dirty="0">
              <a:solidFill>
                <a:srgbClr val="36226A"/>
              </a:solidFill>
              <a:latin typeface="Avenir Next LT Pro" panose="020B0504020202020204" pitchFamily="34" charset="0"/>
            </a:rPr>
            <a:t>Powered by</a:t>
          </a:r>
          <a:endParaRPr kumimoji="1" lang="ja-JP" altLang="en-US" sz="4000" b="1" kern="1200" dirty="0">
            <a:solidFill>
              <a:srgbClr val="36226A"/>
            </a:solidFill>
            <a:latin typeface="Avenir Next LT Pro" panose="020B0504020202020204" pitchFamily="34" charset="0"/>
          </a:endParaRPr>
        </a:p>
      </dsp:txBody>
      <dsp:txXfrm>
        <a:off x="6367171" y="4229889"/>
        <a:ext cx="5358751" cy="567184"/>
      </dsp:txXfrm>
    </dsp:sp>
    <dsp:sp modelId="{651FEF19-033C-482E-B288-E7F94887A73E}">
      <dsp:nvSpPr>
        <dsp:cNvPr id="0" name=""/>
        <dsp:cNvSpPr/>
      </dsp:nvSpPr>
      <dsp:spPr>
        <a:xfrm>
          <a:off x="6367171" y="1362563"/>
          <a:ext cx="5368011" cy="3448854"/>
        </a:xfrm>
        <a:prstGeom prst="rect">
          <a:avLst/>
        </a:prstGeom>
        <a:noFill/>
        <a:ln w="25400" cap="flat" cmpd="sng" algn="ctr">
          <a:solidFill>
            <a:srgbClr val="36226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84863-1DAF-4A7D-9169-CBB81DE17235}">
      <dsp:nvSpPr>
        <dsp:cNvPr id="0" name=""/>
        <dsp:cNvSpPr/>
      </dsp:nvSpPr>
      <dsp:spPr>
        <a:xfrm>
          <a:off x="3184327" y="8685448"/>
          <a:ext cx="5358751" cy="567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0" rIns="152400" bIns="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GB" altLang="ja-JP" sz="4000" b="1" kern="1200" dirty="0">
              <a:solidFill>
                <a:srgbClr val="36226A"/>
              </a:solidFill>
              <a:latin typeface="Avenir Next LT Pro" panose="020B0504020202020204" pitchFamily="34" charset="0"/>
            </a:rPr>
            <a:t>Used to</a:t>
          </a:r>
          <a:endParaRPr kumimoji="1" lang="ja-JP" altLang="en-US" sz="4000" b="1" kern="1200" dirty="0">
            <a:solidFill>
              <a:srgbClr val="36226A"/>
            </a:solidFill>
            <a:latin typeface="Avenir Next LT Pro" panose="020B0504020202020204" pitchFamily="34" charset="0"/>
          </a:endParaRPr>
        </a:p>
      </dsp:txBody>
      <dsp:txXfrm>
        <a:off x="3184327" y="8685448"/>
        <a:ext cx="5358751" cy="567184"/>
      </dsp:txXfrm>
    </dsp:sp>
    <dsp:sp modelId="{BB906C05-87FA-46A0-A5E0-A148988D4068}">
      <dsp:nvSpPr>
        <dsp:cNvPr id="0" name=""/>
        <dsp:cNvSpPr/>
      </dsp:nvSpPr>
      <dsp:spPr>
        <a:xfrm>
          <a:off x="3184327" y="5818122"/>
          <a:ext cx="5368011" cy="3448854"/>
        </a:xfrm>
        <a:prstGeom prst="rect">
          <a:avLst/>
        </a:prstGeom>
        <a:noFill/>
        <a:ln w="25400" cap="flat" cmpd="sng" algn="ctr">
          <a:solidFill>
            <a:srgbClr val="36226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11B86-46CD-4FAF-B57F-568393880936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8C2C4-3647-44F0-9D66-48D35B15C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1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93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8F7A7-753C-F9F1-660F-FEE39DCB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079AC-8635-3A27-8C41-3FC42FEBC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A47A2-F9ED-82BB-6561-1CC6498A2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B7F56-749E-337B-D11C-7D80023A0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353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80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46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270C9-1020-444F-14BE-B6933F555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E9D7F-D3DE-518E-9D30-7E3AEB521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77BA94-14DF-7879-82CC-589441F3A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7C942-8A1A-9A91-CA37-C2D034775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23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021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42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26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01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59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536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4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3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2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24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0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8C2C4-3647-44F0-9D66-48D35B15CC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20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>
            <a:extLst>
              <a:ext uri="{FF2B5EF4-FFF2-40B4-BE49-F238E27FC236}">
                <a16:creationId xmlns:a16="http://schemas.microsoft.com/office/drawing/2014/main" id="{D6EF55D3-9B2A-68E8-C8FE-A2AB592D6B6B}"/>
              </a:ext>
            </a:extLst>
          </p:cNvPr>
          <p:cNvGrpSpPr/>
          <p:nvPr userDrawn="1"/>
        </p:nvGrpSpPr>
        <p:grpSpPr>
          <a:xfrm>
            <a:off x="0" y="-1"/>
            <a:ext cx="5486400" cy="10477501"/>
            <a:chOff x="0" y="0"/>
            <a:chExt cx="2021253" cy="349798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C07B46C-92DA-02EE-4D5F-E0A2248E2CE2}"/>
                </a:ext>
              </a:extLst>
            </p:cNvPr>
            <p:cNvSpPr/>
            <p:nvPr/>
          </p:nvSpPr>
          <p:spPr>
            <a:xfrm>
              <a:off x="0" y="0"/>
              <a:ext cx="2021253" cy="3497980"/>
            </a:xfrm>
            <a:custGeom>
              <a:avLst/>
              <a:gdLst/>
              <a:ahLst/>
              <a:cxnLst/>
              <a:rect l="l" t="t" r="r" b="b"/>
              <a:pathLst>
                <a:path w="2021253" h="3497980">
                  <a:moveTo>
                    <a:pt x="0" y="0"/>
                  </a:moveTo>
                  <a:lnTo>
                    <a:pt x="2021253" y="0"/>
                  </a:lnTo>
                  <a:lnTo>
                    <a:pt x="2021253" y="3497980"/>
                  </a:lnTo>
                  <a:lnTo>
                    <a:pt x="0" y="3497980"/>
                  </a:lnTo>
                  <a:close/>
                </a:path>
              </a:pathLst>
            </a:custGeom>
            <a:solidFill>
              <a:srgbClr val="36226A"/>
            </a:solidFill>
          </p:spPr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56D05953-9990-20E1-1C67-2B549E7CE3E2}"/>
                </a:ext>
              </a:extLst>
            </p:cNvPr>
            <p:cNvSpPr txBox="1"/>
            <p:nvPr/>
          </p:nvSpPr>
          <p:spPr>
            <a:xfrm>
              <a:off x="0" y="-47625"/>
              <a:ext cx="2021253" cy="3545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326FD-EB7B-874C-C2A2-BEF36003D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9" y="348650"/>
            <a:ext cx="3303249" cy="10642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F126E30D-8B85-4D43-5DEB-198010309C26}"/>
              </a:ext>
            </a:extLst>
          </p:cNvPr>
          <p:cNvGrpSpPr/>
          <p:nvPr userDrawn="1"/>
        </p:nvGrpSpPr>
        <p:grpSpPr>
          <a:xfrm>
            <a:off x="-73494" y="-190499"/>
            <a:ext cx="7674444" cy="10668000"/>
            <a:chOff x="0" y="0"/>
            <a:chExt cx="2021253" cy="349798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BBBFC92-F892-961B-5D51-17B5CEDAC04E}"/>
                </a:ext>
              </a:extLst>
            </p:cNvPr>
            <p:cNvSpPr/>
            <p:nvPr/>
          </p:nvSpPr>
          <p:spPr>
            <a:xfrm>
              <a:off x="0" y="0"/>
              <a:ext cx="2021253" cy="3497980"/>
            </a:xfrm>
            <a:custGeom>
              <a:avLst/>
              <a:gdLst/>
              <a:ahLst/>
              <a:cxnLst/>
              <a:rect l="l" t="t" r="r" b="b"/>
              <a:pathLst>
                <a:path w="2021253" h="3497980">
                  <a:moveTo>
                    <a:pt x="0" y="0"/>
                  </a:moveTo>
                  <a:lnTo>
                    <a:pt x="2021253" y="0"/>
                  </a:lnTo>
                  <a:lnTo>
                    <a:pt x="2021253" y="3497980"/>
                  </a:lnTo>
                  <a:lnTo>
                    <a:pt x="0" y="3497980"/>
                  </a:lnTo>
                  <a:close/>
                </a:path>
              </a:pathLst>
            </a:custGeom>
            <a:solidFill>
              <a:srgbClr val="36226A"/>
            </a:solidFill>
          </p:spPr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E035579B-5D41-18C9-8A2D-4558E9733009}"/>
                </a:ext>
              </a:extLst>
            </p:cNvPr>
            <p:cNvSpPr txBox="1"/>
            <p:nvPr/>
          </p:nvSpPr>
          <p:spPr>
            <a:xfrm>
              <a:off x="0" y="-47625"/>
              <a:ext cx="2021253" cy="3545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C5620AD-EC98-CDC1-B028-E8636670B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9" y="302100"/>
            <a:ext cx="3910911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">
            <a:extLst>
              <a:ext uri="{FF2B5EF4-FFF2-40B4-BE49-F238E27FC236}">
                <a16:creationId xmlns:a16="http://schemas.microsoft.com/office/drawing/2014/main" id="{2D4D9DD3-844F-D41F-9F8E-398CA770CF39}"/>
              </a:ext>
            </a:extLst>
          </p:cNvPr>
          <p:cNvGrpSpPr/>
          <p:nvPr userDrawn="1"/>
        </p:nvGrpSpPr>
        <p:grpSpPr>
          <a:xfrm>
            <a:off x="-73494" y="-190499"/>
            <a:ext cx="7674444" cy="10668000"/>
            <a:chOff x="0" y="0"/>
            <a:chExt cx="2021253" cy="349798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865DC82-73C6-72E5-63FF-0573DFF65D43}"/>
                </a:ext>
              </a:extLst>
            </p:cNvPr>
            <p:cNvSpPr/>
            <p:nvPr/>
          </p:nvSpPr>
          <p:spPr>
            <a:xfrm>
              <a:off x="0" y="0"/>
              <a:ext cx="2021253" cy="3497980"/>
            </a:xfrm>
            <a:custGeom>
              <a:avLst/>
              <a:gdLst/>
              <a:ahLst/>
              <a:cxnLst/>
              <a:rect l="l" t="t" r="r" b="b"/>
              <a:pathLst>
                <a:path w="2021253" h="3497980">
                  <a:moveTo>
                    <a:pt x="0" y="0"/>
                  </a:moveTo>
                  <a:lnTo>
                    <a:pt x="2021253" y="0"/>
                  </a:lnTo>
                  <a:lnTo>
                    <a:pt x="2021253" y="3497980"/>
                  </a:lnTo>
                  <a:lnTo>
                    <a:pt x="0" y="3497980"/>
                  </a:lnTo>
                  <a:close/>
                </a:path>
              </a:pathLst>
            </a:custGeom>
            <a:solidFill>
              <a:srgbClr val="36226A"/>
            </a:solidFill>
          </p:spPr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F52E02A-B94F-2A3B-F7A7-0FD003DEC69D}"/>
                </a:ext>
              </a:extLst>
            </p:cNvPr>
            <p:cNvSpPr txBox="1"/>
            <p:nvPr/>
          </p:nvSpPr>
          <p:spPr>
            <a:xfrm>
              <a:off x="0" y="-47625"/>
              <a:ext cx="2021253" cy="35456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DF524B-F069-4491-4CD7-F75132DD0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9" y="302100"/>
            <a:ext cx="3910911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menti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menti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683" r="-23077" b="-20000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EB88-C5A4-B1FC-9392-F2C0C6A3DAE7}"/>
              </a:ext>
            </a:extLst>
          </p:cNvPr>
          <p:cNvSpPr/>
          <p:nvPr/>
        </p:nvSpPr>
        <p:spPr>
          <a:xfrm>
            <a:off x="0" y="-82094"/>
            <a:ext cx="18288000" cy="10287000"/>
          </a:xfrm>
          <a:prstGeom prst="rect">
            <a:avLst/>
          </a:prstGeom>
          <a:solidFill>
            <a:schemeClr val="accent4">
              <a:lumMod val="20000"/>
              <a:lumOff val="80000"/>
              <a:alpha val="64000"/>
            </a:schemeClr>
          </a:solidFill>
        </p:spPr>
        <p:txBody>
          <a:bodyPr rtlCol="0" anchor="ctr"/>
          <a:lstStyle/>
          <a:p>
            <a:pPr algn="ctr"/>
            <a:endParaRPr kumimoji="1"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E6A57-09D9-4EF2-FDA3-1C5914BAA0E4}"/>
              </a:ext>
            </a:extLst>
          </p:cNvPr>
          <p:cNvSpPr txBox="1"/>
          <p:nvPr/>
        </p:nvSpPr>
        <p:spPr>
          <a:xfrm>
            <a:off x="564143" y="2623542"/>
            <a:ext cx="170038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latin typeface="Avenir Next LT Pro" panose="020B0504020202020204" pitchFamily="34" charset="0"/>
              </a:rPr>
              <a:t>Blueprint for Progress: Delivering the Mid-Term Review</a:t>
            </a:r>
            <a:br>
              <a:rPr lang="en-GB" sz="4800" dirty="0">
                <a:latin typeface="Avenir Next LT Pro" panose="020B0504020202020204" pitchFamily="34" charset="0"/>
              </a:rPr>
            </a:br>
            <a:r>
              <a:rPr lang="en-GB" sz="4800" i="1" dirty="0">
                <a:latin typeface="Avenir Next LT Pro" panose="020B0504020202020204" pitchFamily="34" charset="0"/>
              </a:rPr>
              <a:t>A proposed pathway for the mid-way evaluation of the National Plan for Equity of Access to HE</a:t>
            </a:r>
            <a:endParaRPr lang="en-GB" sz="4800" dirty="0">
              <a:latin typeface="Avenir Next LT Pro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DEB819-2A34-AE56-4AC7-E0F63898A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5" y="583576"/>
            <a:ext cx="5240620" cy="1688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961B88-91ED-CB55-6EA8-75E4EAF659B0}"/>
              </a:ext>
            </a:extLst>
          </p:cNvPr>
          <p:cNvSpPr txBox="1"/>
          <p:nvPr/>
        </p:nvSpPr>
        <p:spPr>
          <a:xfrm>
            <a:off x="0" y="8995538"/>
            <a:ext cx="18288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Avenir Next LT Pro" panose="020B0504020202020204" pitchFamily="34" charset="0"/>
              </a:rPr>
              <a:t>Professor Stella Jones-Devitt ・ Dr Antony Aleksiev</a:t>
            </a:r>
          </a:p>
          <a:p>
            <a:pPr algn="ctr"/>
            <a:r>
              <a:rPr lang="en-GB" sz="2800" dirty="0">
                <a:latin typeface="Avenir Next LT Pro" panose="020B0504020202020204" pitchFamily="34" charset="0"/>
              </a:rPr>
              <a:t>National Access Forum, 14</a:t>
            </a:r>
            <a:r>
              <a:rPr lang="en-GB" sz="2800" baseline="30000" dirty="0">
                <a:latin typeface="Avenir Next LT Pro" panose="020B0504020202020204" pitchFamily="34" charset="0"/>
              </a:rPr>
              <a:t>th</a:t>
            </a:r>
            <a:r>
              <a:rPr lang="en-GB" sz="2800" dirty="0">
                <a:latin typeface="Avenir Next LT Pro" panose="020B0504020202020204" pitchFamily="34" charset="0"/>
              </a:rPr>
              <a:t> May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C095B-144B-B06E-3782-7CCC002CB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AA1239-2DF3-B0BE-D040-EE1B9C5B9B62}"/>
              </a:ext>
            </a:extLst>
          </p:cNvPr>
          <p:cNvSpPr txBox="1"/>
          <p:nvPr/>
        </p:nvSpPr>
        <p:spPr>
          <a:xfrm>
            <a:off x="148590" y="2258849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Group Task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A77C4-34DA-5A46-AD76-5E475E15D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" y="356849"/>
            <a:ext cx="3310968" cy="106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8D9B28-D506-AD3D-7339-8CFD15EF0FD1}"/>
              </a:ext>
            </a:extLst>
          </p:cNvPr>
          <p:cNvSpPr txBox="1"/>
          <p:nvPr/>
        </p:nvSpPr>
        <p:spPr>
          <a:xfrm>
            <a:off x="383794" y="3283531"/>
            <a:ext cx="4799920" cy="459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For this task, please discuss at your table progress with the NAP goals and agree a consolidated, group rating on a No Progress to Goal Achieved scale across your representative institutions/organisations/perspectives and experiences.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Elect a group member to input your ratings when asked.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100C7-AB37-E049-D4FB-097EFA1CE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51" y="796918"/>
            <a:ext cx="5986803" cy="4276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963F74-F129-3439-F9A6-938153B0434A}"/>
              </a:ext>
            </a:extLst>
          </p:cNvPr>
          <p:cNvSpPr txBox="1"/>
          <p:nvPr/>
        </p:nvSpPr>
        <p:spPr>
          <a:xfrm>
            <a:off x="6080069" y="5443495"/>
            <a:ext cx="11824137" cy="430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altLang="ja-JP" sz="2400" b="1" dirty="0">
                <a:latin typeface="Avenir Next LT Pro" panose="020B0504020202020204" pitchFamily="34" charset="0"/>
              </a:rPr>
              <a:t>Discuss and agree a consolidated rating on progress in the NAP goals: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b="1" dirty="0">
                <a:latin typeface="Avenir Next LT Pro" panose="020B0504020202020204" pitchFamily="34" charset="0"/>
              </a:rPr>
              <a:t>Inclusivity </a:t>
            </a:r>
            <a:r>
              <a:rPr lang="en-GB" altLang="ja-JP" sz="2400" dirty="0">
                <a:latin typeface="Avenir Next LT Pro" panose="020B0504020202020204" pitchFamily="34" charset="0"/>
              </a:rPr>
              <a:t>(UDL; staff and student diversity)</a:t>
            </a:r>
            <a:endParaRPr lang="en-GB" altLang="ja-JP" sz="2400" b="1" dirty="0">
              <a:latin typeface="Avenir Next LT Pro" panose="020B05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b="1" dirty="0">
                <a:latin typeface="Avenir Next LT Pro" panose="020B0504020202020204" pitchFamily="34" charset="0"/>
              </a:rPr>
              <a:t>Flexibility </a:t>
            </a:r>
            <a:r>
              <a:rPr lang="en-GB" altLang="ja-JP" sz="2400" dirty="0">
                <a:latin typeface="Avenir Next LT Pro" panose="020B0504020202020204" pitchFamily="34" charset="0"/>
              </a:rPr>
              <a:t>(personalised, blended, remoted learning; RPL; targeting)</a:t>
            </a:r>
            <a:endParaRPr lang="en-GB" altLang="ja-JP" sz="2400" b="1" dirty="0">
              <a:latin typeface="Avenir Next LT Pro" panose="020B05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b="1" dirty="0">
                <a:latin typeface="Avenir Next LT Pro" panose="020B0504020202020204" pitchFamily="34" charset="0"/>
              </a:rPr>
              <a:t>Clarity </a:t>
            </a:r>
            <a:r>
              <a:rPr lang="en-GB" altLang="ja-JP" sz="2400" dirty="0">
                <a:latin typeface="Avenir Next LT Pro" panose="020B0504020202020204" pitchFamily="34" charset="0"/>
              </a:rPr>
              <a:t>(IAG for access to HE; pre-entry mentoring; student centredness and alignment of support structures)</a:t>
            </a:r>
            <a:endParaRPr lang="en-GB" altLang="ja-JP" sz="2400" b="1" dirty="0">
              <a:latin typeface="Avenir Next LT Pro" panose="020B05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b="1" dirty="0">
                <a:latin typeface="Avenir Next LT Pro" panose="020B0504020202020204" pitchFamily="34" charset="0"/>
              </a:rPr>
              <a:t>Coherence </a:t>
            </a:r>
            <a:r>
              <a:rPr lang="en-GB" altLang="ja-JP" sz="2400" dirty="0">
                <a:latin typeface="Avenir Next LT Pro" panose="020B0504020202020204" pitchFamily="34" charset="0"/>
              </a:rPr>
              <a:t>(joined-upness of approaches; partnership and collaboration)</a:t>
            </a:r>
            <a:endParaRPr lang="en-GB" altLang="ja-JP" sz="2400" b="1" dirty="0">
              <a:latin typeface="Avenir Next LT Pro" panose="020B0504020202020204" pitchFamily="34" charset="0"/>
            </a:endParaRP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b="1" dirty="0">
                <a:latin typeface="Avenir Next LT Pro" panose="020B0504020202020204" pitchFamily="34" charset="0"/>
              </a:rPr>
              <a:t>Sustainability </a:t>
            </a:r>
            <a:r>
              <a:rPr lang="en-GB" altLang="ja-JP" sz="2400" dirty="0">
                <a:latin typeface="Avenir Next LT Pro" panose="020B0504020202020204" pitchFamily="34" charset="0"/>
              </a:rPr>
              <a:t>(capacity building; cost of HE study as barrier to target groups; funding and flexibility of HE offer)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b="1" dirty="0">
                <a:latin typeface="Avenir Next LT Pro" panose="020B0504020202020204" pitchFamily="34" charset="0"/>
              </a:rPr>
              <a:t>Evidence base </a:t>
            </a:r>
            <a:r>
              <a:rPr lang="en-GB" altLang="ja-JP" sz="2400" dirty="0">
                <a:latin typeface="Avenir Next LT Pro" panose="020B0504020202020204" pitchFamily="34" charset="0"/>
              </a:rPr>
              <a:t>(evidence gathering; evaluation; impact monitoring of access and inclusion activities)</a:t>
            </a:r>
            <a:endParaRPr lang="en-GB" altLang="ja-JP" sz="24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D9657-0075-071F-8B98-67569FFF6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5DAD50-FE34-3A27-8967-9ECCD81378DF}"/>
              </a:ext>
            </a:extLst>
          </p:cNvPr>
          <p:cNvSpPr txBox="1"/>
          <p:nvPr/>
        </p:nvSpPr>
        <p:spPr>
          <a:xfrm>
            <a:off x="117867" y="1783556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>
              <a:buFont typeface="Wingdings" panose="05000000000000000000" pitchFamily="2" charset="2"/>
              <a:buChar char="Ø"/>
            </a:pPr>
            <a:r>
              <a:rPr kumimoji="1" lang="en-GB" altLang="ja-JP" sz="4000" b="1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Mentimeter</a:t>
            </a:r>
            <a:r>
              <a:rPr kumimoji="1" lang="en-GB" altLang="ja-JP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: Round One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8CC1FD-C880-CD46-BA64-9951AD83C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" y="356849"/>
            <a:ext cx="3310968" cy="106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5552A2-89E6-70E0-EB3C-6D5257650307}"/>
              </a:ext>
            </a:extLst>
          </p:cNvPr>
          <p:cNvSpPr txBox="1"/>
          <p:nvPr/>
        </p:nvSpPr>
        <p:spPr>
          <a:xfrm>
            <a:off x="452168" y="3607304"/>
            <a:ext cx="4691174" cy="685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Your elected respondent should vote the Group’s take on progress with the NAP goals.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All voting is anonymous.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In turn, how well has each of these progressed within your organisation(s)?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Inclusivity 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Flexibility 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Clarity 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Coherence 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Sustainability</a:t>
            </a:r>
          </a:p>
          <a:p>
            <a:pPr marL="457200" indent="-457200">
              <a:lnSpc>
                <a:spcPct val="115000"/>
              </a:lnSpc>
              <a:buFont typeface="+mj-lt"/>
              <a:buAutoNum type="arabicPeriod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Evidence base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endParaRPr lang="en-GB" altLang="ja-JP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BB8511-669A-E1D6-C6AB-D07A7DA7388A}"/>
              </a:ext>
            </a:extLst>
          </p:cNvPr>
          <p:cNvSpPr/>
          <p:nvPr/>
        </p:nvSpPr>
        <p:spPr>
          <a:xfrm>
            <a:off x="5424062" y="9916191"/>
            <a:ext cx="12863938" cy="567219"/>
          </a:xfrm>
          <a:prstGeom prst="rect">
            <a:avLst/>
          </a:prstGeom>
          <a:solidFill>
            <a:srgbClr val="36226A"/>
          </a:solidFill>
          <a:ln>
            <a:noFill/>
          </a:ln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56456-09B8-9567-2C35-CF800A6C3D8E}"/>
              </a:ext>
            </a:extLst>
          </p:cNvPr>
          <p:cNvSpPr txBox="1"/>
          <p:nvPr/>
        </p:nvSpPr>
        <p:spPr>
          <a:xfrm>
            <a:off x="5748482" y="151362"/>
            <a:ext cx="9728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ja-JP" sz="2400" dirty="0">
                <a:latin typeface="Avenir Next LT Pro" panose="020B0504020202020204" pitchFamily="34" charset="0"/>
              </a:rPr>
              <a:t>To vote, go to </a:t>
            </a:r>
            <a:r>
              <a:rPr lang="en-GB" altLang="ja-JP" sz="2400" dirty="0">
                <a:latin typeface="Avenir Next LT Pro" panose="020B0504020202020204" pitchFamily="34" charset="0"/>
                <a:hlinkClick r:id="rId4"/>
              </a:rPr>
              <a:t>www.menti.com</a:t>
            </a:r>
            <a:r>
              <a:rPr lang="en-GB" altLang="ja-JP" sz="2400" dirty="0">
                <a:latin typeface="Avenir Next LT Pro" panose="020B0504020202020204" pitchFamily="34" charset="0"/>
              </a:rPr>
              <a:t>, or use the QR Code below, and enter 2949 4204</a:t>
            </a:r>
            <a:endParaRPr lang="en-US" dirty="0"/>
          </a:p>
        </p:txBody>
      </p:sp>
      <p:pic>
        <p:nvPicPr>
          <p:cNvPr id="12" name="Picture 1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8001F61-9C3A-3BCD-10AE-4FF00FAC7F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133" y="54084"/>
            <a:ext cx="2540000" cy="254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6340C7-41E0-9C15-E5BA-BD52049CD9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368" y="1046345"/>
            <a:ext cx="9723120" cy="5455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F2F253-8453-B21B-7FE1-3D7DB204E3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014" y="5821600"/>
            <a:ext cx="7559874" cy="40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34529-4EED-A95F-4048-6A19DE3E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4BA5D6-5B25-9CC3-65E5-4D1319F1D641}"/>
              </a:ext>
            </a:extLst>
          </p:cNvPr>
          <p:cNvSpPr txBox="1"/>
          <p:nvPr/>
        </p:nvSpPr>
        <p:spPr>
          <a:xfrm>
            <a:off x="136340" y="1664234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Group Task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869A5-A01D-315D-0358-0D7AAD432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" y="356849"/>
            <a:ext cx="3310968" cy="106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B55F87-983D-E2B6-475C-13BD88FDE334}"/>
              </a:ext>
            </a:extLst>
          </p:cNvPr>
          <p:cNvSpPr txBox="1"/>
          <p:nvPr/>
        </p:nvSpPr>
        <p:spPr>
          <a:xfrm>
            <a:off x="136339" y="2612792"/>
            <a:ext cx="5407721" cy="7407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Pick a name tag from your current table and find the table it corresponds to. Each table itself has a label with the Group you will be joining (e.g., Group 1) and its assigned Topic: The topics are: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Topic 1: Partnerships and Collaboration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Topic 2: Access and Success Interventions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Topic 3: From Access to Sustainable Success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Topic 4: Flexible Learning 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Topic 5: Evidencing Achievement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Student Group: </a:t>
            </a:r>
            <a:r>
              <a:rPr lang="en-GB" altLang="ja-JP" sz="2400">
                <a:solidFill>
                  <a:schemeClr val="bg1"/>
                </a:solidFill>
                <a:latin typeface="Avenir Next LT Pro" panose="020B0504020202020204" pitchFamily="34" charset="0"/>
              </a:rPr>
              <a:t>Assigned Topic</a:t>
            </a:r>
            <a:endParaRPr lang="ja-JP" altLang="ja-JP" sz="24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AB3AD-2854-95B5-B447-763930F92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10" t="17632"/>
          <a:stretch/>
        </p:blipFill>
        <p:spPr bwMode="auto">
          <a:xfrm>
            <a:off x="9135420" y="449568"/>
            <a:ext cx="7025012" cy="9720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371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A5C69-E43D-76AA-DFDF-41DDC8E48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01C542-F40E-CD3B-94E3-F73754A34B65}"/>
              </a:ext>
            </a:extLst>
          </p:cNvPr>
          <p:cNvSpPr txBox="1"/>
          <p:nvPr/>
        </p:nvSpPr>
        <p:spPr>
          <a:xfrm>
            <a:off x="158328" y="215693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Group Task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B12FA-B8BE-CDDA-8803-1533D78B5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" y="356849"/>
            <a:ext cx="3310968" cy="106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C5DCA3-6E38-C54C-E449-2BF3D2CBF3E1}"/>
              </a:ext>
            </a:extLst>
          </p:cNvPr>
          <p:cNvSpPr txBox="1"/>
          <p:nvPr/>
        </p:nvSpPr>
        <p:spPr>
          <a:xfrm>
            <a:off x="158328" y="3068654"/>
            <a:ext cx="5454623" cy="6146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Discuss your assigned NAP goal related topic and record ideas and thoughts on a Flipchart.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Topic 1: Partnerships and Collaboration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Topic 2: Access and Success Interventions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Topic 3: From Access to Sustainable Success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Topic 4: Flexible Learning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Topic 5: Evidencing Achievement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200" dirty="0">
                <a:solidFill>
                  <a:schemeClr val="bg1"/>
                </a:solidFill>
                <a:latin typeface="Avenir Next LT Pro" panose="020B0504020202020204" pitchFamily="34" charset="0"/>
              </a:rPr>
              <a:t>Student Group: Assigned Topic</a:t>
            </a:r>
            <a:endParaRPr lang="ja-JP" altLang="ja-JP" sz="22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85638B-92AB-2612-5B64-33BF781A4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51" y="796918"/>
            <a:ext cx="5986803" cy="4276288"/>
          </a:xfrm>
          <a:prstGeom prst="rect">
            <a:avLst/>
          </a:prstGeom>
        </p:spPr>
      </p:pic>
      <p:pic>
        <p:nvPicPr>
          <p:cNvPr id="1026" name="Picture 2" descr="group activity clipart 10 free Cliparts | Download images on Clipground ...">
            <a:extLst>
              <a:ext uri="{FF2B5EF4-FFF2-40B4-BE49-F238E27FC236}">
                <a16:creationId xmlns:a16="http://schemas.microsoft.com/office/drawing/2014/main" id="{9FC5EB3D-2A9E-FF39-962F-2310F9511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944" y="4277559"/>
            <a:ext cx="5159914" cy="515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53E9D-7E6C-7E69-4143-CA49F665E771}"/>
              </a:ext>
            </a:extLst>
          </p:cNvPr>
          <p:cNvSpPr txBox="1"/>
          <p:nvPr/>
        </p:nvSpPr>
        <p:spPr>
          <a:xfrm>
            <a:off x="6084051" y="5683491"/>
            <a:ext cx="5986803" cy="3460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altLang="ja-JP" sz="2400" b="1" dirty="0">
                <a:latin typeface="Avenir Next LT Pro" panose="020B0504020202020204" pitchFamily="34" charset="0"/>
              </a:rPr>
              <a:t>Share ideas and agree consolidated responses on your assigned topic to these 4 questions:</a:t>
            </a:r>
          </a:p>
          <a:p>
            <a:pPr>
              <a:lnSpc>
                <a:spcPct val="115000"/>
              </a:lnSpc>
            </a:pPr>
            <a:endParaRPr lang="en-GB" altLang="ja-JP" sz="2400" b="1" dirty="0">
              <a:latin typeface="Avenir Next LT Pro" panose="020B05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altLang="ja-JP" sz="2400" b="1" dirty="0">
                <a:latin typeface="Avenir Next LT Pro" panose="020B0504020202020204" pitchFamily="34" charset="0"/>
              </a:rPr>
              <a:t>What has worked well?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altLang="ja-JP" sz="2400" b="1" dirty="0">
                <a:latin typeface="Avenir Next LT Pro" panose="020B0504020202020204" pitchFamily="34" charset="0"/>
              </a:rPr>
              <a:t>What hasn’t worked?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altLang="ja-JP" sz="2400" b="1" dirty="0">
                <a:latin typeface="Avenir Next LT Pro" panose="020B0504020202020204" pitchFamily="34" charset="0"/>
              </a:rPr>
              <a:t>What's the biggest challenge?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altLang="ja-JP" sz="2400" b="1" dirty="0">
                <a:latin typeface="Avenir Next LT Pro" panose="020B0504020202020204" pitchFamily="34" charset="0"/>
              </a:rPr>
              <a:t>What support is needed to improve?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E15AFB-7DDA-03BD-9729-1FBF77DD6CAB}"/>
              </a:ext>
            </a:extLst>
          </p:cNvPr>
          <p:cNvSpPr txBox="1"/>
          <p:nvPr/>
        </p:nvSpPr>
        <p:spPr>
          <a:xfrm>
            <a:off x="12563943" y="2156930"/>
            <a:ext cx="5384845" cy="911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b="1" dirty="0">
                <a:latin typeface="Avenir Next LT Pro" panose="020B0504020202020204" pitchFamily="34" charset="0"/>
              </a:rPr>
              <a:t>Create a flipchart map summarising your discussion. </a:t>
            </a:r>
          </a:p>
        </p:txBody>
      </p:sp>
    </p:spTree>
    <p:extLst>
      <p:ext uri="{BB962C8B-B14F-4D97-AF65-F5344CB8AC3E}">
        <p14:creationId xmlns:p14="http://schemas.microsoft.com/office/powerpoint/2010/main" val="23543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BC747-1B72-BFEC-45D4-73E7165B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0AF518-FADB-2D66-87DF-19D16BD04A31}"/>
              </a:ext>
            </a:extLst>
          </p:cNvPr>
          <p:cNvSpPr txBox="1"/>
          <p:nvPr/>
        </p:nvSpPr>
        <p:spPr>
          <a:xfrm>
            <a:off x="148590" y="2258849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Group Task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A6D098-7A41-9AA6-7392-2B628E0BF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" y="356849"/>
            <a:ext cx="3310968" cy="1066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87D1EF-1349-F36C-7CE4-29332C0FDCF1}"/>
              </a:ext>
            </a:extLst>
          </p:cNvPr>
          <p:cNvSpPr txBox="1"/>
          <p:nvPr/>
        </p:nvSpPr>
        <p:spPr>
          <a:xfrm>
            <a:off x="6084051" y="5532572"/>
            <a:ext cx="5986802" cy="3450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altLang="ja-JP" sz="3200" b="1" dirty="0">
                <a:latin typeface="Avenir Next LT Pro" panose="020B0504020202020204" pitchFamily="34" charset="0"/>
              </a:rPr>
              <a:t>Discuss, record proposed questions on a flipchart,  and agree as group on key questions for evaluating progress in your topic that would be useful to include.</a:t>
            </a:r>
            <a:endParaRPr lang="en-GB" altLang="ja-JP" sz="3200" b="1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9E996-4EEC-7BDA-4425-D09A78BC7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51" y="796918"/>
            <a:ext cx="5986803" cy="4276288"/>
          </a:xfrm>
          <a:prstGeom prst="rect">
            <a:avLst/>
          </a:prstGeom>
        </p:spPr>
      </p:pic>
      <p:pic>
        <p:nvPicPr>
          <p:cNvPr id="6" name="Picture 2" descr="group activity clipart 10 free Cliparts | Download images on Clipground ...">
            <a:extLst>
              <a:ext uri="{FF2B5EF4-FFF2-40B4-BE49-F238E27FC236}">
                <a16:creationId xmlns:a16="http://schemas.microsoft.com/office/drawing/2014/main" id="{8D62C4C4-F62B-E790-DBA9-CE433AF86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3945" y="4243515"/>
            <a:ext cx="5159914" cy="515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0CEB5-638C-CFF6-D257-EF15B3BB0840}"/>
              </a:ext>
            </a:extLst>
          </p:cNvPr>
          <p:cNvSpPr txBox="1"/>
          <p:nvPr/>
        </p:nvSpPr>
        <p:spPr>
          <a:xfrm>
            <a:off x="12503944" y="1903554"/>
            <a:ext cx="5292000" cy="1751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kumimoji="0" lang="en-GB" altLang="ja-JP" sz="3200" b="1" i="0" u="none" strike="noStrike" cap="none" normalizeH="0" baseline="0" dirty="0">
                <a:ln>
                  <a:noFill/>
                </a:ln>
                <a:effectLst/>
                <a:latin typeface="Avenir Next LT Pro" panose="020B0504020202020204" pitchFamily="34" charset="0"/>
                <a:cs typeface="Calibri" panose="020F0502020204030204" pitchFamily="34" charset="0"/>
              </a:rPr>
              <a:t>Be ready to submit </a:t>
            </a:r>
            <a:r>
              <a:rPr lang="en-GB" altLang="ja-JP" sz="3200" b="1" dirty="0">
                <a:latin typeface="Avenir Next LT Pro" panose="020B0504020202020204" pitchFamily="34" charset="0"/>
                <a:cs typeface="Calibri" panose="020F0502020204030204" pitchFamily="34" charset="0"/>
              </a:rPr>
              <a:t>the group agreed questions via Mentimeter! </a:t>
            </a:r>
            <a:endParaRPr lang="ja-JP" altLang="ja-JP" sz="3200" b="1" dirty="0">
              <a:latin typeface="Avenir Next LT Pro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78EE4-68E3-8BFE-E59E-D6B187B1D8EC}"/>
              </a:ext>
            </a:extLst>
          </p:cNvPr>
          <p:cNvSpPr txBox="1"/>
          <p:nvPr/>
        </p:nvSpPr>
        <p:spPr>
          <a:xfrm>
            <a:off x="264148" y="3654739"/>
            <a:ext cx="4685734" cy="4582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3200" dirty="0">
                <a:solidFill>
                  <a:schemeClr val="bg1"/>
                </a:solidFill>
                <a:latin typeface="Avenir Next LT Pro" panose="020B0504020202020204" pitchFamily="34" charset="0"/>
              </a:rPr>
              <a:t>For this task, please discuss at your table what  questions should be explored as part of evaluating NAP progress in the topic your group considered in Task 2. </a:t>
            </a:r>
          </a:p>
        </p:txBody>
      </p:sp>
    </p:spTree>
    <p:extLst>
      <p:ext uri="{BB962C8B-B14F-4D97-AF65-F5344CB8AC3E}">
        <p14:creationId xmlns:p14="http://schemas.microsoft.com/office/powerpoint/2010/main" val="392136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71285-D537-E16C-FC86-27375E896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4B6133-3302-5975-C9E1-282E0A34EB62}"/>
              </a:ext>
            </a:extLst>
          </p:cNvPr>
          <p:cNvSpPr txBox="1"/>
          <p:nvPr/>
        </p:nvSpPr>
        <p:spPr>
          <a:xfrm>
            <a:off x="148590" y="2258849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Mentimeter: Round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E1793A-7C27-739C-BD46-671602079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" y="356849"/>
            <a:ext cx="3310968" cy="10667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06442C-D8CE-26E5-7805-4850D66A08D3}"/>
              </a:ext>
            </a:extLst>
          </p:cNvPr>
          <p:cNvSpPr txBox="1"/>
          <p:nvPr/>
        </p:nvSpPr>
        <p:spPr>
          <a:xfrm>
            <a:off x="357017" y="3991732"/>
            <a:ext cx="4612346" cy="2892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Your elected respondent should submit your Group’s BEST question, or TOP 3 questions, for evaluation of the assigned Topic.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All voting is anonymous.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57637-B6A4-D325-D303-9DC279EF9A81}"/>
              </a:ext>
            </a:extLst>
          </p:cNvPr>
          <p:cNvSpPr txBox="1"/>
          <p:nvPr/>
        </p:nvSpPr>
        <p:spPr>
          <a:xfrm>
            <a:off x="5761753" y="277737"/>
            <a:ext cx="98376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ja-JP" sz="2400" dirty="0">
                <a:latin typeface="Avenir Next LT Pro" panose="020B0504020202020204" pitchFamily="34" charset="0"/>
              </a:rPr>
              <a:t>To vote, go to </a:t>
            </a:r>
            <a:r>
              <a:rPr lang="en-GB" altLang="ja-JP" sz="2400" dirty="0">
                <a:latin typeface="Avenir Next LT Pro" panose="020B0504020202020204" pitchFamily="34" charset="0"/>
                <a:hlinkClick r:id="rId4"/>
              </a:rPr>
              <a:t>www.menti.com</a:t>
            </a:r>
            <a:r>
              <a:rPr lang="en-GB" altLang="ja-JP" sz="2400" dirty="0">
                <a:latin typeface="Avenir Next LT Pro" panose="020B0504020202020204" pitchFamily="34" charset="0"/>
              </a:rPr>
              <a:t>, or use the QR Code below, and enter 6785 4510</a:t>
            </a:r>
            <a:endParaRPr lang="en-US" dirty="0"/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C9E6A68-6334-00A5-B781-BA859ED86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5724" y="0"/>
            <a:ext cx="2540000" cy="25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02D45-96D6-B70A-CE76-8C1C2170A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122" y="2538751"/>
            <a:ext cx="12435840" cy="69562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5683D8-DB3B-B8CF-F3C3-F5E8B63DF108}"/>
              </a:ext>
            </a:extLst>
          </p:cNvPr>
          <p:cNvSpPr txBox="1"/>
          <p:nvPr/>
        </p:nvSpPr>
        <p:spPr>
          <a:xfrm>
            <a:off x="409354" y="7748248"/>
            <a:ext cx="4612346" cy="486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Now, let’s discuss your answers!</a:t>
            </a:r>
            <a:endParaRPr lang="ja-JP" altLang="ja-JP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65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2E0BF-7497-F056-8A0D-D92D76189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2ABDE8-6A41-BB3C-BD80-26FDB9679EDE}"/>
              </a:ext>
            </a:extLst>
          </p:cNvPr>
          <p:cNvSpPr txBox="1"/>
          <p:nvPr/>
        </p:nvSpPr>
        <p:spPr>
          <a:xfrm>
            <a:off x="148590" y="2258849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Wrapping up &amp; Next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EB661-F9DC-9155-303A-A739953F0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" y="356849"/>
            <a:ext cx="3310968" cy="1066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B310C0-506E-86C5-61A9-47D425CCB5F7}"/>
              </a:ext>
            </a:extLst>
          </p:cNvPr>
          <p:cNvSpPr txBox="1"/>
          <p:nvPr/>
        </p:nvSpPr>
        <p:spPr>
          <a:xfrm>
            <a:off x="6264049" y="2258849"/>
            <a:ext cx="863985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sz="4000" b="1" dirty="0">
                <a:latin typeface="Avenir Next LT Pro" panose="020B0504020202020204" pitchFamily="34" charset="0"/>
              </a:rPr>
              <a:t>9 key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sz="4000" b="1" dirty="0">
                <a:latin typeface="Avenir Next LT Pro" panose="020B0504020202020204" pitchFamily="34" charset="0"/>
              </a:rPr>
              <a:t>Completion in November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sz="4000" b="1" dirty="0">
                <a:latin typeface="Avenir Next LT Pro" panose="020B0504020202020204" pitchFamily="34" charset="0"/>
              </a:rPr>
              <a:t>Dynamic Theory of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sz="4000" b="1" dirty="0">
                <a:latin typeface="Avenir Next LT Pro" panose="020B0504020202020204" pitchFamily="34" charset="0"/>
              </a:rPr>
              <a:t>Six goals to consider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sz="4000" b="1" dirty="0">
                <a:latin typeface="Avenir Next LT Pro" panose="020B0504020202020204" pitchFamily="34" charset="0"/>
              </a:rPr>
              <a:t>Evaluating activities to date, necessary support and current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sz="4000" b="1" dirty="0">
                <a:latin typeface="Avenir Next LT Pro" panose="020B0504020202020204" pitchFamily="34" charset="0"/>
              </a:rPr>
              <a:t>Creating an ongoing Padlet so that you can add your thoughts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sz="40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We need your input, engagement and support!</a:t>
            </a:r>
          </a:p>
        </p:txBody>
      </p:sp>
    </p:spTree>
    <p:extLst>
      <p:ext uri="{BB962C8B-B14F-4D97-AF65-F5344CB8AC3E}">
        <p14:creationId xmlns:p14="http://schemas.microsoft.com/office/powerpoint/2010/main" val="41954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22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2D4681-B879-36C2-2C53-4C3DC4E69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263CEC5-D7FE-897C-876A-862F870F68BD}"/>
              </a:ext>
            </a:extLst>
          </p:cNvPr>
          <p:cNvSpPr/>
          <p:nvPr/>
        </p:nvSpPr>
        <p:spPr>
          <a:xfrm>
            <a:off x="5073035" y="1048000"/>
            <a:ext cx="8141929" cy="6188939"/>
          </a:xfrm>
          <a:custGeom>
            <a:avLst/>
            <a:gdLst/>
            <a:ahLst/>
            <a:cxnLst/>
            <a:rect l="l" t="t" r="r" b="b"/>
            <a:pathLst>
              <a:path w="8141929" h="6188939">
                <a:moveTo>
                  <a:pt x="0" y="0"/>
                </a:moveTo>
                <a:lnTo>
                  <a:pt x="8141928" y="0"/>
                </a:lnTo>
                <a:lnTo>
                  <a:pt x="8141928" y="6188940"/>
                </a:lnTo>
                <a:lnTo>
                  <a:pt x="0" y="61889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3000"/>
            </a:blip>
            <a:stretch>
              <a:fillRect l="-48570" r="-31062" b="-111887"/>
            </a:stretch>
          </a:blipFill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8431D-230C-C80A-5D52-FE8980A8F9C8}"/>
              </a:ext>
            </a:extLst>
          </p:cNvPr>
          <p:cNvSpPr txBox="1"/>
          <p:nvPr/>
        </p:nvSpPr>
        <p:spPr>
          <a:xfrm>
            <a:off x="2664108" y="4183167"/>
            <a:ext cx="12959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7200" b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游明朝" panose="02020400000000000000" pitchFamily="18" charset="-128"/>
                <a:cs typeface="Calibri" panose="020F0502020204030204" pitchFamily="34" charset="0"/>
              </a:rPr>
              <a:t>Thank you for your attention</a:t>
            </a:r>
            <a:endParaRPr lang="ja-JP" altLang="en-US" sz="7200" b="1" dirty="0">
              <a:solidFill>
                <a:schemeClr val="bg1"/>
              </a:solidFill>
            </a:endParaRPr>
          </a:p>
        </p:txBody>
      </p:sp>
      <p:pic>
        <p:nvPicPr>
          <p:cNvPr id="5" name="Graphic 4" descr="Internet">
            <a:extLst>
              <a:ext uri="{FF2B5EF4-FFF2-40B4-BE49-F238E27FC236}">
                <a16:creationId xmlns:a16="http://schemas.microsoft.com/office/drawing/2014/main" id="{6EF8B7A3-E868-9AC9-B574-1D60E3A4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4063" y="7289049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BA618-AC94-C457-3715-B5B6F8FC2EA3}"/>
              </a:ext>
            </a:extLst>
          </p:cNvPr>
          <p:cNvSpPr txBox="1"/>
          <p:nvPr/>
        </p:nvSpPr>
        <p:spPr>
          <a:xfrm>
            <a:off x="6352877" y="7376490"/>
            <a:ext cx="44855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31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Appliedinspiration.co</a:t>
            </a:r>
            <a:endParaRPr kumimoji="1" lang="ja-JP" altLang="en-US" sz="31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2A9A92-EBAC-7542-58F5-7DDD37E9F4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4" t="4043" r="3632" b="4531"/>
          <a:stretch/>
        </p:blipFill>
        <p:spPr>
          <a:xfrm>
            <a:off x="504144" y="7362453"/>
            <a:ext cx="674404" cy="674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474F7B-A2E1-D96E-F232-4B3E03C0FFED}"/>
              </a:ext>
            </a:extLst>
          </p:cNvPr>
          <p:cNvSpPr txBox="1"/>
          <p:nvPr/>
        </p:nvSpPr>
        <p:spPr>
          <a:xfrm>
            <a:off x="1238547" y="7409047"/>
            <a:ext cx="389993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31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Applied Inspiration</a:t>
            </a:r>
            <a:endParaRPr kumimoji="1" lang="ja-JP" altLang="en-US" sz="31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9" name="Graphic 8" descr="Email">
            <a:extLst>
              <a:ext uri="{FF2B5EF4-FFF2-40B4-BE49-F238E27FC236}">
                <a16:creationId xmlns:a16="http://schemas.microsoft.com/office/drawing/2014/main" id="{49872152-F0E9-B126-00C8-066F7D22F8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83966" y="7389920"/>
            <a:ext cx="779987" cy="7478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B50344-1C05-F5D6-379E-E3DDEC1F6BE3}"/>
              </a:ext>
            </a:extLst>
          </p:cNvPr>
          <p:cNvSpPr txBox="1"/>
          <p:nvPr/>
        </p:nvSpPr>
        <p:spPr>
          <a:xfrm>
            <a:off x="11957830" y="7243465"/>
            <a:ext cx="64716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ja-JP" sz="31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stella@appliedinspiration.co</a:t>
            </a:r>
          </a:p>
          <a:p>
            <a:r>
              <a:rPr kumimoji="1" lang="en-GB" altLang="ja-JP" sz="31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antony@appliedinpsiration.co</a:t>
            </a:r>
            <a:endParaRPr kumimoji="1" lang="ja-JP" altLang="en-US" sz="31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80F9E3-272D-87F3-BE9F-59C8D62E9B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8" y="356849"/>
            <a:ext cx="5545737" cy="178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7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D5BBB-297E-D365-4EE5-B0EBA4A01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B68340-7D7D-01B4-89B6-C07AAEE1F396}"/>
              </a:ext>
            </a:extLst>
          </p:cNvPr>
          <p:cNvSpPr txBox="1"/>
          <p:nvPr/>
        </p:nvSpPr>
        <p:spPr>
          <a:xfrm>
            <a:off x="148590" y="2258849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Going for Goal!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711A8E-3128-7DD9-D644-5BE9991F0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" y="356849"/>
            <a:ext cx="3310968" cy="10667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E578FF-9BE4-032C-C4C6-53D51E653B74}"/>
              </a:ext>
            </a:extLst>
          </p:cNvPr>
          <p:cNvSpPr txBox="1"/>
          <p:nvPr/>
        </p:nvSpPr>
        <p:spPr>
          <a:xfrm>
            <a:off x="481723" y="3643525"/>
            <a:ext cx="5029200" cy="6345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Which </a:t>
            </a:r>
            <a:r>
              <a:rPr lang="en-GB" altLang="ja-JP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one </a:t>
            </a:r>
            <a:r>
              <a:rPr lang="en-GB" altLang="ja-JP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of the NAP goals do you think is the most important priority for: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Your work context AND the wider HE sector?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3600" dirty="0">
                <a:solidFill>
                  <a:schemeClr val="bg1"/>
                </a:solidFill>
                <a:latin typeface="Avenir Next LT Pro" panose="020B0504020202020204" pitchFamily="34" charset="0"/>
              </a:rPr>
              <a:t>Make your way to the table(s) of choice </a:t>
            </a:r>
            <a:endParaRPr lang="ja-JP" altLang="ja-JP" sz="36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DA76A-2302-85AE-94AC-6A3F0EAF5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4044" y="1243565"/>
            <a:ext cx="2961334" cy="29613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ACE5F0-2520-F66D-055F-36ABF2B28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7535" y="1243565"/>
            <a:ext cx="2962913" cy="296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88A5B-F46A-919C-C33B-AEF56E9E3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2605" y="1243565"/>
            <a:ext cx="2961334" cy="2961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D65EC2-CDCD-CB5B-2EE9-30BD22A39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4044" y="5743490"/>
            <a:ext cx="2961334" cy="2961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94ABFA-3F43-04D5-5DBB-95EB70921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9114" y="5683491"/>
            <a:ext cx="2961334" cy="29613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6A4A68-0F4A-06D8-3EE8-69F0951BB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38473" y="5683491"/>
            <a:ext cx="2961334" cy="29613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496D74-A95A-D61C-4AC6-D915A459603A}"/>
              </a:ext>
            </a:extLst>
          </p:cNvPr>
          <p:cNvSpPr txBox="1"/>
          <p:nvPr/>
        </p:nvSpPr>
        <p:spPr>
          <a:xfrm>
            <a:off x="6751816" y="4380961"/>
            <a:ext cx="311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Inclusivity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69C21-E3C9-1351-6FF1-67AEEEB67C57}"/>
              </a:ext>
            </a:extLst>
          </p:cNvPr>
          <p:cNvSpPr txBox="1"/>
          <p:nvPr/>
        </p:nvSpPr>
        <p:spPr>
          <a:xfrm>
            <a:off x="10643975" y="4380961"/>
            <a:ext cx="311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Flexibility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070D0-635B-B33C-735E-63AC79BFF7AD}"/>
              </a:ext>
            </a:extLst>
          </p:cNvPr>
          <p:cNvSpPr txBox="1"/>
          <p:nvPr/>
        </p:nvSpPr>
        <p:spPr>
          <a:xfrm>
            <a:off x="14913977" y="4380961"/>
            <a:ext cx="2279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Clarity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106D62-57B7-0C00-8834-B5F922B9387E}"/>
              </a:ext>
            </a:extLst>
          </p:cNvPr>
          <p:cNvSpPr txBox="1"/>
          <p:nvPr/>
        </p:nvSpPr>
        <p:spPr>
          <a:xfrm>
            <a:off x="6624042" y="8863438"/>
            <a:ext cx="311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Coherence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6F9929-D70E-E049-29B9-175DCF5360C4}"/>
              </a:ext>
            </a:extLst>
          </p:cNvPr>
          <p:cNvSpPr txBox="1"/>
          <p:nvPr/>
        </p:nvSpPr>
        <p:spPr>
          <a:xfrm>
            <a:off x="10163983" y="8863438"/>
            <a:ext cx="370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Sustainability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F14198-4F46-424A-FDE6-E685B5A4A2A6}"/>
              </a:ext>
            </a:extLst>
          </p:cNvPr>
          <p:cNvSpPr txBox="1"/>
          <p:nvPr/>
        </p:nvSpPr>
        <p:spPr>
          <a:xfrm>
            <a:off x="13872611" y="8861859"/>
            <a:ext cx="4224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504020202020204" pitchFamily="34" charset="0"/>
              </a:rPr>
              <a:t>Evidence-driven</a:t>
            </a:r>
          </a:p>
        </p:txBody>
      </p:sp>
    </p:spTree>
    <p:extLst>
      <p:ext uri="{BB962C8B-B14F-4D97-AF65-F5344CB8AC3E}">
        <p14:creationId xmlns:p14="http://schemas.microsoft.com/office/powerpoint/2010/main" val="374001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BA8A73-A3B6-75FF-9288-F653D6F60FCB}"/>
              </a:ext>
            </a:extLst>
          </p:cNvPr>
          <p:cNvSpPr txBox="1"/>
          <p:nvPr/>
        </p:nvSpPr>
        <p:spPr>
          <a:xfrm>
            <a:off x="148590" y="2258849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Meet the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0EA974-829C-210E-7270-485EF5D00560}"/>
              </a:ext>
            </a:extLst>
          </p:cNvPr>
          <p:cNvSpPr/>
          <p:nvPr/>
        </p:nvSpPr>
        <p:spPr>
          <a:xfrm>
            <a:off x="6629400" y="1028700"/>
            <a:ext cx="32766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38064D-6D48-6D7B-6EBE-639713ED4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64" y="643575"/>
            <a:ext cx="6629400" cy="6629400"/>
          </a:xfrm>
          <a:prstGeom prst="rect">
            <a:avLst/>
          </a:prstGeom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AB142E-4CDF-4032-2977-DCF45703A84B}"/>
              </a:ext>
            </a:extLst>
          </p:cNvPr>
          <p:cNvSpPr/>
          <p:nvPr/>
        </p:nvSpPr>
        <p:spPr>
          <a:xfrm>
            <a:off x="6574758" y="8338011"/>
            <a:ext cx="5209197" cy="1948989"/>
          </a:xfrm>
          <a:prstGeom prst="rect">
            <a:avLst/>
          </a:prstGeom>
          <a:noFill/>
          <a:ln>
            <a:noFill/>
          </a:ln>
        </p:spPr>
        <p:txBody>
          <a:bodyPr rtlCol="0" anchor="t"/>
          <a:lstStyle/>
          <a:p>
            <a:pPr algn="ctr"/>
            <a:endParaRPr lang="en-US" altLang="ja-JP" sz="2000" b="1" dirty="0">
              <a:latin typeface="Avenir Next LT Pro" panose="020B0504020202020204" pitchFamily="34" charset="0"/>
            </a:endParaRPr>
          </a:p>
          <a:p>
            <a:pPr algn="ctr"/>
            <a:r>
              <a:rPr lang="en-US" altLang="ja-JP" sz="2000" b="1" dirty="0">
                <a:latin typeface="Avenir Next LT Pro" panose="020B0504020202020204" pitchFamily="34" charset="0"/>
              </a:rPr>
              <a:t>Stella (PI) </a:t>
            </a:r>
            <a:r>
              <a:rPr lang="en-US" altLang="ja-JP" sz="2000" dirty="0">
                <a:latin typeface="Avenir Next LT Pro" panose="020B0504020202020204" pitchFamily="34" charset="0"/>
              </a:rPr>
              <a:t>will lead project management, evaluation design, stakeholder engagement, synthesis of findings, and the co-creation of accessible outputs.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E26D78-3063-5235-A459-A7ADDB28E7DE}"/>
              </a:ext>
            </a:extLst>
          </p:cNvPr>
          <p:cNvSpPr txBox="1"/>
          <p:nvPr/>
        </p:nvSpPr>
        <p:spPr>
          <a:xfrm>
            <a:off x="12371516" y="7630125"/>
            <a:ext cx="52091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36226A"/>
                </a:solidFill>
                <a:latin typeface="Avenir Next LT Pro" panose="020B0504020202020204" pitchFamily="34" charset="0"/>
              </a:rPr>
              <a:t>Dr Antony Aleksiev</a:t>
            </a:r>
            <a:endParaRPr lang="en-US" altLang="ja-JP" sz="2400" dirty="0">
              <a:latin typeface="Avenir Next LT Pro" panose="020B0504020202020204" pitchFamily="34" charset="0"/>
            </a:endParaRPr>
          </a:p>
          <a:p>
            <a:pPr algn="ctr"/>
            <a:r>
              <a:rPr lang="en-US" altLang="ja-JP" sz="2400" dirty="0">
                <a:latin typeface="Avenir Next LT Pro" panose="020B0504020202020204" pitchFamily="34" charset="0"/>
              </a:rPr>
              <a:t>Head of Development &amp; Innovation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AFC18F-66D1-ADCD-F88A-D63689B8DE74}"/>
              </a:ext>
            </a:extLst>
          </p:cNvPr>
          <p:cNvSpPr txBox="1"/>
          <p:nvPr/>
        </p:nvSpPr>
        <p:spPr>
          <a:xfrm>
            <a:off x="6574758" y="7634719"/>
            <a:ext cx="520919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36226A"/>
                </a:solidFill>
                <a:latin typeface="Avenir Next LT Pro" panose="020B0504020202020204" pitchFamily="34" charset="0"/>
              </a:rPr>
              <a:t>Professor Stella Jones-Devitt</a:t>
            </a:r>
            <a:endParaRPr lang="en-US" altLang="ja-JP" sz="2400" dirty="0"/>
          </a:p>
          <a:p>
            <a:pPr algn="ctr"/>
            <a:r>
              <a:rPr lang="en-US" altLang="ja-JP" sz="2400" dirty="0">
                <a:latin typeface="Avenir Next LT Pro" panose="020B0504020202020204" pitchFamily="34" charset="0"/>
              </a:rPr>
              <a:t>Director of SEER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051057-D258-4F03-EB49-A4B44FA86099}"/>
              </a:ext>
            </a:extLst>
          </p:cNvPr>
          <p:cNvSpPr/>
          <p:nvPr/>
        </p:nvSpPr>
        <p:spPr>
          <a:xfrm>
            <a:off x="12371515" y="8383446"/>
            <a:ext cx="5209197" cy="1903554"/>
          </a:xfrm>
          <a:prstGeom prst="rect">
            <a:avLst/>
          </a:prstGeom>
          <a:noFill/>
          <a:ln>
            <a:noFill/>
          </a:ln>
        </p:spPr>
        <p:txBody>
          <a:bodyPr rtlCol="0" anchor="t"/>
          <a:lstStyle/>
          <a:p>
            <a:pPr algn="ctr"/>
            <a:endParaRPr lang="en-US" altLang="ja-JP" sz="2000" b="1" dirty="0">
              <a:latin typeface="Avenir Next LT Pro" panose="020B0504020202020204" pitchFamily="34" charset="0"/>
            </a:endParaRPr>
          </a:p>
          <a:p>
            <a:pPr algn="ctr"/>
            <a:r>
              <a:rPr lang="en-US" altLang="ja-JP" sz="2000" b="1" dirty="0">
                <a:latin typeface="Avenir Next LT Pro" panose="020B0504020202020204" pitchFamily="34" charset="0"/>
              </a:rPr>
              <a:t>Antony (Co-I)</a:t>
            </a:r>
            <a:r>
              <a:rPr lang="en-US" altLang="ja-JP" sz="2000" dirty="0">
                <a:latin typeface="Avenir Next LT Pro" panose="020B0504020202020204" pitchFamily="34" charset="0"/>
              </a:rPr>
              <a:t> will lead on quantitative analysis, support Student Advisors, and contribute to evidence gathering, synthesis and dissemination.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6E6C79-C966-AA66-E26B-7884E820C085}"/>
              </a:ext>
            </a:extLst>
          </p:cNvPr>
          <p:cNvSpPr txBox="1"/>
          <p:nvPr/>
        </p:nvSpPr>
        <p:spPr>
          <a:xfrm>
            <a:off x="501781" y="3735391"/>
            <a:ext cx="4322291" cy="6148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Applied Inspiration </a:t>
            </a: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is delivering the evaluation of the mid-term review.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We have proven expertise in access planning, auditing, impact evaluation and regulatory advice in the UK and beyond.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US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Through our SEER service, we manage relationships with 26 HE Providers and lead collective impact reporting across our growing network. </a:t>
            </a:r>
            <a:endParaRPr lang="ja-JP" altLang="ja-JP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CC74D1-0A13-E0BA-E430-CF9D8126E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" y="356849"/>
            <a:ext cx="3310968" cy="1066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41D440-84D3-6E5E-A839-3AF36FFED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6689" r="9337"/>
          <a:stretch/>
        </p:blipFill>
        <p:spPr>
          <a:xfrm>
            <a:off x="12263948" y="823572"/>
            <a:ext cx="5269197" cy="64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A452-752E-E888-1F0F-5876ED29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DA513-5061-9590-ECE1-805C125C3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4ADA6C-F03A-3EC6-B941-CBE8E0382A7E}"/>
              </a:ext>
            </a:extLst>
          </p:cNvPr>
          <p:cNvSpPr/>
          <p:nvPr/>
        </p:nvSpPr>
        <p:spPr>
          <a:xfrm>
            <a:off x="0" y="-196411"/>
            <a:ext cx="18288000" cy="10483411"/>
          </a:xfrm>
          <a:prstGeom prst="rect">
            <a:avLst/>
          </a:prstGeom>
          <a:solidFill>
            <a:srgbClr val="36226A"/>
          </a:solidFill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96C98C-2690-92D1-EBCC-B6F93B81A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814" y="92090"/>
            <a:ext cx="13572372" cy="990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7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95707-CDF7-0BC5-B7E5-E3929662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B2BD80-3F7C-6D88-9856-36DAA7EBAED0}"/>
              </a:ext>
            </a:extLst>
          </p:cNvPr>
          <p:cNvSpPr txBox="1"/>
          <p:nvPr/>
        </p:nvSpPr>
        <p:spPr>
          <a:xfrm>
            <a:off x="148589" y="2258849"/>
            <a:ext cx="4795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Mapping the Project Path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AF715-6231-455D-E9E2-7AA9004AF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2" r="37376"/>
          <a:stretch/>
        </p:blipFill>
        <p:spPr>
          <a:xfrm>
            <a:off x="10360924" y="26103"/>
            <a:ext cx="2428523" cy="1026089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75AB20D-EAC8-924D-4E88-37F8CB81741E}"/>
              </a:ext>
            </a:extLst>
          </p:cNvPr>
          <p:cNvSpPr txBox="1"/>
          <p:nvPr/>
        </p:nvSpPr>
        <p:spPr>
          <a:xfrm>
            <a:off x="11843956" y="9494823"/>
            <a:ext cx="463199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altLang="ja-JP" sz="2000" dirty="0">
                <a:latin typeface="Avenir Next LT Pro" panose="020B0504020202020204" pitchFamily="34" charset="0"/>
              </a:rPr>
              <a:t>Collaboratively </a:t>
            </a:r>
            <a:r>
              <a:rPr lang="en-GB" altLang="ja-JP" sz="2000" b="1" dirty="0">
                <a:latin typeface="Avenir Next LT Pro" panose="020B0504020202020204" pitchFamily="34" charset="0"/>
              </a:rPr>
              <a:t>develop</a:t>
            </a:r>
            <a:r>
              <a:rPr lang="en-GB" altLang="ja-JP" sz="2000" dirty="0">
                <a:latin typeface="Avenir Next LT Pro" panose="020B0504020202020204" pitchFamily="34" charset="0"/>
              </a:rPr>
              <a:t> a dynamic </a:t>
            </a:r>
            <a:r>
              <a:rPr lang="en-GB" altLang="ja-JP" sz="2000" b="1" dirty="0">
                <a:latin typeface="Avenir Next LT Pro" panose="020B0504020202020204" pitchFamily="34" charset="0"/>
              </a:rPr>
              <a:t>Theory of Change </a:t>
            </a:r>
            <a:r>
              <a:rPr lang="en-GB" altLang="ja-JP" sz="2000" dirty="0">
                <a:latin typeface="Avenir Next LT Pro" panose="020B0504020202020204" pitchFamily="34" charset="0"/>
              </a:rPr>
              <a:t>evaluation process</a:t>
            </a:r>
            <a:endParaRPr lang="en-US" altLang="ja-JP" sz="2000" dirty="0">
              <a:latin typeface="Avenir Next LT Pro" panose="020B05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D03014-0FF3-2427-A33F-EE936565654C}"/>
              </a:ext>
            </a:extLst>
          </p:cNvPr>
          <p:cNvSpPr txBox="1"/>
          <p:nvPr/>
        </p:nvSpPr>
        <p:spPr>
          <a:xfrm>
            <a:off x="6965002" y="8685577"/>
            <a:ext cx="399800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GB" altLang="ja-JP" sz="2000" b="1" dirty="0">
                <a:latin typeface="Avenir Next LT Pro" panose="020B0504020202020204" pitchFamily="34" charset="0"/>
              </a:rPr>
              <a:t>Analyse documentation </a:t>
            </a:r>
            <a:r>
              <a:rPr lang="en-GB" altLang="ja-JP" sz="2000" dirty="0">
                <a:latin typeface="Avenir Next LT Pro" panose="020B0504020202020204" pitchFamily="34" charset="0"/>
              </a:rPr>
              <a:t>within project scope</a:t>
            </a:r>
            <a:endParaRPr lang="en-US" altLang="ja-JP" sz="2000" dirty="0">
              <a:latin typeface="Avenir Next LT Pro" panose="020B05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8EB78B-CE05-6275-6D28-27D7DC0AB78C}"/>
              </a:ext>
            </a:extLst>
          </p:cNvPr>
          <p:cNvSpPr txBox="1"/>
          <p:nvPr/>
        </p:nvSpPr>
        <p:spPr>
          <a:xfrm>
            <a:off x="12203949" y="8219706"/>
            <a:ext cx="431992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altLang="ja-JP" sz="2000" dirty="0">
                <a:latin typeface="Avenir Next LT Pro" panose="020B0504020202020204" pitchFamily="34" charset="0"/>
              </a:rPr>
              <a:t>Initial</a:t>
            </a:r>
            <a:r>
              <a:rPr lang="en-GB" altLang="ja-JP" sz="2000" b="1" dirty="0">
                <a:latin typeface="Avenir Next LT Pro" panose="020B0504020202020204" pitchFamily="34" charset="0"/>
              </a:rPr>
              <a:t> gap mapping</a:t>
            </a:r>
            <a:endParaRPr lang="en-US" altLang="ja-JP" sz="2000" dirty="0">
              <a:latin typeface="Avenir Next LT Pro" panose="020B05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31B49B-3F1D-6D36-B5CF-712B04D33CCE}"/>
              </a:ext>
            </a:extLst>
          </p:cNvPr>
          <p:cNvSpPr txBox="1"/>
          <p:nvPr/>
        </p:nvSpPr>
        <p:spPr>
          <a:xfrm>
            <a:off x="11843956" y="4123517"/>
            <a:ext cx="404849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altLang="ja-JP" sz="2000" dirty="0">
                <a:latin typeface="Avenir Next LT Pro" panose="020B0504020202020204" pitchFamily="34" charset="0"/>
              </a:rPr>
              <a:t>Use Most Significant Change methodology to </a:t>
            </a:r>
            <a:r>
              <a:rPr lang="en-GB" altLang="ja-JP" sz="2000" b="1" dirty="0">
                <a:latin typeface="Avenir Next LT Pro" panose="020B0504020202020204" pitchFamily="34" charset="0"/>
              </a:rPr>
              <a:t>share impact</a:t>
            </a:r>
            <a:endParaRPr lang="en-US" altLang="ja-JP" sz="2000" dirty="0">
              <a:latin typeface="Avenir Next LT Pro" panose="020B05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E4D87DC-F742-7ED6-541C-0A0EF46C7AC3}"/>
              </a:ext>
            </a:extLst>
          </p:cNvPr>
          <p:cNvSpPr txBox="1"/>
          <p:nvPr/>
        </p:nvSpPr>
        <p:spPr>
          <a:xfrm>
            <a:off x="6965002" y="7665789"/>
            <a:ext cx="3998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altLang="ja-JP" sz="2000" kern="100" dirty="0">
                <a:solidFill>
                  <a:srgbClr val="000000"/>
                </a:solidFill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</a:t>
            </a:r>
            <a:r>
              <a:rPr lang="en-GB" altLang="ja-JP" sz="2000" b="1" kern="100" dirty="0">
                <a:solidFill>
                  <a:srgbClr val="000000"/>
                </a:solidFill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stakeholder c</a:t>
            </a:r>
            <a:r>
              <a:rPr lang="en-GB" altLang="ja-JP" sz="2000" b="1" kern="1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onsultation</a:t>
            </a:r>
            <a:endParaRPr lang="ja-JP" alt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088464-E737-56E5-22E4-384BDF83741F}"/>
              </a:ext>
            </a:extLst>
          </p:cNvPr>
          <p:cNvSpPr txBox="1"/>
          <p:nvPr/>
        </p:nvSpPr>
        <p:spPr>
          <a:xfrm>
            <a:off x="12203949" y="6988424"/>
            <a:ext cx="39913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sz="2000" b="1" kern="100" dirty="0">
                <a:solidFill>
                  <a:srgbClr val="000000"/>
                </a:solidFill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Student </a:t>
            </a:r>
            <a:r>
              <a:rPr lang="en-GB" altLang="ja-JP" sz="2000" b="1" kern="1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consultatio</a:t>
            </a:r>
            <a:r>
              <a:rPr lang="en-GB" altLang="ja-JP" sz="2000" b="1" kern="100" dirty="0">
                <a:solidFill>
                  <a:srgbClr val="000000"/>
                </a:solidFill>
                <a:latin typeface="Avenir Next LT Pro" panose="020B05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</a:t>
            </a:r>
            <a:endParaRPr lang="ja-JP" altLang="en-US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3D2B2C-F356-8ED7-3E77-AB0E98935425}"/>
              </a:ext>
            </a:extLst>
          </p:cNvPr>
          <p:cNvSpPr txBox="1"/>
          <p:nvPr/>
        </p:nvSpPr>
        <p:spPr>
          <a:xfrm>
            <a:off x="6965002" y="6173854"/>
            <a:ext cx="3998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2000" b="1" dirty="0">
                <a:latin typeface="Avenir Next LT Pro" panose="020B0504020202020204" pitchFamily="34" charset="0"/>
              </a:rPr>
              <a:t>Assess</a:t>
            </a:r>
            <a:r>
              <a:rPr lang="en-US" altLang="ja-JP" sz="2000" dirty="0">
                <a:latin typeface="Avenir Next LT Pro" panose="020B0504020202020204" pitchFamily="34" charset="0"/>
              </a:rPr>
              <a:t> </a:t>
            </a:r>
            <a:r>
              <a:rPr lang="en-US" altLang="ja-JP" sz="2000" b="1" dirty="0">
                <a:latin typeface="Avenir Next LT Pro" panose="020B0504020202020204" pitchFamily="34" charset="0"/>
              </a:rPr>
              <a:t>progress</a:t>
            </a:r>
            <a:r>
              <a:rPr lang="en-US" altLang="ja-JP" sz="2000" dirty="0">
                <a:latin typeface="Avenir Next LT Pro" panose="020B0504020202020204" pitchFamily="34" charset="0"/>
              </a:rPr>
              <a:t> against NAP access targets</a:t>
            </a:r>
            <a:endParaRPr lang="ja-JP" altLang="en-US" sz="2000" dirty="0">
              <a:latin typeface="Avenir Next LT Pro" panose="020B05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1A9D14-EEB3-B119-7D0C-094C631846EE}"/>
              </a:ext>
            </a:extLst>
          </p:cNvPr>
          <p:cNvSpPr txBox="1"/>
          <p:nvPr/>
        </p:nvSpPr>
        <p:spPr>
          <a:xfrm>
            <a:off x="12203949" y="5632309"/>
            <a:ext cx="41759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latin typeface="Avenir Next LT Pro" panose="020B0504020202020204" pitchFamily="34" charset="0"/>
              </a:rPr>
              <a:t>Synthesize findings </a:t>
            </a:r>
            <a:r>
              <a:rPr lang="en-US" altLang="ja-JP" sz="2000" dirty="0">
                <a:latin typeface="Avenir Next LT Pro" panose="020B0504020202020204" pitchFamily="34" charset="0"/>
              </a:rPr>
              <a:t>to evaluate mid-term progress</a:t>
            </a:r>
            <a:endParaRPr lang="ja-JP" altLang="en-US" sz="2000" dirty="0">
              <a:latin typeface="Avenir Next LT Pro" panose="020B0504020202020204" pitchFamily="34" charset="0"/>
            </a:endParaRP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484042E-7BC4-5FB6-36DF-D94F4C65D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002" y="4787826"/>
            <a:ext cx="39980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Next LT Pro" panose="020B0504020202020204" pitchFamily="34" charset="0"/>
              </a:rPr>
              <a:t>Co</a:t>
            </a: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Next LT Pro" panose="020B0504020202020204" pitchFamily="34" charset="0"/>
              </a:rPr>
              <a:t>-create an impact pathway</a:t>
            </a:r>
            <a:r>
              <a:rPr kumimoji="0" lang="en-GB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Next LT Pro" panose="020B0504020202020204" pitchFamily="34" charset="0"/>
              </a:rPr>
              <a:t> </a:t>
            </a:r>
            <a:r>
              <a:rPr kumimoji="0" lang="en-GB" altLang="ja-JP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Next LT Pro" panose="020B0504020202020204" pitchFamily="34" charset="0"/>
              </a:rPr>
              <a:t>with NAP Steerin</a:t>
            </a:r>
            <a:r>
              <a:rPr lang="en-GB" altLang="ja-JP" sz="2000" dirty="0">
                <a:latin typeface="Avenir Next LT Pro" panose="020B0504020202020204" pitchFamily="34" charset="0"/>
              </a:rPr>
              <a:t>g Group</a:t>
            </a:r>
            <a:r>
              <a:rPr kumimoji="0" lang="ja-JP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Next LT Pro" panose="020B0504020202020204" pitchFamily="34" charset="0"/>
              </a:rPr>
              <a:t> for 2025–28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22C9AF-6137-9191-A15C-61996377D493}"/>
              </a:ext>
            </a:extLst>
          </p:cNvPr>
          <p:cNvSpPr txBox="1"/>
          <p:nvPr/>
        </p:nvSpPr>
        <p:spPr>
          <a:xfrm>
            <a:off x="530200" y="4423512"/>
            <a:ext cx="4259929" cy="1336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n-GB" altLang="ja-JP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Our proposed nine key stages for a successful mission.</a:t>
            </a:r>
            <a:endParaRPr lang="ja-JP" altLang="ja-JP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571F99-93E6-4576-3028-D4F15824D17A}"/>
              </a:ext>
            </a:extLst>
          </p:cNvPr>
          <p:cNvSpPr/>
          <p:nvPr/>
        </p:nvSpPr>
        <p:spPr>
          <a:xfrm>
            <a:off x="10103984" y="9813"/>
            <a:ext cx="3059949" cy="4053705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C0FE303-E028-8FFA-9A95-01C74AD5029C}"/>
              </a:ext>
            </a:extLst>
          </p:cNvPr>
          <p:cNvSpPr/>
          <p:nvPr/>
        </p:nvSpPr>
        <p:spPr>
          <a:xfrm>
            <a:off x="11003969" y="3871219"/>
            <a:ext cx="959984" cy="321276"/>
          </a:xfrm>
          <a:prstGeom prst="triangle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69D85DEA-2507-D7E3-683D-D694A76DC54D}"/>
              </a:ext>
            </a:extLst>
          </p:cNvPr>
          <p:cNvSpPr/>
          <p:nvPr/>
        </p:nvSpPr>
        <p:spPr>
          <a:xfrm>
            <a:off x="11239500" y="4171950"/>
            <a:ext cx="563880" cy="120151"/>
          </a:xfrm>
          <a:custGeom>
            <a:avLst/>
            <a:gdLst>
              <a:gd name="connsiteX0" fmla="*/ 0 w 563880"/>
              <a:gd name="connsiteY0" fmla="*/ 81915 h 120151"/>
              <a:gd name="connsiteX1" fmla="*/ 169545 w 563880"/>
              <a:gd name="connsiteY1" fmla="*/ 7620 h 120151"/>
              <a:gd name="connsiteX2" fmla="*/ 447675 w 563880"/>
              <a:gd name="connsiteY2" fmla="*/ 40005 h 120151"/>
              <a:gd name="connsiteX3" fmla="*/ 533400 w 563880"/>
              <a:gd name="connsiteY3" fmla="*/ 112395 h 120151"/>
              <a:gd name="connsiteX4" fmla="*/ 556260 w 563880"/>
              <a:gd name="connsiteY4" fmla="*/ 118110 h 120151"/>
              <a:gd name="connsiteX5" fmla="*/ 556260 w 563880"/>
              <a:gd name="connsiteY5" fmla="*/ 118110 h 120151"/>
              <a:gd name="connsiteX6" fmla="*/ 474345 w 563880"/>
              <a:gd name="connsiteY6" fmla="*/ 72390 h 120151"/>
              <a:gd name="connsiteX7" fmla="*/ 474345 w 563880"/>
              <a:gd name="connsiteY7" fmla="*/ 72390 h 120151"/>
              <a:gd name="connsiteX8" fmla="*/ 474345 w 563880"/>
              <a:gd name="connsiteY8" fmla="*/ 72390 h 120151"/>
              <a:gd name="connsiteX9" fmla="*/ 563880 w 563880"/>
              <a:gd name="connsiteY9" fmla="*/ 0 h 12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3880" h="120151">
                <a:moveTo>
                  <a:pt x="0" y="81915"/>
                </a:moveTo>
                <a:cubicBezTo>
                  <a:pt x="47466" y="48260"/>
                  <a:pt x="94933" y="14605"/>
                  <a:pt x="169545" y="7620"/>
                </a:cubicBezTo>
                <a:cubicBezTo>
                  <a:pt x="244158" y="635"/>
                  <a:pt x="387033" y="22543"/>
                  <a:pt x="447675" y="40005"/>
                </a:cubicBezTo>
                <a:cubicBezTo>
                  <a:pt x="508317" y="57467"/>
                  <a:pt x="515303" y="99378"/>
                  <a:pt x="533400" y="112395"/>
                </a:cubicBezTo>
                <a:cubicBezTo>
                  <a:pt x="551497" y="125412"/>
                  <a:pt x="556260" y="118110"/>
                  <a:pt x="556260" y="118110"/>
                </a:cubicBezTo>
                <a:lnTo>
                  <a:pt x="556260" y="118110"/>
                </a:lnTo>
                <a:lnTo>
                  <a:pt x="474345" y="72390"/>
                </a:lnTo>
                <a:lnTo>
                  <a:pt x="474345" y="72390"/>
                </a:lnTo>
                <a:lnTo>
                  <a:pt x="474345" y="72390"/>
                </a:lnTo>
                <a:lnTo>
                  <a:pt x="563880" y="0"/>
                </a:lnTo>
              </a:path>
            </a:pathLst>
          </a:custGeom>
          <a:noFill/>
        </p:spPr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Chord 16">
            <a:extLst>
              <a:ext uri="{FF2B5EF4-FFF2-40B4-BE49-F238E27FC236}">
                <a16:creationId xmlns:a16="http://schemas.microsoft.com/office/drawing/2014/main" id="{2CE54169-F4AC-7885-0DFA-2CF8A2614DDD}"/>
              </a:ext>
            </a:extLst>
          </p:cNvPr>
          <p:cNvSpPr/>
          <p:nvPr/>
        </p:nvSpPr>
        <p:spPr>
          <a:xfrm rot="4603818">
            <a:off x="10935395" y="3763524"/>
            <a:ext cx="719988" cy="659989"/>
          </a:xfrm>
          <a:prstGeom prst="chord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Chord 17">
            <a:extLst>
              <a:ext uri="{FF2B5EF4-FFF2-40B4-BE49-F238E27FC236}">
                <a16:creationId xmlns:a16="http://schemas.microsoft.com/office/drawing/2014/main" id="{E19B46F7-D5F0-533E-BB87-88311795F282}"/>
              </a:ext>
            </a:extLst>
          </p:cNvPr>
          <p:cNvSpPr/>
          <p:nvPr/>
        </p:nvSpPr>
        <p:spPr>
          <a:xfrm rot="8295014">
            <a:off x="11302890" y="3738202"/>
            <a:ext cx="719988" cy="659989"/>
          </a:xfrm>
          <a:prstGeom prst="chord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7C8BFE-6CAE-9910-033E-628984C9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42625" l="40375" r="63375">
                        <a14:foregroundMark x1="48000" y1="4625" x2="51500" y2="1250"/>
                        <a14:foregroundMark x1="51500" y1="1250" x2="55375" y2="6375"/>
                        <a14:foregroundMark x1="43375" y1="28500" x2="42500" y2="23000"/>
                        <a14:foregroundMark x1="42500" y1="23000" x2="43750" y2="21625"/>
                        <a14:foregroundMark x1="48875" y1="38000" x2="50349" y2="41408"/>
                        <a14:foregroundMark x1="51325" y1="41629" x2="52625" y2="38750"/>
                        <a14:foregroundMark x1="44375" y1="20625" x2="44625" y2="14125"/>
                        <a14:foregroundMark x1="44625" y1="14125" x2="43750" y2="17125"/>
                        <a14:foregroundMark x1="44125" y1="20500" x2="44125" y2="17250"/>
                        <a14:foregroundMark x1="43875" y1="15875" x2="43500" y2="13500"/>
                        <a14:foregroundMark x1="43875" y1="12750" x2="44000" y2="9875"/>
                        <a14:foregroundMark x1="44125" y1="10000" x2="45125" y2="6375"/>
                        <a14:foregroundMark x1="45375" y1="6375" x2="47000" y2="3750"/>
                        <a14:foregroundMark x1="47250" y1="3750" x2="49000" y2="1625"/>
                        <a14:foregroundMark x1="49125" y1="1625" x2="50250" y2="250"/>
                        <a14:foregroundMark x1="53750" y1="29500" x2="57000" y2="26000"/>
                        <a14:foregroundMark x1="57000" y1="26000" x2="58375" y2="31000"/>
                        <a14:foregroundMark x1="58375" y1="31000" x2="58375" y2="32500"/>
                        <a14:foregroundMark x1="43500" y1="33000" x2="41000" y2="28500"/>
                        <a14:foregroundMark x1="41000" y1="28500" x2="41500" y2="23500"/>
                        <a14:foregroundMark x1="41500" y1="23500" x2="44250" y2="20875"/>
                        <a14:foregroundMark x1="40750" y1="27750" x2="42000" y2="22500"/>
                        <a14:foregroundMark x1="42000" y1="22500" x2="43500" y2="20625"/>
                        <a14:foregroundMark x1="40750" y1="26500" x2="42375" y2="22125"/>
                        <a14:foregroundMark x1="42250" y1="22625" x2="40750" y2="24125"/>
                        <a14:foregroundMark x1="42375" y1="22000" x2="40875" y2="23125"/>
                        <a14:foregroundMark x1="41250" y1="24375" x2="40625" y2="25375"/>
                        <a14:foregroundMark x1="41625" y1="25250" x2="40375" y2="26250"/>
                        <a14:foregroundMark x1="51375" y1="250" x2="55000" y2="3375"/>
                        <a14:foregroundMark x1="55000" y1="3375" x2="57125" y2="8000"/>
                        <a14:foregroundMark x1="57125" y1="8000" x2="57375" y2="9250"/>
                        <a14:foregroundMark x1="57250" y1="8000" x2="59000" y2="17500"/>
                        <a14:foregroundMark x1="58000" y1="21125" x2="58375" y2="15875"/>
                        <a14:foregroundMark x1="58250" y1="21000" x2="61625" y2="25250"/>
                        <a14:foregroundMark x1="61625" y1="25250" x2="58875" y2="32375"/>
                        <a14:foregroundMark x1="59000" y1="21375" x2="59875" y2="22375"/>
                        <a14:foregroundMark x1="59875" y1="22375" x2="60750" y2="23750"/>
                        <a14:foregroundMark x1="59000" y1="32375" x2="58750" y2="33000"/>
                        <a14:foregroundMark x1="54750" y1="29125" x2="57125" y2="27875"/>
                        <a14:foregroundMark x1="47500" y1="36750" x2="47125" y2="31625"/>
                        <a14:foregroundMark x1="48125" y1="29250" x2="46750" y2="34625"/>
                        <a14:foregroundMark x1="46750" y1="34625" x2="47500" y2="35875"/>
                        <a14:foregroundMark x1="45250" y1="26125" x2="48125" y2="29000"/>
                        <a14:foregroundMark x1="46375" y1="28500" x2="47500" y2="29250"/>
                        <a14:foregroundMark x1="45625" y1="28250" x2="46375" y2="28625"/>
                        <a14:foregroundMark x1="45625" y1="28125" x2="45500" y2="26500"/>
                        <a14:foregroundMark x1="43625" y1="33125" x2="44500" y2="27625"/>
                        <a14:foregroundMark x1="46875" y1="34375" x2="46375" y2="32625"/>
                        <a14:foregroundMark x1="54750" y1="35875" x2="55125" y2="31250"/>
                        <a14:foregroundMark x1="54125" y1="29750" x2="55375" y2="31500"/>
                        <a14:foregroundMark x1="54250" y1="37375" x2="54750" y2="36125"/>
                        <a14:foregroundMark x1="48875" y1="39500" x2="47500" y2="37000"/>
                        <a14:backgroundMark x1="50375" y1="42375" x2="50750" y2="42750"/>
                        <a14:backgroundMark x1="52250" y1="41500" x2="53125" y2="39875"/>
                        <a14:backgroundMark x1="50000" y1="41625" x2="50625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50" r="34028" b="57087"/>
          <a:stretch/>
        </p:blipFill>
        <p:spPr>
          <a:xfrm>
            <a:off x="10297701" y="65119"/>
            <a:ext cx="2803008" cy="422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8" grpId="0"/>
      <p:bldP spid="39" grpId="0"/>
      <p:bldP spid="41" grpId="0"/>
      <p:bldP spid="42" grpId="0"/>
      <p:bldP spid="43" grpId="0"/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259F-5CD9-48B5-643C-AD391F3C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73424-7BAC-1AB9-452C-473F37A281FC}"/>
              </a:ext>
            </a:extLst>
          </p:cNvPr>
          <p:cNvSpPr/>
          <p:nvPr/>
        </p:nvSpPr>
        <p:spPr>
          <a:xfrm>
            <a:off x="-134785" y="-376408"/>
            <a:ext cx="18557569" cy="11039816"/>
          </a:xfrm>
          <a:prstGeom prst="rect">
            <a:avLst/>
          </a:prstGeom>
          <a:solidFill>
            <a:schemeClr val="bg1"/>
          </a:solidFill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E5703-5F76-6B41-77C1-E413B0CA0930}"/>
              </a:ext>
            </a:extLst>
          </p:cNvPr>
          <p:cNvSpPr txBox="1"/>
          <p:nvPr/>
        </p:nvSpPr>
        <p:spPr>
          <a:xfrm>
            <a:off x="-1" y="823572"/>
            <a:ext cx="7044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4000" b="1" dirty="0">
                <a:solidFill>
                  <a:srgbClr val="36226A"/>
                </a:solidFill>
                <a:latin typeface="Avenir Next LT Pro" panose="020B0504020202020204" pitchFamily="34" charset="0"/>
              </a:rPr>
              <a:t>Proposed Timeline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C2193-7FF6-14B5-A38F-74C8FB1B4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7378" r="820" b="16863"/>
          <a:stretch/>
        </p:blipFill>
        <p:spPr>
          <a:xfrm>
            <a:off x="161999" y="1590662"/>
            <a:ext cx="17964000" cy="7898152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951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DD15D-12F4-7BAB-8C59-8A87C1937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Diagram 50">
            <a:extLst>
              <a:ext uri="{FF2B5EF4-FFF2-40B4-BE49-F238E27FC236}">
                <a16:creationId xmlns:a16="http://schemas.microsoft.com/office/drawing/2014/main" id="{3B541982-942F-DEA3-E4F3-3AD42B5DA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365925"/>
              </p:ext>
            </p:extLst>
          </p:nvPr>
        </p:nvGraphicFramePr>
        <p:xfrm>
          <a:off x="5748209" y="85456"/>
          <a:ext cx="12155645" cy="1020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22591AC-A720-F7A0-4580-5CDAD3EB21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2" y="3570937"/>
            <a:ext cx="5475829" cy="6716063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F77A54-6495-5558-9D9D-9E3F9E027F7A}"/>
              </a:ext>
            </a:extLst>
          </p:cNvPr>
          <p:cNvCxnSpPr>
            <a:cxnSpLocks/>
          </p:cNvCxnSpPr>
          <p:nvPr/>
        </p:nvCxnSpPr>
        <p:spPr>
          <a:xfrm>
            <a:off x="0" y="2258849"/>
            <a:ext cx="5484061" cy="0"/>
          </a:xfrm>
          <a:prstGeom prst="line">
            <a:avLst/>
          </a:prstGeom>
          <a:ln w="19050" cmpd="sng">
            <a:solidFill>
              <a:schemeClr val="accent4">
                <a:lumMod val="75000"/>
                <a:alpha val="3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18EAED1-2A7C-2CD7-1141-AE26E8474CC6}"/>
              </a:ext>
            </a:extLst>
          </p:cNvPr>
          <p:cNvCxnSpPr>
            <a:cxnSpLocks/>
          </p:cNvCxnSpPr>
          <p:nvPr/>
        </p:nvCxnSpPr>
        <p:spPr>
          <a:xfrm>
            <a:off x="-35847" y="1543560"/>
            <a:ext cx="5519908" cy="0"/>
          </a:xfrm>
          <a:prstGeom prst="line">
            <a:avLst/>
          </a:prstGeom>
          <a:ln w="19050" cmpd="sng">
            <a:solidFill>
              <a:schemeClr val="accent4">
                <a:lumMod val="75000"/>
                <a:alpha val="3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86408B-E1D6-87D4-D7D0-BA4157366B3B}"/>
              </a:ext>
            </a:extLst>
          </p:cNvPr>
          <p:cNvCxnSpPr>
            <a:cxnSpLocks/>
          </p:cNvCxnSpPr>
          <p:nvPr/>
        </p:nvCxnSpPr>
        <p:spPr>
          <a:xfrm>
            <a:off x="0" y="2983536"/>
            <a:ext cx="5484061" cy="0"/>
          </a:xfrm>
          <a:prstGeom prst="line">
            <a:avLst/>
          </a:prstGeom>
          <a:ln w="19050" cmpd="sng">
            <a:solidFill>
              <a:schemeClr val="accent4">
                <a:lumMod val="75000"/>
                <a:alpha val="3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6FAB58-A06E-89BD-20BE-2E3331BF3C55}"/>
              </a:ext>
            </a:extLst>
          </p:cNvPr>
          <p:cNvCxnSpPr>
            <a:cxnSpLocks/>
          </p:cNvCxnSpPr>
          <p:nvPr/>
        </p:nvCxnSpPr>
        <p:spPr>
          <a:xfrm>
            <a:off x="8232" y="823572"/>
            <a:ext cx="5484061" cy="0"/>
          </a:xfrm>
          <a:prstGeom prst="line">
            <a:avLst/>
          </a:prstGeom>
          <a:ln w="19050" cmpd="sng">
            <a:solidFill>
              <a:schemeClr val="accent4">
                <a:lumMod val="75000"/>
                <a:alpha val="3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2FCCC1-FC68-1407-0F0B-483CC59EE659}"/>
              </a:ext>
            </a:extLst>
          </p:cNvPr>
          <p:cNvCxnSpPr>
            <a:cxnSpLocks/>
          </p:cNvCxnSpPr>
          <p:nvPr/>
        </p:nvCxnSpPr>
        <p:spPr>
          <a:xfrm>
            <a:off x="8232" y="3703524"/>
            <a:ext cx="5484061" cy="0"/>
          </a:xfrm>
          <a:prstGeom prst="line">
            <a:avLst/>
          </a:prstGeom>
          <a:ln w="19050" cmpd="sng">
            <a:solidFill>
              <a:schemeClr val="accent4">
                <a:lumMod val="75000"/>
                <a:alpha val="3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F319C37-292D-F9DF-FB49-28541DF38DB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39952"/>
          <a:stretch/>
        </p:blipFill>
        <p:spPr>
          <a:xfrm>
            <a:off x="8232" y="0"/>
            <a:ext cx="5475829" cy="4376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71A659-C1C4-55C2-4B86-4B091853D9E5}"/>
              </a:ext>
            </a:extLst>
          </p:cNvPr>
          <p:cNvSpPr txBox="1"/>
          <p:nvPr/>
        </p:nvSpPr>
        <p:spPr>
          <a:xfrm>
            <a:off x="148590" y="2258849"/>
            <a:ext cx="5095476" cy="2308324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Dynamic Theory of Change (ToC):           A Blueprint Process for Evaluation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55DEB49-3B43-0A90-2BF8-6D94DA8D26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" y="356849"/>
            <a:ext cx="3310968" cy="106671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937BD00-9744-866C-0CDD-65E17D91C1E6}"/>
              </a:ext>
            </a:extLst>
          </p:cNvPr>
          <p:cNvGrpSpPr/>
          <p:nvPr/>
        </p:nvGrpSpPr>
        <p:grpSpPr>
          <a:xfrm>
            <a:off x="9563993" y="883158"/>
            <a:ext cx="1941040" cy="1320391"/>
            <a:chOff x="9395025" y="1753377"/>
            <a:chExt cx="926117" cy="578747"/>
          </a:xfrm>
          <a:solidFill>
            <a:srgbClr val="36226A"/>
          </a:solidFill>
        </p:grpSpPr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16B3335C-BFEF-6D8E-3AE2-66E0D724A7BA}"/>
                </a:ext>
              </a:extLst>
            </p:cNvPr>
            <p:cNvSpPr/>
            <p:nvPr/>
          </p:nvSpPr>
          <p:spPr>
            <a:xfrm>
              <a:off x="9635342" y="1753377"/>
              <a:ext cx="685800" cy="476250"/>
            </a:xfrm>
            <a:custGeom>
              <a:avLst/>
              <a:gdLst>
                <a:gd name="connsiteX0" fmla="*/ 647700 w 685800"/>
                <a:gd name="connsiteY0" fmla="*/ 0 h 476250"/>
                <a:gd name="connsiteX1" fmla="*/ 38100 w 685800"/>
                <a:gd name="connsiteY1" fmla="*/ 0 h 476250"/>
                <a:gd name="connsiteX2" fmla="*/ 0 w 685800"/>
                <a:gd name="connsiteY2" fmla="*/ 38100 h 476250"/>
                <a:gd name="connsiteX3" fmla="*/ 0 w 685800"/>
                <a:gd name="connsiteY3" fmla="*/ 176213 h 476250"/>
                <a:gd name="connsiteX4" fmla="*/ 34290 w 685800"/>
                <a:gd name="connsiteY4" fmla="*/ 171450 h 476250"/>
                <a:gd name="connsiteX5" fmla="*/ 57150 w 685800"/>
                <a:gd name="connsiteY5" fmla="*/ 173355 h 476250"/>
                <a:gd name="connsiteX6" fmla="*/ 57150 w 685800"/>
                <a:gd name="connsiteY6" fmla="*/ 57150 h 476250"/>
                <a:gd name="connsiteX7" fmla="*/ 628650 w 685800"/>
                <a:gd name="connsiteY7" fmla="*/ 57150 h 476250"/>
                <a:gd name="connsiteX8" fmla="*/ 628650 w 685800"/>
                <a:gd name="connsiteY8" fmla="*/ 419100 h 476250"/>
                <a:gd name="connsiteX9" fmla="*/ 305753 w 685800"/>
                <a:gd name="connsiteY9" fmla="*/ 419100 h 476250"/>
                <a:gd name="connsiteX10" fmla="*/ 251460 w 685800"/>
                <a:gd name="connsiteY10" fmla="*/ 476250 h 476250"/>
                <a:gd name="connsiteX11" fmla="*/ 647700 w 685800"/>
                <a:gd name="connsiteY11" fmla="*/ 476250 h 476250"/>
                <a:gd name="connsiteX12" fmla="*/ 685800 w 685800"/>
                <a:gd name="connsiteY12" fmla="*/ 438150 h 476250"/>
                <a:gd name="connsiteX13" fmla="*/ 685800 w 685800"/>
                <a:gd name="connsiteY13" fmla="*/ 38100 h 476250"/>
                <a:gd name="connsiteX14" fmla="*/ 647700 w 685800"/>
                <a:gd name="connsiteY14" fmla="*/ 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800" h="476250">
                  <a:moveTo>
                    <a:pt x="64770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176213"/>
                  </a:lnTo>
                  <a:cubicBezTo>
                    <a:pt x="10478" y="173355"/>
                    <a:pt x="22860" y="171450"/>
                    <a:pt x="34290" y="171450"/>
                  </a:cubicBezTo>
                  <a:cubicBezTo>
                    <a:pt x="41910" y="171450"/>
                    <a:pt x="49530" y="172402"/>
                    <a:pt x="57150" y="173355"/>
                  </a:cubicBezTo>
                  <a:lnTo>
                    <a:pt x="57150" y="57150"/>
                  </a:lnTo>
                  <a:lnTo>
                    <a:pt x="628650" y="57150"/>
                  </a:lnTo>
                  <a:lnTo>
                    <a:pt x="628650" y="419100"/>
                  </a:lnTo>
                  <a:lnTo>
                    <a:pt x="305753" y="419100"/>
                  </a:lnTo>
                  <a:lnTo>
                    <a:pt x="251460" y="476250"/>
                  </a:lnTo>
                  <a:lnTo>
                    <a:pt x="647700" y="476250"/>
                  </a:lnTo>
                  <a:cubicBezTo>
                    <a:pt x="668655" y="476250"/>
                    <a:pt x="685800" y="459105"/>
                    <a:pt x="685800" y="438150"/>
                  </a:cubicBezTo>
                  <a:lnTo>
                    <a:pt x="685800" y="38100"/>
                  </a:lnTo>
                  <a:cubicBezTo>
                    <a:pt x="685800" y="17145"/>
                    <a:pt x="668655" y="0"/>
                    <a:pt x="647700" y="0"/>
                  </a:cubicBezTo>
                </a:path>
              </a:pathLst>
            </a:custGeom>
            <a:grpFill/>
            <a:ln w="9525" cap="flat">
              <a:solidFill>
                <a:srgbClr val="36226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 dirty="0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DE553AFC-C056-D5F2-C67C-F435881EF25B}"/>
                </a:ext>
              </a:extLst>
            </p:cNvPr>
            <p:cNvSpPr/>
            <p:nvPr/>
          </p:nvSpPr>
          <p:spPr>
            <a:xfrm>
              <a:off x="9497878" y="1989225"/>
              <a:ext cx="161942" cy="161925"/>
            </a:xfrm>
            <a:custGeom>
              <a:avLst/>
              <a:gdLst>
                <a:gd name="connsiteX0" fmla="*/ 80980 w 161942"/>
                <a:gd name="connsiteY0" fmla="*/ 161925 h 161925"/>
                <a:gd name="connsiteX1" fmla="*/ 161943 w 161942"/>
                <a:gd name="connsiteY1" fmla="*/ 80963 h 161925"/>
                <a:gd name="connsiteX2" fmla="*/ 80980 w 161942"/>
                <a:gd name="connsiteY2" fmla="*/ 0 h 161925"/>
                <a:gd name="connsiteX3" fmla="*/ 18 w 161942"/>
                <a:gd name="connsiteY3" fmla="*/ 80963 h 161925"/>
                <a:gd name="connsiteX4" fmla="*/ 80980 w 161942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42" h="161925">
                  <a:moveTo>
                    <a:pt x="80980" y="161925"/>
                  </a:moveTo>
                  <a:cubicBezTo>
                    <a:pt x="125748" y="161925"/>
                    <a:pt x="161943" y="125730"/>
                    <a:pt x="161943" y="80963"/>
                  </a:cubicBezTo>
                  <a:cubicBezTo>
                    <a:pt x="161943" y="36195"/>
                    <a:pt x="125748" y="0"/>
                    <a:pt x="80980" y="0"/>
                  </a:cubicBezTo>
                  <a:cubicBezTo>
                    <a:pt x="36213" y="0"/>
                    <a:pt x="18" y="36195"/>
                    <a:pt x="18" y="80963"/>
                  </a:cubicBezTo>
                  <a:cubicBezTo>
                    <a:pt x="-935" y="125730"/>
                    <a:pt x="36213" y="161925"/>
                    <a:pt x="80980" y="161925"/>
                  </a:cubicBezTo>
                </a:path>
              </a:pathLst>
            </a:custGeom>
            <a:grpFill/>
            <a:ln w="9525" cap="flat">
              <a:solidFill>
                <a:srgbClr val="36226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F2A04B69-BE3E-3956-92F2-8FC72B01FB73}"/>
                </a:ext>
              </a:extLst>
            </p:cNvPr>
            <p:cNvSpPr/>
            <p:nvPr/>
          </p:nvSpPr>
          <p:spPr>
            <a:xfrm>
              <a:off x="9395025" y="2038332"/>
              <a:ext cx="501442" cy="293792"/>
            </a:xfrm>
            <a:custGeom>
              <a:avLst/>
              <a:gdLst>
                <a:gd name="connsiteX0" fmla="*/ 495300 w 501442"/>
                <a:gd name="connsiteY0" fmla="*/ 18520 h 293792"/>
                <a:gd name="connsiteX1" fmla="*/ 439103 w 501442"/>
                <a:gd name="connsiteY1" fmla="*/ 6138 h 293792"/>
                <a:gd name="connsiteX2" fmla="*/ 431483 w 501442"/>
                <a:gd name="connsiteY2" fmla="*/ 13758 h 293792"/>
                <a:gd name="connsiteX3" fmla="*/ 292418 w 501442"/>
                <a:gd name="connsiteY3" fmla="*/ 158538 h 293792"/>
                <a:gd name="connsiteX4" fmla="*/ 250508 w 501442"/>
                <a:gd name="connsiteY4" fmla="*/ 141393 h 293792"/>
                <a:gd name="connsiteX5" fmla="*/ 183833 w 501442"/>
                <a:gd name="connsiteY5" fmla="*/ 132820 h 293792"/>
                <a:gd name="connsiteX6" fmla="*/ 117158 w 501442"/>
                <a:gd name="connsiteY6" fmla="*/ 143298 h 293792"/>
                <a:gd name="connsiteX7" fmla="*/ 32385 w 501442"/>
                <a:gd name="connsiteY7" fmla="*/ 188065 h 293792"/>
                <a:gd name="connsiteX8" fmla="*/ 20003 w 501442"/>
                <a:gd name="connsiteY8" fmla="*/ 209973 h 293792"/>
                <a:gd name="connsiteX9" fmla="*/ 0 w 501442"/>
                <a:gd name="connsiteY9" fmla="*/ 293793 h 293792"/>
                <a:gd name="connsiteX10" fmla="*/ 284798 w 501442"/>
                <a:gd name="connsiteY10" fmla="*/ 293793 h 293792"/>
                <a:gd name="connsiteX11" fmla="*/ 284798 w 501442"/>
                <a:gd name="connsiteY11" fmla="*/ 292840 h 293792"/>
                <a:gd name="connsiteX12" fmla="*/ 365760 w 501442"/>
                <a:gd name="connsiteY12" fmla="*/ 198543 h 293792"/>
                <a:gd name="connsiteX13" fmla="*/ 490538 w 501442"/>
                <a:gd name="connsiteY13" fmla="*/ 67098 h 293792"/>
                <a:gd name="connsiteX14" fmla="*/ 495300 w 501442"/>
                <a:gd name="connsiteY14" fmla="*/ 18520 h 29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42" h="293792">
                  <a:moveTo>
                    <a:pt x="495300" y="18520"/>
                  </a:moveTo>
                  <a:cubicBezTo>
                    <a:pt x="482918" y="-530"/>
                    <a:pt x="458153" y="-5292"/>
                    <a:pt x="439103" y="6138"/>
                  </a:cubicBezTo>
                  <a:cubicBezTo>
                    <a:pt x="435293" y="8043"/>
                    <a:pt x="433388" y="11853"/>
                    <a:pt x="431483" y="13758"/>
                  </a:cubicBezTo>
                  <a:lnTo>
                    <a:pt x="292418" y="158538"/>
                  </a:lnTo>
                  <a:cubicBezTo>
                    <a:pt x="279083" y="151870"/>
                    <a:pt x="264795" y="146155"/>
                    <a:pt x="250508" y="141393"/>
                  </a:cubicBezTo>
                  <a:cubicBezTo>
                    <a:pt x="228600" y="137583"/>
                    <a:pt x="205740" y="132820"/>
                    <a:pt x="183833" y="132820"/>
                  </a:cubicBezTo>
                  <a:cubicBezTo>
                    <a:pt x="161925" y="132820"/>
                    <a:pt x="139065" y="136630"/>
                    <a:pt x="117158" y="143298"/>
                  </a:cubicBezTo>
                  <a:cubicBezTo>
                    <a:pt x="84773" y="151870"/>
                    <a:pt x="56198" y="168063"/>
                    <a:pt x="32385" y="188065"/>
                  </a:cubicBezTo>
                  <a:cubicBezTo>
                    <a:pt x="26670" y="193780"/>
                    <a:pt x="21908" y="202353"/>
                    <a:pt x="20003" y="209973"/>
                  </a:cubicBezTo>
                  <a:lnTo>
                    <a:pt x="0" y="293793"/>
                  </a:lnTo>
                  <a:lnTo>
                    <a:pt x="284798" y="293793"/>
                  </a:lnTo>
                  <a:lnTo>
                    <a:pt x="284798" y="292840"/>
                  </a:lnTo>
                  <a:lnTo>
                    <a:pt x="365760" y="198543"/>
                  </a:lnTo>
                  <a:lnTo>
                    <a:pt x="490538" y="67098"/>
                  </a:lnTo>
                  <a:cubicBezTo>
                    <a:pt x="501968" y="55668"/>
                    <a:pt x="505778" y="33760"/>
                    <a:pt x="495300" y="18520"/>
                  </a:cubicBezTo>
                </a:path>
              </a:pathLst>
            </a:custGeom>
            <a:grpFill/>
            <a:ln w="9525" cap="flat">
              <a:solidFill>
                <a:srgbClr val="36226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pic>
        <p:nvPicPr>
          <p:cNvPr id="12" name="Graphic 11" descr="Bullseye">
            <a:extLst>
              <a:ext uri="{FF2B5EF4-FFF2-40B4-BE49-F238E27FC236}">
                <a16:creationId xmlns:a16="http://schemas.microsoft.com/office/drawing/2014/main" id="{3E346520-9D4B-F472-95EB-D4A433B34A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403929" y="5386110"/>
            <a:ext cx="1437362" cy="1437362"/>
          </a:xfrm>
          <a:prstGeom prst="rect">
            <a:avLst/>
          </a:prstGeom>
        </p:spPr>
      </p:pic>
      <p:pic>
        <p:nvPicPr>
          <p:cNvPr id="50" name="Graphic 49" descr="Battery charging">
            <a:extLst>
              <a:ext uri="{FF2B5EF4-FFF2-40B4-BE49-F238E27FC236}">
                <a16:creationId xmlns:a16="http://schemas.microsoft.com/office/drawing/2014/main" id="{0E519A7F-7721-AA3C-4528-CC21F53B0F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526491" y="643575"/>
            <a:ext cx="1437362" cy="143736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7FA0B15B-5C07-58FA-7CE3-71C5BAEEAA65}"/>
              </a:ext>
            </a:extLst>
          </p:cNvPr>
          <p:cNvSpPr txBox="1"/>
          <p:nvPr/>
        </p:nvSpPr>
        <p:spPr>
          <a:xfrm>
            <a:off x="6144049" y="1396582"/>
            <a:ext cx="4962239" cy="28931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kumimoji="1" lang="en-GB" altLang="ja-JP" sz="2200" dirty="0">
              <a:latin typeface="Avenir Next LT Pro" panose="020B0504020202020204" pitchFamily="34" charset="0"/>
            </a:endParaRPr>
          </a:p>
          <a:p>
            <a:endParaRPr kumimoji="1" lang="en-GB" altLang="ja-JP" sz="2200" dirty="0">
              <a:latin typeface="Avenir Next LT Pro" panose="020B0504020202020204" pitchFamily="34" charset="0"/>
            </a:endParaRPr>
          </a:p>
          <a:p>
            <a:endParaRPr kumimoji="1" lang="en-GB" altLang="ja-JP" sz="2200" dirty="0">
              <a:latin typeface="Avenir Next LT Pro" panose="020B0504020202020204" pitchFamily="34" charset="0"/>
            </a:endParaRPr>
          </a:p>
          <a:p>
            <a:pPr algn="ctr"/>
            <a:r>
              <a:rPr kumimoji="1" lang="en-GB" altLang="ja-JP" sz="2400" dirty="0">
                <a:latin typeface="Avenir Next LT Pro" panose="020B0504020202020204" pitchFamily="34" charset="0"/>
              </a:rPr>
              <a:t>How interventions create desired change, based on evidence analysis</a:t>
            </a:r>
          </a:p>
          <a:p>
            <a:endParaRPr kumimoji="1" lang="en-GB" altLang="ja-JP" sz="2200" dirty="0">
              <a:latin typeface="Avenir Next LT Pro" panose="020B0504020202020204" pitchFamily="34" charset="0"/>
            </a:endParaRPr>
          </a:p>
          <a:p>
            <a:endParaRPr kumimoji="1" lang="ja-JP" altLang="en-US" sz="2200" dirty="0">
              <a:latin typeface="Avenir Next LT Pro" panose="020B05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9F7C99-2B2E-2CF5-5BB4-C26B2B9BDC3A}"/>
              </a:ext>
            </a:extLst>
          </p:cNvPr>
          <p:cNvSpPr txBox="1"/>
          <p:nvPr/>
        </p:nvSpPr>
        <p:spPr>
          <a:xfrm>
            <a:off x="12579007" y="1396582"/>
            <a:ext cx="4844855" cy="28931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en-GB" altLang="ja-JP" sz="2200" dirty="0">
              <a:latin typeface="Avenir Next LT Pro" panose="020B0504020202020204" pitchFamily="34" charset="0"/>
            </a:endParaRPr>
          </a:p>
          <a:p>
            <a:pPr algn="ctr"/>
            <a:endParaRPr kumimoji="1" lang="en-GB" altLang="ja-JP" sz="2200" dirty="0">
              <a:latin typeface="Avenir Next LT Pro" panose="020B0504020202020204" pitchFamily="34" charset="0"/>
            </a:endParaRPr>
          </a:p>
          <a:p>
            <a:pPr algn="ctr"/>
            <a:endParaRPr kumimoji="1" lang="en-GB" altLang="ja-JP" sz="2400" dirty="0">
              <a:latin typeface="Avenir Next LT Pro" panose="020B0504020202020204" pitchFamily="34" charset="0"/>
            </a:endParaRPr>
          </a:p>
          <a:p>
            <a:pPr algn="ctr"/>
            <a:r>
              <a:rPr kumimoji="1" lang="en-GB" altLang="ja-JP" sz="2400" dirty="0">
                <a:latin typeface="Avenir Next LT Pro" panose="020B0504020202020204" pitchFamily="34" charset="0"/>
              </a:rPr>
              <a:t>Analysis, stakeholder consultation and what works</a:t>
            </a:r>
          </a:p>
          <a:p>
            <a:pPr algn="ctr"/>
            <a:endParaRPr kumimoji="1" lang="en-GB" altLang="ja-JP" sz="2200" dirty="0">
              <a:latin typeface="Avenir Next LT Pro" panose="020B0504020202020204" pitchFamily="34" charset="0"/>
            </a:endParaRPr>
          </a:p>
          <a:p>
            <a:pPr algn="ctr"/>
            <a:endParaRPr kumimoji="1" lang="en-GB" altLang="ja-JP" sz="2200" dirty="0">
              <a:latin typeface="Avenir Next LT Pro" panose="020B0504020202020204" pitchFamily="34" charset="0"/>
            </a:endParaRPr>
          </a:p>
          <a:p>
            <a:pPr algn="ctr"/>
            <a:endParaRPr kumimoji="1" lang="ja-JP" altLang="en-US" sz="2200" dirty="0">
              <a:latin typeface="Avenir Next LT Pro" panose="020B05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CA1ECE2-F352-24BF-2DF8-9F8DF7CBF71D}"/>
              </a:ext>
            </a:extLst>
          </p:cNvPr>
          <p:cNvSpPr txBox="1"/>
          <p:nvPr/>
        </p:nvSpPr>
        <p:spPr>
          <a:xfrm>
            <a:off x="9341675" y="5921535"/>
            <a:ext cx="4962239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kumimoji="1" lang="en-GB" altLang="ja-JP" sz="2400" dirty="0"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sz="2400" dirty="0">
                <a:latin typeface="Avenir Next LT Pro" panose="020B0504020202020204" pitchFamily="34" charset="0"/>
              </a:rPr>
              <a:t>Account for advantages, barriers, viability and uncertainties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sz="2400" dirty="0">
                <a:latin typeface="Avenir Next LT Pro" panose="020B0504020202020204" pitchFamily="34" charset="0"/>
              </a:rPr>
              <a:t>Identify assumptions and risks to revisit with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altLang="ja-JP" sz="2400" dirty="0">
                <a:latin typeface="Avenir Next LT Pro" panose="020B0504020202020204" pitchFamily="34" charset="0"/>
              </a:rPr>
              <a:t>Adapt to emerging evidence</a:t>
            </a:r>
          </a:p>
        </p:txBody>
      </p:sp>
    </p:spTree>
    <p:extLst>
      <p:ext uri="{BB962C8B-B14F-4D97-AF65-F5344CB8AC3E}">
        <p14:creationId xmlns:p14="http://schemas.microsoft.com/office/powerpoint/2010/main" val="11158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2C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20427C-5BEB-FB79-D4DE-93D635730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526" y="212518"/>
            <a:ext cx="14904948" cy="98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4408F-04BA-32DE-3328-BF0BFCEF7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201117-54CE-F0F0-52E5-2503686A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4" y="3703524"/>
            <a:ext cx="5475829" cy="6716062"/>
          </a:xfrm>
          <a:prstGeom prst="rect">
            <a:avLst/>
          </a:prstGeom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AAE618F9-442D-6B13-AED9-D2ADA2167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33147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E34C31-7C59-AEDA-3697-CC78D922E075}"/>
              </a:ext>
            </a:extLst>
          </p:cNvPr>
          <p:cNvCxnSpPr>
            <a:cxnSpLocks/>
          </p:cNvCxnSpPr>
          <p:nvPr/>
        </p:nvCxnSpPr>
        <p:spPr>
          <a:xfrm>
            <a:off x="0" y="2258849"/>
            <a:ext cx="5484061" cy="0"/>
          </a:xfrm>
          <a:prstGeom prst="line">
            <a:avLst/>
          </a:prstGeom>
          <a:ln w="19050" cmpd="sng">
            <a:solidFill>
              <a:schemeClr val="accent4">
                <a:lumMod val="75000"/>
                <a:alpha val="3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5324B9-EE33-AF7A-DB50-4F255482EFF9}"/>
              </a:ext>
            </a:extLst>
          </p:cNvPr>
          <p:cNvCxnSpPr>
            <a:cxnSpLocks/>
          </p:cNvCxnSpPr>
          <p:nvPr/>
        </p:nvCxnSpPr>
        <p:spPr>
          <a:xfrm>
            <a:off x="-35847" y="1543560"/>
            <a:ext cx="5519908" cy="0"/>
          </a:xfrm>
          <a:prstGeom prst="line">
            <a:avLst/>
          </a:prstGeom>
          <a:ln w="19050" cmpd="sng">
            <a:solidFill>
              <a:schemeClr val="accent4">
                <a:lumMod val="75000"/>
                <a:alpha val="3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997053-4402-03CE-5939-0DB54F87B523}"/>
              </a:ext>
            </a:extLst>
          </p:cNvPr>
          <p:cNvCxnSpPr>
            <a:cxnSpLocks/>
          </p:cNvCxnSpPr>
          <p:nvPr/>
        </p:nvCxnSpPr>
        <p:spPr>
          <a:xfrm>
            <a:off x="0" y="2983536"/>
            <a:ext cx="5484061" cy="0"/>
          </a:xfrm>
          <a:prstGeom prst="line">
            <a:avLst/>
          </a:prstGeom>
          <a:ln w="19050" cmpd="sng">
            <a:solidFill>
              <a:schemeClr val="accent4">
                <a:lumMod val="75000"/>
                <a:alpha val="3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9DCD6B-66B2-23AF-0817-A22C943E2105}"/>
              </a:ext>
            </a:extLst>
          </p:cNvPr>
          <p:cNvCxnSpPr>
            <a:cxnSpLocks/>
          </p:cNvCxnSpPr>
          <p:nvPr/>
        </p:nvCxnSpPr>
        <p:spPr>
          <a:xfrm>
            <a:off x="8232" y="823572"/>
            <a:ext cx="5484061" cy="0"/>
          </a:xfrm>
          <a:prstGeom prst="line">
            <a:avLst/>
          </a:prstGeom>
          <a:ln w="19050" cmpd="sng">
            <a:solidFill>
              <a:schemeClr val="accent4">
                <a:lumMod val="75000"/>
                <a:alpha val="3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17A4B0F-94EA-ED61-1CD7-4C7626744795}"/>
              </a:ext>
            </a:extLst>
          </p:cNvPr>
          <p:cNvCxnSpPr>
            <a:cxnSpLocks/>
          </p:cNvCxnSpPr>
          <p:nvPr/>
        </p:nvCxnSpPr>
        <p:spPr>
          <a:xfrm>
            <a:off x="8232" y="3703524"/>
            <a:ext cx="5484061" cy="0"/>
          </a:xfrm>
          <a:prstGeom prst="line">
            <a:avLst/>
          </a:prstGeom>
          <a:ln w="19050" cmpd="sng">
            <a:solidFill>
              <a:schemeClr val="accent4">
                <a:lumMod val="75000"/>
                <a:alpha val="3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6225571-C491-6FD8-104F-E15FDCBE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9952"/>
          <a:stretch/>
        </p:blipFill>
        <p:spPr>
          <a:xfrm>
            <a:off x="8232" y="0"/>
            <a:ext cx="5475829" cy="43764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AB561D-1C4C-A892-6982-47183B6E683D}"/>
              </a:ext>
            </a:extLst>
          </p:cNvPr>
          <p:cNvSpPr txBox="1"/>
          <p:nvPr/>
        </p:nvSpPr>
        <p:spPr>
          <a:xfrm>
            <a:off x="148590" y="2258849"/>
            <a:ext cx="5095476" cy="2554545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GB" altLang="ja-JP" sz="40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Dynamic Theory of Change (ToC): Our Blueprint for this Evaluation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1565006-B324-BFB1-A376-D7DF49693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8" y="356849"/>
            <a:ext cx="3310968" cy="1066713"/>
          </a:xfrm>
          <a:prstGeom prst="rect">
            <a:avLst/>
          </a:prstGeom>
        </p:spPr>
      </p:pic>
      <p:pic>
        <p:nvPicPr>
          <p:cNvPr id="9" name="Graphic 8" descr="Users">
            <a:extLst>
              <a:ext uri="{FF2B5EF4-FFF2-40B4-BE49-F238E27FC236}">
                <a16:creationId xmlns:a16="http://schemas.microsoft.com/office/drawing/2014/main" id="{D2A590E7-93B9-877A-35C3-AA9E5B372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64018" y="4063518"/>
            <a:ext cx="7499875" cy="74998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4054F52-A2E6-2688-BC2E-74449E92E1F3}"/>
              </a:ext>
            </a:extLst>
          </p:cNvPr>
          <p:cNvGrpSpPr/>
          <p:nvPr/>
        </p:nvGrpSpPr>
        <p:grpSpPr>
          <a:xfrm>
            <a:off x="5929506" y="798409"/>
            <a:ext cx="5639906" cy="4726649"/>
            <a:chOff x="6325347" y="535047"/>
            <a:chExt cx="5639906" cy="472664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D86F7C-8A51-03F5-4174-5A82C6270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8114" t="5064" r="2806" b="6913"/>
            <a:stretch/>
          </p:blipFill>
          <p:spPr>
            <a:xfrm flipH="1">
              <a:off x="6325347" y="535047"/>
              <a:ext cx="5639906" cy="47266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9F43A6-805E-09EE-ECBE-A41A3F7F9EF9}"/>
                </a:ext>
              </a:extLst>
            </p:cNvPr>
            <p:cNvSpPr txBox="1"/>
            <p:nvPr/>
          </p:nvSpPr>
          <p:spPr>
            <a:xfrm>
              <a:off x="7019883" y="1491832"/>
              <a:ext cx="415163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GB" altLang="ja-JP" sz="3600" b="1" dirty="0">
                  <a:latin typeface="Avenir Next LT Pro" panose="020B0504020202020204" pitchFamily="34" charset="0"/>
                </a:rPr>
                <a:t>Is there anything else we need to know at this stage?</a:t>
              </a:r>
              <a:endParaRPr kumimoji="1" lang="ja-JP" altLang="en-US" sz="3600" b="1" dirty="0"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B90182-B70E-7A6E-BA61-E7BB52EE30D8}"/>
              </a:ext>
            </a:extLst>
          </p:cNvPr>
          <p:cNvGrpSpPr/>
          <p:nvPr/>
        </p:nvGrpSpPr>
        <p:grpSpPr>
          <a:xfrm>
            <a:off x="12313547" y="798408"/>
            <a:ext cx="5639906" cy="4726649"/>
            <a:chOff x="12556988" y="382646"/>
            <a:chExt cx="5639906" cy="47266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7D79076-CEC6-22C3-534F-7AFEE3F1C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8114" t="5064" r="2806" b="6913"/>
            <a:stretch/>
          </p:blipFill>
          <p:spPr>
            <a:xfrm>
              <a:off x="12556988" y="382646"/>
              <a:ext cx="5639906" cy="472664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4ED2ED-CCA4-B95A-51D4-E295388D751D}"/>
                </a:ext>
              </a:extLst>
            </p:cNvPr>
            <p:cNvSpPr txBox="1"/>
            <p:nvPr/>
          </p:nvSpPr>
          <p:spPr>
            <a:xfrm>
              <a:off x="12759089" y="859613"/>
              <a:ext cx="497991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600" b="1" kern="100" dirty="0">
                  <a:effectLst/>
                  <a:latin typeface="Avenir Next LT Pro" panose="020B0504020202020204" pitchFamily="34" charset="0"/>
                  <a:ea typeface="游明朝" panose="02020400000000000000" pitchFamily="18" charset="-128"/>
                  <a:cs typeface="Times New Roman" panose="02020603050405020304" pitchFamily="18" charset="0"/>
                </a:rPr>
                <a:t>Do our assumptions, evaluation overview, outcomes and outputs match your expectations</a:t>
              </a:r>
              <a:r>
                <a:rPr kumimoji="1" lang="en-GB" altLang="ja-JP" sz="3600" b="1" dirty="0">
                  <a:latin typeface="Avenir Next LT Pro" panose="020B0504020202020204" pitchFamily="34" charset="0"/>
                </a:rPr>
                <a:t>?</a:t>
              </a:r>
              <a:endParaRPr kumimoji="1" lang="ja-JP" altLang="en-US" sz="3600" b="1" dirty="0">
                <a:latin typeface="Avenir Next LT Pro" panose="020B05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259613A-9263-F846-DB9E-A03F652E2359}"/>
              </a:ext>
            </a:extLst>
          </p:cNvPr>
          <p:cNvSpPr txBox="1"/>
          <p:nvPr/>
        </p:nvSpPr>
        <p:spPr>
          <a:xfrm>
            <a:off x="500299" y="5203499"/>
            <a:ext cx="449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Any urgent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5C65B-E138-8821-F216-D3C9425ED5BE}"/>
              </a:ext>
            </a:extLst>
          </p:cNvPr>
          <p:cNvSpPr txBox="1"/>
          <p:nvPr/>
        </p:nvSpPr>
        <p:spPr>
          <a:xfrm>
            <a:off x="4537276" y="5527440"/>
            <a:ext cx="9167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08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tonc64oghqidb6ei9yh1fcs2v83jd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t="-6953" b="-6953"/>
          </a:stretch>
        </a:blipFill>
      </a:spPr>
      <a:bodyPr rtlCol="0" anchor="ctr"/>
      <a:lstStyle>
        <a:defPPr algn="ctr">
          <a:defRPr kumimoji="1"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140B785F9374418A0DC2FC63E41D15" ma:contentTypeVersion="3" ma:contentTypeDescription="Create a new document." ma:contentTypeScope="" ma:versionID="b2c9fec615ea0a247694c90764838239">
  <xsd:schema xmlns:xsd="http://www.w3.org/2001/XMLSchema" xmlns:xs="http://www.w3.org/2001/XMLSchema" xmlns:p="http://schemas.microsoft.com/office/2006/metadata/properties" xmlns:ns2="e3c77288-8924-48be-bac0-df66c2318a85" targetNamespace="http://schemas.microsoft.com/office/2006/metadata/properties" ma:root="true" ma:fieldsID="b3b5e084f8afe2ee348760b1baf2fc53" ns2:_="">
    <xsd:import namespace="e3c77288-8924-48be-bac0-df66c2318a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77288-8924-48be-bac0-df66c2318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AA5217-29AC-40D8-BD93-B280EAB0D8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77288-8924-48be-bac0-df66c2318a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B54E7D-AB1B-4331-B323-1794C1811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C1CE4B-4DA2-4135-8695-9594107A2CBD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3c77288-8924-48be-bac0-df66c2318a85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8472</TotalTime>
  <Words>1029</Words>
  <Application>Microsoft Office PowerPoint</Application>
  <PresentationFormat>Custom</PresentationFormat>
  <Paragraphs>142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Aptos</vt:lpstr>
      <vt:lpstr>Avenir Next LT Pro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Modern Business Presentation</dc:title>
  <dc:creator>Stella Jones-Devitt</dc:creator>
  <cp:lastModifiedBy>Stella Jones-Devitt</cp:lastModifiedBy>
  <cp:revision>21</cp:revision>
  <dcterms:created xsi:type="dcterms:W3CDTF">2006-08-16T00:00:00Z</dcterms:created>
  <dcterms:modified xsi:type="dcterms:W3CDTF">2025-05-20T08:23:36Z</dcterms:modified>
  <dc:identifier>DAGloKPIMiI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0x010100E2140B785F9374418A0DC2FC63E41D15</vt:lpwstr>
  </property>
</Properties>
</file>