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comments/modernComment_20E_3C720EBF.xml" ContentType="application/vnd.ms-powerpoint.comment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omments/modernComment_20D_4B84F6A4.xml" ContentType="application/vnd.ms-powerpoint.comment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omments/modernComment_208_3F42D71D.xml" ContentType="application/vnd.ms-powerpoint.comment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4"/>
  </p:sldMasterIdLst>
  <p:notesMasterIdLst>
    <p:notesMasterId r:id="rId19"/>
  </p:notesMasterIdLst>
  <p:sldIdLst>
    <p:sldId id="527" r:id="rId5"/>
    <p:sldId id="398" r:id="rId6"/>
    <p:sldId id="413" r:id="rId7"/>
    <p:sldId id="440" r:id="rId8"/>
    <p:sldId id="524" r:id="rId9"/>
    <p:sldId id="396" r:id="rId10"/>
    <p:sldId id="521" r:id="rId11"/>
    <p:sldId id="483" r:id="rId12"/>
    <p:sldId id="523" r:id="rId13"/>
    <p:sldId id="526" r:id="rId14"/>
    <p:sldId id="525" r:id="rId15"/>
    <p:sldId id="519" r:id="rId16"/>
    <p:sldId id="518" r:id="rId17"/>
    <p:sldId id="520" r:id="rId18"/>
  </p:sldIdLst>
  <p:sldSz cx="13444538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B951B943-836B-4F0B-BE20-EAAA29AFD6CB}">
          <p14:sldIdLst>
            <p14:sldId id="527"/>
            <p14:sldId id="398"/>
            <p14:sldId id="413"/>
            <p14:sldId id="440"/>
            <p14:sldId id="524"/>
            <p14:sldId id="396"/>
            <p14:sldId id="521"/>
            <p14:sldId id="483"/>
            <p14:sldId id="523"/>
            <p14:sldId id="526"/>
            <p14:sldId id="525"/>
            <p14:sldId id="519"/>
            <p14:sldId id="518"/>
            <p14:sldId id="5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415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8BEB04-0E0C-D8AB-F341-6ACAA33B59AA}" name="Louise Callinan" initials="LC" userId="S::LCallinan@hea.ie::058521bb-a3db-4c21-bb9d-f86d59fe0cce" providerId="AD"/>
  <p188:author id="{1135D27A-96C4-C41B-535F-BE8C3A3C7B31}" name="Mariana Reis-Efinda" initials="MR" userId="S::mreis@hea.ie::93ff09ee-57e3-4344-9b35-f09e5081ac8d" providerId="AD"/>
  <p188:author id="{83B8BB9F-2291-9969-69B0-05C1CA0056FB}" name="Denise Frawley" initials="DF" userId="S::dfrawley@hea.ie::e5c22843-c865-46fc-8913-0707fc8111c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FADADE-B25A-4CF3-99C7-8AEA11172561}" v="2" dt="2024-04-19T08:49:01.585"/>
    <p1510:client id="{52B4F5B4-C54B-4CF6-899D-A6E7E9259CE3}" v="806" dt="2024-04-19T15:35:47.357"/>
    <p1510:client id="{7C7395D4-9CCF-40E4-BE01-1126FAF33E61}" v="950" dt="2024-04-19T15:54:29.8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44" y="56"/>
      </p:cViewPr>
      <p:guideLst>
        <p:guide orient="horz" pos="2880"/>
        <p:guide pos="34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modernComment_208_3F42D7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4807375-0C57-4B59-BC4C-58222686B8AE}" authorId="{83B8BB9F-2291-9969-69B0-05C1CA0056FB}" created="2024-04-18T12:08:18.58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061345053" sldId="520"/>
      <ac:spMk id="5" creationId="{DA4C9164-FD49-8593-A7F7-FFEF0077D71B}"/>
    </ac:deMkLst>
    <p188:txBody>
      <a:bodyPr/>
      <a:lstStyle/>
      <a:p>
        <a:r>
          <a:rPr lang="en-IE"/>
          <a:t>What factors contribute to success in increasing priority group participation in higher education?
In areas where we are underperforming, what can be done to enhance participation?</a:t>
        </a:r>
      </a:p>
    </p188:txBody>
  </p188:cm>
  <p188:cm id="{ACFBB54E-E9DB-4F05-882B-C5B7165E481C}" authorId="{83B8BB9F-2291-9969-69B0-05C1CA0056FB}" created="2024-04-18T12:09:34.76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061345053" sldId="520"/>
      <ac:spMk id="5" creationId="{DA4C9164-FD49-8593-A7F7-FFEF0077D71B}"/>
    </ac:deMkLst>
    <p188:txBody>
      <a:bodyPr/>
      <a:lstStyle/>
      <a:p>
        <a:r>
          <a:rPr lang="en-GB"/>
          <a:t>Linked to the Inclusivity Goal, what are the main learnings from NAP to date?
Are there any examples of good practice that have been implemented/supported by your institution/organisation to enhance the sense of belonging for priority group student within HEIs?</a:t>
        </a:r>
      </a:p>
    </p188:txBody>
  </p188:cm>
  <p188:cm id="{AB491765-B0F8-4766-8F42-796AF27E43CA}" authorId="{83B8BB9F-2291-9969-69B0-05C1CA0056FB}" created="2024-04-18T12:13:26.54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061345053" sldId="520"/>
      <ac:spMk id="5" creationId="{DA4C9164-FD49-8593-A7F7-FFEF0077D71B}"/>
    </ac:deMkLst>
    <p188:txBody>
      <a:bodyPr/>
      <a:lstStyle/>
      <a:p>
        <a:r>
          <a:rPr lang="en-GB"/>
          <a:t>As we approach the half way point in NAP implementation in 2025, what should be our areas of focus for the next 12 months?</a:t>
        </a:r>
      </a:p>
    </p188:txBody>
  </p188:cm>
</p188:cmLst>
</file>

<file path=ppt/comments/modernComment_20D_4B84F6A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E367AA5-FE3E-466A-B6C4-921DC73863D7}" authorId="{1135D27A-96C4-C41B-535F-BE8C3A3C7B31}" created="2024-04-17T14:32:08.6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67005092" sldId="525"/>
      <ac:graphicFrameMk id="7" creationId="{B246D2EA-7AC4-3ABE-EEF6-E01F7992F4BB}"/>
      <dc:dgmMk xmlns:dc="http://schemas.microsoft.com/office/drawing/2013/diagram/command"/>
      <dc:nodeMk xmlns:dc="http://schemas.microsoft.com/office/drawing/2013/diagram/command" id="{DD4CF5E0-AAB2-4EA6-804A-E7BA2D7D3EF5}"/>
      <ac:txMk cp="10" len="21">
        <ac:context len="82" hash="1785434175"/>
      </ac:txMk>
    </ac:txMkLst>
    <p188:pos x="3011691" y="780537"/>
    <p188:txBody>
      <a:bodyPr/>
      <a:lstStyle/>
      <a:p>
        <a:r>
          <a:rPr lang="en-IE"/>
          <a:t>To link up with Objective 1.4</a:t>
        </a:r>
      </a:p>
    </p188:txBody>
  </p188:cm>
</p188:cmLst>
</file>

<file path=ppt/comments/modernComment_20E_3C720EB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D83EA64-6E17-45F3-A0DB-061E72D62CB1}" authorId="{83B8BB9F-2291-9969-69B0-05C1CA0056FB}" created="2024-04-18T11:40:59.38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014107839" sldId="526"/>
      <ac:spMk id="9" creationId="{CC5B53D3-5DEF-BEEB-8467-BC0B55EEB329}"/>
    </ac:deMkLst>
    <p188:txBody>
      <a:bodyPr/>
      <a:lstStyle/>
      <a:p>
        <a:r>
          <a:rPr lang="en-IE"/>
          <a:t>https://www.dcu.ie/commsteam/news/2023/dec/first-irish-sign-language-primary-school-teachers-graduate-dublin-city</a:t>
        </a:r>
      </a:p>
    </p188:txBody>
  </p188:cm>
</p188:cmLst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62375-B502-406A-9AFE-AA1C76FDC062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E"/>
        </a:p>
      </dgm:t>
    </dgm:pt>
    <dgm:pt modelId="{89512790-9D60-44C7-AC4A-01B8D4D6A846}">
      <dgm:prSet custT="1"/>
      <dgm:spPr>
        <a:solidFill>
          <a:srgbClr val="A6BE30"/>
        </a:solidFill>
      </dgm:spPr>
      <dgm:t>
        <a:bodyPr/>
        <a:lstStyle/>
        <a:p>
          <a:pPr algn="l" rtl="0"/>
          <a:r>
            <a:rPr lang="en-IE" sz="2800" b="1" i="0">
              <a:latin typeface="Calibri"/>
              <a:ea typeface="+mn-ea"/>
              <a:cs typeface="Calibri"/>
            </a:rPr>
            <a:t>Positive experience – Universal Design</a:t>
          </a:r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D9159AD0-6C12-4F68-AE9F-576C6CFC93C7}" type="parTrans" cxnId="{9E2E5C9A-E0EC-40FB-9DEA-8552D843ACE8}">
      <dgm:prSet/>
      <dgm:spPr/>
      <dgm:t>
        <a:bodyPr/>
        <a:lstStyle/>
        <a:p>
          <a:endParaRPr lang="en-IE" sz="2800"/>
        </a:p>
      </dgm:t>
    </dgm:pt>
    <dgm:pt modelId="{B0C0DF36-9AD7-42FE-AD56-2CBA8710F6FA}" type="sibTrans" cxnId="{9E2E5C9A-E0EC-40FB-9DEA-8552D843ACE8}">
      <dgm:prSet/>
      <dgm:spPr/>
      <dgm:t>
        <a:bodyPr/>
        <a:lstStyle/>
        <a:p>
          <a:endParaRPr lang="en-IE" sz="2800"/>
        </a:p>
      </dgm:t>
    </dgm:pt>
    <dgm:pt modelId="{E5251FBE-00E7-4FFE-A82C-F43598884157}">
      <dgm:prSet custT="1"/>
      <dgm:spPr>
        <a:solidFill>
          <a:srgbClr val="A6BE30"/>
        </a:solidFill>
      </dgm:spPr>
      <dgm:t>
        <a:bodyPr/>
        <a:lstStyle/>
        <a:p>
          <a:pPr algn="l" rtl="0"/>
          <a:r>
            <a:rPr lang="en-IE" sz="2800" b="1" i="0">
              <a:latin typeface="Calibri"/>
              <a:ea typeface="+mn-ea"/>
              <a:cs typeface="Calibri"/>
            </a:rPr>
            <a:t>Inclusive decision-making structures</a:t>
          </a:r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E9F4B25C-A1E4-4090-90CD-0E9490BFEAB5}" type="parTrans" cxnId="{32085217-32F8-4611-9845-69FB946313EE}">
      <dgm:prSet/>
      <dgm:spPr/>
      <dgm:t>
        <a:bodyPr/>
        <a:lstStyle/>
        <a:p>
          <a:endParaRPr lang="en-IE" sz="2800"/>
        </a:p>
      </dgm:t>
    </dgm:pt>
    <dgm:pt modelId="{142BAF44-AEF2-4C82-BD13-75739032AE55}" type="sibTrans" cxnId="{32085217-32F8-4611-9845-69FB946313EE}">
      <dgm:prSet/>
      <dgm:spPr/>
      <dgm:t>
        <a:bodyPr/>
        <a:lstStyle/>
        <a:p>
          <a:endParaRPr lang="en-IE" sz="2800"/>
        </a:p>
      </dgm:t>
    </dgm:pt>
    <dgm:pt modelId="{338977CF-7F1A-429F-AD7D-9D7AFAE0B55D}">
      <dgm:prSet custT="1"/>
      <dgm:spPr>
        <a:solidFill>
          <a:srgbClr val="A6BE30"/>
        </a:solidFill>
      </dgm:spPr>
      <dgm:t>
        <a:bodyPr/>
        <a:lstStyle/>
        <a:p>
          <a:pPr algn="l" rtl="0"/>
          <a:r>
            <a:rPr lang="en-IE" sz="2800" b="1" i="0">
              <a:latin typeface="Calibri"/>
              <a:ea typeface="+mn-ea"/>
              <a:cs typeface="Calibri"/>
            </a:rPr>
            <a:t>Diversity across fields of study, including teaching and early years education </a:t>
          </a:r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F6DC2819-C2E9-4CD9-9A78-5855CCF22846}" type="parTrans" cxnId="{AD1ED7B1-161A-4FA1-AA9B-74DFCE5F9574}">
      <dgm:prSet/>
      <dgm:spPr/>
      <dgm:t>
        <a:bodyPr/>
        <a:lstStyle/>
        <a:p>
          <a:endParaRPr lang="en-IE" sz="2800"/>
        </a:p>
      </dgm:t>
    </dgm:pt>
    <dgm:pt modelId="{476DA590-E4C2-445B-AD10-7E9FECAA5867}" type="sibTrans" cxnId="{AD1ED7B1-161A-4FA1-AA9B-74DFCE5F9574}">
      <dgm:prSet/>
      <dgm:spPr/>
      <dgm:t>
        <a:bodyPr/>
        <a:lstStyle/>
        <a:p>
          <a:endParaRPr lang="en-IE" sz="2800"/>
        </a:p>
      </dgm:t>
    </dgm:pt>
    <dgm:pt modelId="{450FB913-907F-4ED2-B1F4-E30D7BB99DA5}">
      <dgm:prSet custT="1"/>
      <dgm:spPr>
        <a:solidFill>
          <a:srgbClr val="A6BE30"/>
        </a:solidFill>
      </dgm:spPr>
      <dgm:t>
        <a:bodyPr/>
        <a:lstStyle/>
        <a:p>
          <a:pPr algn="l"/>
          <a:r>
            <a:rPr lang="en-US" sz="2800" b="1"/>
            <a:t>Belonging</a:t>
          </a:r>
          <a:endParaRPr lang="en-IE" sz="2800" b="1"/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9F2D0F82-6A3A-4ED0-B661-3207981E869F}" type="parTrans" cxnId="{E7198434-380F-4218-A12F-4B528FB39DFE}">
      <dgm:prSet/>
      <dgm:spPr/>
      <dgm:t>
        <a:bodyPr/>
        <a:lstStyle/>
        <a:p>
          <a:endParaRPr lang="en-IE" sz="2800"/>
        </a:p>
      </dgm:t>
    </dgm:pt>
    <dgm:pt modelId="{F3114E6F-D9A7-493C-A55A-6D7059DDA542}" type="sibTrans" cxnId="{E7198434-380F-4218-A12F-4B528FB39DFE}">
      <dgm:prSet/>
      <dgm:spPr/>
      <dgm:t>
        <a:bodyPr/>
        <a:lstStyle/>
        <a:p>
          <a:endParaRPr lang="en-IE" sz="2800"/>
        </a:p>
      </dgm:t>
    </dgm:pt>
    <dgm:pt modelId="{A0440251-BF06-4DB4-AAE7-151F88C1B5EE}">
      <dgm:prSet custT="1"/>
      <dgm:spPr>
        <a:solidFill>
          <a:srgbClr val="A6BE30"/>
        </a:solidFill>
      </dgm:spPr>
      <dgm:t>
        <a:bodyPr/>
        <a:lstStyle/>
        <a:p>
          <a:pPr algn="l"/>
          <a:r>
            <a:rPr lang="en-US" sz="2800" b="1"/>
            <a:t>Accessible</a:t>
          </a:r>
          <a:endParaRPr lang="en-IE" sz="2800" b="1"/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4E032249-E5CD-44F5-BD3B-107AEAF1533C}" type="parTrans" cxnId="{AA0EF20E-6330-4A61-A8DD-2C58049817A0}">
      <dgm:prSet/>
      <dgm:spPr/>
      <dgm:t>
        <a:bodyPr/>
        <a:lstStyle/>
        <a:p>
          <a:endParaRPr lang="en-IE" sz="2800"/>
        </a:p>
      </dgm:t>
    </dgm:pt>
    <dgm:pt modelId="{C7767123-AACA-4154-A6A7-AEF8B6AE2CF0}" type="sibTrans" cxnId="{AA0EF20E-6330-4A61-A8DD-2C58049817A0}">
      <dgm:prSet/>
      <dgm:spPr/>
      <dgm:t>
        <a:bodyPr/>
        <a:lstStyle/>
        <a:p>
          <a:endParaRPr lang="en-IE" sz="2800"/>
        </a:p>
      </dgm:t>
    </dgm:pt>
    <dgm:pt modelId="{EA489CC5-C209-49E9-B555-A74F3EEA6802}" type="pres">
      <dgm:prSet presAssocID="{08562375-B502-406A-9AFE-AA1C76FDC062}" presName="linear" presStyleCnt="0">
        <dgm:presLayoutVars>
          <dgm:dir/>
          <dgm:animLvl val="lvl"/>
          <dgm:resizeHandles val="exact"/>
        </dgm:presLayoutVars>
      </dgm:prSet>
      <dgm:spPr/>
    </dgm:pt>
    <dgm:pt modelId="{C99A899E-724B-47B8-A703-E382C3E98268}" type="pres">
      <dgm:prSet presAssocID="{A0440251-BF06-4DB4-AAE7-151F88C1B5EE}" presName="parentLin" presStyleCnt="0"/>
      <dgm:spPr/>
    </dgm:pt>
    <dgm:pt modelId="{DF3B620C-0E92-4AAB-AB25-FA18E8ACB9C2}" type="pres">
      <dgm:prSet presAssocID="{A0440251-BF06-4DB4-AAE7-151F88C1B5EE}" presName="parentLeftMargin" presStyleLbl="node1" presStyleIdx="0" presStyleCnt="5"/>
      <dgm:spPr/>
    </dgm:pt>
    <dgm:pt modelId="{329B1210-5441-41E6-8A9E-3B41699C8180}" type="pres">
      <dgm:prSet presAssocID="{A0440251-BF06-4DB4-AAE7-151F88C1B5EE}" presName="parentText" presStyleLbl="node1" presStyleIdx="0" presStyleCnt="5" custScaleX="137827" custScaleY="136667">
        <dgm:presLayoutVars>
          <dgm:chMax val="0"/>
          <dgm:bulletEnabled val="1"/>
        </dgm:presLayoutVars>
      </dgm:prSet>
      <dgm:spPr/>
    </dgm:pt>
    <dgm:pt modelId="{0BF37B58-FA19-46E8-B533-29BCBE6B8DD2}" type="pres">
      <dgm:prSet presAssocID="{A0440251-BF06-4DB4-AAE7-151F88C1B5EE}" presName="negativeSpace" presStyleCnt="0"/>
      <dgm:spPr/>
    </dgm:pt>
    <dgm:pt modelId="{E3613032-FB05-4D91-BCDD-8956E9CE196F}" type="pres">
      <dgm:prSet presAssocID="{A0440251-BF06-4DB4-AAE7-151F88C1B5EE}" presName="childText" presStyleLbl="conFgAcc1" presStyleIdx="0" presStyleCnt="5">
        <dgm:presLayoutVars>
          <dgm:bulletEnabled val="1"/>
        </dgm:presLayoutVars>
      </dgm:prSet>
      <dgm:spPr/>
    </dgm:pt>
    <dgm:pt modelId="{F454C301-BFD9-4CB7-9483-CDFC5CDAD427}" type="pres">
      <dgm:prSet presAssocID="{C7767123-AACA-4154-A6A7-AEF8B6AE2CF0}" presName="spaceBetweenRectangles" presStyleCnt="0"/>
      <dgm:spPr/>
    </dgm:pt>
    <dgm:pt modelId="{C19F7CD9-BA58-4E15-AB26-F5594A39F143}" type="pres">
      <dgm:prSet presAssocID="{450FB913-907F-4ED2-B1F4-E30D7BB99DA5}" presName="parentLin" presStyleCnt="0"/>
      <dgm:spPr/>
    </dgm:pt>
    <dgm:pt modelId="{D5EB0103-5667-4972-92E3-344483C1D6D6}" type="pres">
      <dgm:prSet presAssocID="{450FB913-907F-4ED2-B1F4-E30D7BB99DA5}" presName="parentLeftMargin" presStyleLbl="node1" presStyleIdx="0" presStyleCnt="5"/>
      <dgm:spPr/>
    </dgm:pt>
    <dgm:pt modelId="{CA8C498F-1BB4-417D-AE2A-7C25A1838BB5}" type="pres">
      <dgm:prSet presAssocID="{450FB913-907F-4ED2-B1F4-E30D7BB99DA5}" presName="parentText" presStyleLbl="node1" presStyleIdx="1" presStyleCnt="5" custScaleX="142857" custScaleY="130190">
        <dgm:presLayoutVars>
          <dgm:chMax val="0"/>
          <dgm:bulletEnabled val="1"/>
        </dgm:presLayoutVars>
      </dgm:prSet>
      <dgm:spPr/>
    </dgm:pt>
    <dgm:pt modelId="{B9CB4AB7-DD20-4388-ABCD-69BF698094BA}" type="pres">
      <dgm:prSet presAssocID="{450FB913-907F-4ED2-B1F4-E30D7BB99DA5}" presName="negativeSpace" presStyleCnt="0"/>
      <dgm:spPr/>
    </dgm:pt>
    <dgm:pt modelId="{6D79F027-70D6-4C85-8A64-F114320DF372}" type="pres">
      <dgm:prSet presAssocID="{450FB913-907F-4ED2-B1F4-E30D7BB99DA5}" presName="childText" presStyleLbl="conFgAcc1" presStyleIdx="1" presStyleCnt="5">
        <dgm:presLayoutVars>
          <dgm:bulletEnabled val="1"/>
        </dgm:presLayoutVars>
      </dgm:prSet>
      <dgm:spPr/>
    </dgm:pt>
    <dgm:pt modelId="{6B4EA6BD-BBF1-42E3-A784-81DC0BE3AC0D}" type="pres">
      <dgm:prSet presAssocID="{F3114E6F-D9A7-493C-A55A-6D7059DDA542}" presName="spaceBetweenRectangles" presStyleCnt="0"/>
      <dgm:spPr/>
    </dgm:pt>
    <dgm:pt modelId="{6AD66A6B-A4AD-4EA1-AD7F-F45A248134B1}" type="pres">
      <dgm:prSet presAssocID="{89512790-9D60-44C7-AC4A-01B8D4D6A846}" presName="parentLin" presStyleCnt="0"/>
      <dgm:spPr/>
    </dgm:pt>
    <dgm:pt modelId="{2A505F99-F0E6-48DE-9D80-5803420A8714}" type="pres">
      <dgm:prSet presAssocID="{89512790-9D60-44C7-AC4A-01B8D4D6A846}" presName="parentLeftMargin" presStyleLbl="node1" presStyleIdx="1" presStyleCnt="5"/>
      <dgm:spPr/>
    </dgm:pt>
    <dgm:pt modelId="{5A29A48F-8309-4762-9844-B5A755FFE3D6}" type="pres">
      <dgm:prSet presAssocID="{89512790-9D60-44C7-AC4A-01B8D4D6A846}" presName="parentText" presStyleLbl="node1" presStyleIdx="2" presStyleCnt="5" custScaleX="142503" custScaleY="141348">
        <dgm:presLayoutVars>
          <dgm:chMax val="0"/>
          <dgm:bulletEnabled val="1"/>
        </dgm:presLayoutVars>
      </dgm:prSet>
      <dgm:spPr/>
    </dgm:pt>
    <dgm:pt modelId="{B97153A2-B309-409F-AC52-A368C1D8FDD4}" type="pres">
      <dgm:prSet presAssocID="{89512790-9D60-44C7-AC4A-01B8D4D6A846}" presName="negativeSpace" presStyleCnt="0"/>
      <dgm:spPr/>
    </dgm:pt>
    <dgm:pt modelId="{D727F453-7815-4F12-B3A7-DCCFB0463D9E}" type="pres">
      <dgm:prSet presAssocID="{89512790-9D60-44C7-AC4A-01B8D4D6A846}" presName="childText" presStyleLbl="conFgAcc1" presStyleIdx="2" presStyleCnt="5">
        <dgm:presLayoutVars>
          <dgm:bulletEnabled val="1"/>
        </dgm:presLayoutVars>
      </dgm:prSet>
      <dgm:spPr/>
    </dgm:pt>
    <dgm:pt modelId="{923A4869-2F76-490F-B36B-DB43DE12B7F5}" type="pres">
      <dgm:prSet presAssocID="{B0C0DF36-9AD7-42FE-AD56-2CBA8710F6FA}" presName="spaceBetweenRectangles" presStyleCnt="0"/>
      <dgm:spPr/>
    </dgm:pt>
    <dgm:pt modelId="{8680ADC2-174D-4D28-B8BC-3DB080781EFC}" type="pres">
      <dgm:prSet presAssocID="{338977CF-7F1A-429F-AD7D-9D7AFAE0B55D}" presName="parentLin" presStyleCnt="0"/>
      <dgm:spPr/>
    </dgm:pt>
    <dgm:pt modelId="{9E34AEC5-028C-43F1-9B97-2CA086CCBA16}" type="pres">
      <dgm:prSet presAssocID="{338977CF-7F1A-429F-AD7D-9D7AFAE0B55D}" presName="parentLeftMargin" presStyleLbl="node1" presStyleIdx="2" presStyleCnt="5"/>
      <dgm:spPr/>
    </dgm:pt>
    <dgm:pt modelId="{8C53246C-6390-4BC2-B391-7E7284B54760}" type="pres">
      <dgm:prSet presAssocID="{338977CF-7F1A-429F-AD7D-9D7AFAE0B55D}" presName="parentText" presStyleLbl="node1" presStyleIdx="3" presStyleCnt="5" custScaleX="142857" custScaleY="220293">
        <dgm:presLayoutVars>
          <dgm:chMax val="0"/>
          <dgm:bulletEnabled val="1"/>
        </dgm:presLayoutVars>
      </dgm:prSet>
      <dgm:spPr/>
    </dgm:pt>
    <dgm:pt modelId="{DAA54C47-0F01-4340-A93F-DA2B7FD1D74C}" type="pres">
      <dgm:prSet presAssocID="{338977CF-7F1A-429F-AD7D-9D7AFAE0B55D}" presName="negativeSpace" presStyleCnt="0"/>
      <dgm:spPr/>
    </dgm:pt>
    <dgm:pt modelId="{736011A0-69DA-4169-A805-2E64181DA2AE}" type="pres">
      <dgm:prSet presAssocID="{338977CF-7F1A-429F-AD7D-9D7AFAE0B55D}" presName="childText" presStyleLbl="conFgAcc1" presStyleIdx="3" presStyleCnt="5">
        <dgm:presLayoutVars>
          <dgm:bulletEnabled val="1"/>
        </dgm:presLayoutVars>
      </dgm:prSet>
      <dgm:spPr/>
    </dgm:pt>
    <dgm:pt modelId="{1C0E7EFF-2250-4F9A-BACE-B9B53BDAE42D}" type="pres">
      <dgm:prSet presAssocID="{476DA590-E4C2-445B-AD10-7E9FECAA5867}" presName="spaceBetweenRectangles" presStyleCnt="0"/>
      <dgm:spPr/>
    </dgm:pt>
    <dgm:pt modelId="{93FFBC4F-DCC1-453F-8031-A96FDFC2587C}" type="pres">
      <dgm:prSet presAssocID="{E5251FBE-00E7-4FFE-A82C-F43598884157}" presName="parentLin" presStyleCnt="0"/>
      <dgm:spPr/>
    </dgm:pt>
    <dgm:pt modelId="{B79AD780-AE9B-4159-86A3-C07F550B5617}" type="pres">
      <dgm:prSet presAssocID="{E5251FBE-00E7-4FFE-A82C-F43598884157}" presName="parentLeftMargin" presStyleLbl="node1" presStyleIdx="3" presStyleCnt="5"/>
      <dgm:spPr/>
    </dgm:pt>
    <dgm:pt modelId="{E16BE54D-D203-4EB3-9437-08F0AA9F584E}" type="pres">
      <dgm:prSet presAssocID="{E5251FBE-00E7-4FFE-A82C-F43598884157}" presName="parentText" presStyleLbl="node1" presStyleIdx="4" presStyleCnt="5" custScaleX="142857" custScaleY="135633">
        <dgm:presLayoutVars>
          <dgm:chMax val="0"/>
          <dgm:bulletEnabled val="1"/>
        </dgm:presLayoutVars>
      </dgm:prSet>
      <dgm:spPr/>
    </dgm:pt>
    <dgm:pt modelId="{80A87D5D-2608-4E61-B726-B63E4C7395D1}" type="pres">
      <dgm:prSet presAssocID="{E5251FBE-00E7-4FFE-A82C-F43598884157}" presName="negativeSpace" presStyleCnt="0"/>
      <dgm:spPr/>
    </dgm:pt>
    <dgm:pt modelId="{7F84D845-C317-499C-901A-97E022E27BAB}" type="pres">
      <dgm:prSet presAssocID="{E5251FBE-00E7-4FFE-A82C-F4359888415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A0EF20E-6330-4A61-A8DD-2C58049817A0}" srcId="{08562375-B502-406A-9AFE-AA1C76FDC062}" destId="{A0440251-BF06-4DB4-AAE7-151F88C1B5EE}" srcOrd="0" destOrd="0" parTransId="{4E032249-E5CD-44F5-BD3B-107AEAF1533C}" sibTransId="{C7767123-AACA-4154-A6A7-AEF8B6AE2CF0}"/>
    <dgm:cxn modelId="{32085217-32F8-4611-9845-69FB946313EE}" srcId="{08562375-B502-406A-9AFE-AA1C76FDC062}" destId="{E5251FBE-00E7-4FFE-A82C-F43598884157}" srcOrd="4" destOrd="0" parTransId="{E9F4B25C-A1E4-4090-90CD-0E9490BFEAB5}" sibTransId="{142BAF44-AEF2-4C82-BD13-75739032AE55}"/>
    <dgm:cxn modelId="{30CEB41D-3CBA-4292-8FCE-21C97CF107E1}" type="presOf" srcId="{89512790-9D60-44C7-AC4A-01B8D4D6A846}" destId="{5A29A48F-8309-4762-9844-B5A755FFE3D6}" srcOrd="1" destOrd="0" presId="urn:microsoft.com/office/officeart/2005/8/layout/list1"/>
    <dgm:cxn modelId="{606D6620-1656-4AE5-AC8D-53260437898B}" type="presOf" srcId="{E5251FBE-00E7-4FFE-A82C-F43598884157}" destId="{E16BE54D-D203-4EB3-9437-08F0AA9F584E}" srcOrd="1" destOrd="0" presId="urn:microsoft.com/office/officeart/2005/8/layout/list1"/>
    <dgm:cxn modelId="{116D7F2A-ABAD-4BDC-B04C-32583F7E8098}" type="presOf" srcId="{08562375-B502-406A-9AFE-AA1C76FDC062}" destId="{EA489CC5-C209-49E9-B555-A74F3EEA6802}" srcOrd="0" destOrd="0" presId="urn:microsoft.com/office/officeart/2005/8/layout/list1"/>
    <dgm:cxn modelId="{E7198434-380F-4218-A12F-4B528FB39DFE}" srcId="{08562375-B502-406A-9AFE-AA1C76FDC062}" destId="{450FB913-907F-4ED2-B1F4-E30D7BB99DA5}" srcOrd="1" destOrd="0" parTransId="{9F2D0F82-6A3A-4ED0-B661-3207981E869F}" sibTransId="{F3114E6F-D9A7-493C-A55A-6D7059DDA542}"/>
    <dgm:cxn modelId="{00BDF069-32DE-440C-879B-722E9F5D2C3F}" type="presOf" srcId="{89512790-9D60-44C7-AC4A-01B8D4D6A846}" destId="{2A505F99-F0E6-48DE-9D80-5803420A8714}" srcOrd="0" destOrd="0" presId="urn:microsoft.com/office/officeart/2005/8/layout/list1"/>
    <dgm:cxn modelId="{0AD2A64C-9FFE-4F53-AA11-A06C35CB983C}" type="presOf" srcId="{A0440251-BF06-4DB4-AAE7-151F88C1B5EE}" destId="{DF3B620C-0E92-4AAB-AB25-FA18E8ACB9C2}" srcOrd="0" destOrd="0" presId="urn:microsoft.com/office/officeart/2005/8/layout/list1"/>
    <dgm:cxn modelId="{48ACD84C-B39A-48C3-A0AC-911D7F8ABDA7}" type="presOf" srcId="{338977CF-7F1A-429F-AD7D-9D7AFAE0B55D}" destId="{8C53246C-6390-4BC2-B391-7E7284B54760}" srcOrd="1" destOrd="0" presId="urn:microsoft.com/office/officeart/2005/8/layout/list1"/>
    <dgm:cxn modelId="{D92E6E5A-1654-4A71-9281-4828F8415B61}" type="presOf" srcId="{450FB913-907F-4ED2-B1F4-E30D7BB99DA5}" destId="{CA8C498F-1BB4-417D-AE2A-7C25A1838BB5}" srcOrd="1" destOrd="0" presId="urn:microsoft.com/office/officeart/2005/8/layout/list1"/>
    <dgm:cxn modelId="{495A747E-F8DD-4B80-8631-69C45D9F1125}" type="presOf" srcId="{450FB913-907F-4ED2-B1F4-E30D7BB99DA5}" destId="{D5EB0103-5667-4972-92E3-344483C1D6D6}" srcOrd="0" destOrd="0" presId="urn:microsoft.com/office/officeart/2005/8/layout/list1"/>
    <dgm:cxn modelId="{9E2E5C9A-E0EC-40FB-9DEA-8552D843ACE8}" srcId="{08562375-B502-406A-9AFE-AA1C76FDC062}" destId="{89512790-9D60-44C7-AC4A-01B8D4D6A846}" srcOrd="2" destOrd="0" parTransId="{D9159AD0-6C12-4F68-AE9F-576C6CFC93C7}" sibTransId="{B0C0DF36-9AD7-42FE-AD56-2CBA8710F6FA}"/>
    <dgm:cxn modelId="{9122E49C-BBCC-4168-8618-2544913D47EC}" type="presOf" srcId="{A0440251-BF06-4DB4-AAE7-151F88C1B5EE}" destId="{329B1210-5441-41E6-8A9E-3B41699C8180}" srcOrd="1" destOrd="0" presId="urn:microsoft.com/office/officeart/2005/8/layout/list1"/>
    <dgm:cxn modelId="{AD1ED7B1-161A-4FA1-AA9B-74DFCE5F9574}" srcId="{08562375-B502-406A-9AFE-AA1C76FDC062}" destId="{338977CF-7F1A-429F-AD7D-9D7AFAE0B55D}" srcOrd="3" destOrd="0" parTransId="{F6DC2819-C2E9-4CD9-9A78-5855CCF22846}" sibTransId="{476DA590-E4C2-445B-AD10-7E9FECAA5867}"/>
    <dgm:cxn modelId="{CAF6BECC-063C-4C5A-A1BA-63C8BF589916}" type="presOf" srcId="{E5251FBE-00E7-4FFE-A82C-F43598884157}" destId="{B79AD780-AE9B-4159-86A3-C07F550B5617}" srcOrd="0" destOrd="0" presId="urn:microsoft.com/office/officeart/2005/8/layout/list1"/>
    <dgm:cxn modelId="{E4A4C4D0-B07F-467E-8C65-5C1F66FD5FE2}" type="presOf" srcId="{338977CF-7F1A-429F-AD7D-9D7AFAE0B55D}" destId="{9E34AEC5-028C-43F1-9B97-2CA086CCBA16}" srcOrd="0" destOrd="0" presId="urn:microsoft.com/office/officeart/2005/8/layout/list1"/>
    <dgm:cxn modelId="{49436597-0FEE-4640-9B27-2708631A18C8}" type="presParOf" srcId="{EA489CC5-C209-49E9-B555-A74F3EEA6802}" destId="{C99A899E-724B-47B8-A703-E382C3E98268}" srcOrd="0" destOrd="0" presId="urn:microsoft.com/office/officeart/2005/8/layout/list1"/>
    <dgm:cxn modelId="{4A3195E7-D6E7-430A-AB0D-45819E18158F}" type="presParOf" srcId="{C99A899E-724B-47B8-A703-E382C3E98268}" destId="{DF3B620C-0E92-4AAB-AB25-FA18E8ACB9C2}" srcOrd="0" destOrd="0" presId="urn:microsoft.com/office/officeart/2005/8/layout/list1"/>
    <dgm:cxn modelId="{E0C071A0-160D-4160-BBDB-016402E93B3B}" type="presParOf" srcId="{C99A899E-724B-47B8-A703-E382C3E98268}" destId="{329B1210-5441-41E6-8A9E-3B41699C8180}" srcOrd="1" destOrd="0" presId="urn:microsoft.com/office/officeart/2005/8/layout/list1"/>
    <dgm:cxn modelId="{C4B9F3A8-F092-482A-A6EF-B17D754F5D73}" type="presParOf" srcId="{EA489CC5-C209-49E9-B555-A74F3EEA6802}" destId="{0BF37B58-FA19-46E8-B533-29BCBE6B8DD2}" srcOrd="1" destOrd="0" presId="urn:microsoft.com/office/officeart/2005/8/layout/list1"/>
    <dgm:cxn modelId="{193C6CF0-9D5A-4D88-9F0D-8A6465BDA565}" type="presParOf" srcId="{EA489CC5-C209-49E9-B555-A74F3EEA6802}" destId="{E3613032-FB05-4D91-BCDD-8956E9CE196F}" srcOrd="2" destOrd="0" presId="urn:microsoft.com/office/officeart/2005/8/layout/list1"/>
    <dgm:cxn modelId="{1A4381E4-1761-46A5-AD20-916A096029C0}" type="presParOf" srcId="{EA489CC5-C209-49E9-B555-A74F3EEA6802}" destId="{F454C301-BFD9-4CB7-9483-CDFC5CDAD427}" srcOrd="3" destOrd="0" presId="urn:microsoft.com/office/officeart/2005/8/layout/list1"/>
    <dgm:cxn modelId="{8CE45846-3845-4CD2-B945-AFD912F9D06E}" type="presParOf" srcId="{EA489CC5-C209-49E9-B555-A74F3EEA6802}" destId="{C19F7CD9-BA58-4E15-AB26-F5594A39F143}" srcOrd="4" destOrd="0" presId="urn:microsoft.com/office/officeart/2005/8/layout/list1"/>
    <dgm:cxn modelId="{7F86A39D-56C3-475F-932C-F7753D504D2D}" type="presParOf" srcId="{C19F7CD9-BA58-4E15-AB26-F5594A39F143}" destId="{D5EB0103-5667-4972-92E3-344483C1D6D6}" srcOrd="0" destOrd="0" presId="urn:microsoft.com/office/officeart/2005/8/layout/list1"/>
    <dgm:cxn modelId="{22533973-5B13-4686-ADF2-5672CF033AF8}" type="presParOf" srcId="{C19F7CD9-BA58-4E15-AB26-F5594A39F143}" destId="{CA8C498F-1BB4-417D-AE2A-7C25A1838BB5}" srcOrd="1" destOrd="0" presId="urn:microsoft.com/office/officeart/2005/8/layout/list1"/>
    <dgm:cxn modelId="{C61AFE49-CFA9-4A58-9D15-2A1528273874}" type="presParOf" srcId="{EA489CC5-C209-49E9-B555-A74F3EEA6802}" destId="{B9CB4AB7-DD20-4388-ABCD-69BF698094BA}" srcOrd="5" destOrd="0" presId="urn:microsoft.com/office/officeart/2005/8/layout/list1"/>
    <dgm:cxn modelId="{72D5513F-643B-46D3-8746-41B04521DCE1}" type="presParOf" srcId="{EA489CC5-C209-49E9-B555-A74F3EEA6802}" destId="{6D79F027-70D6-4C85-8A64-F114320DF372}" srcOrd="6" destOrd="0" presId="urn:microsoft.com/office/officeart/2005/8/layout/list1"/>
    <dgm:cxn modelId="{24805DFC-9AD7-4FD0-8121-2BAC87E6694C}" type="presParOf" srcId="{EA489CC5-C209-49E9-B555-A74F3EEA6802}" destId="{6B4EA6BD-BBF1-42E3-A784-81DC0BE3AC0D}" srcOrd="7" destOrd="0" presId="urn:microsoft.com/office/officeart/2005/8/layout/list1"/>
    <dgm:cxn modelId="{EADEB1CA-244B-461B-912C-4A637B058579}" type="presParOf" srcId="{EA489CC5-C209-49E9-B555-A74F3EEA6802}" destId="{6AD66A6B-A4AD-4EA1-AD7F-F45A248134B1}" srcOrd="8" destOrd="0" presId="urn:microsoft.com/office/officeart/2005/8/layout/list1"/>
    <dgm:cxn modelId="{5A3E8A03-CE91-431F-88BF-571B4ADABAFF}" type="presParOf" srcId="{6AD66A6B-A4AD-4EA1-AD7F-F45A248134B1}" destId="{2A505F99-F0E6-48DE-9D80-5803420A8714}" srcOrd="0" destOrd="0" presId="urn:microsoft.com/office/officeart/2005/8/layout/list1"/>
    <dgm:cxn modelId="{36933F9C-C389-4BB8-B884-9549F790AB89}" type="presParOf" srcId="{6AD66A6B-A4AD-4EA1-AD7F-F45A248134B1}" destId="{5A29A48F-8309-4762-9844-B5A755FFE3D6}" srcOrd="1" destOrd="0" presId="urn:microsoft.com/office/officeart/2005/8/layout/list1"/>
    <dgm:cxn modelId="{5C4A7D2F-4AF2-4F4D-91C9-333D01A80710}" type="presParOf" srcId="{EA489CC5-C209-49E9-B555-A74F3EEA6802}" destId="{B97153A2-B309-409F-AC52-A368C1D8FDD4}" srcOrd="9" destOrd="0" presId="urn:microsoft.com/office/officeart/2005/8/layout/list1"/>
    <dgm:cxn modelId="{F6A44E90-FE80-410E-89C9-B4D19BA817AB}" type="presParOf" srcId="{EA489CC5-C209-49E9-B555-A74F3EEA6802}" destId="{D727F453-7815-4F12-B3A7-DCCFB0463D9E}" srcOrd="10" destOrd="0" presId="urn:microsoft.com/office/officeart/2005/8/layout/list1"/>
    <dgm:cxn modelId="{0B623D46-DCEF-4B28-8B61-9A488269EB42}" type="presParOf" srcId="{EA489CC5-C209-49E9-B555-A74F3EEA6802}" destId="{923A4869-2F76-490F-B36B-DB43DE12B7F5}" srcOrd="11" destOrd="0" presId="urn:microsoft.com/office/officeart/2005/8/layout/list1"/>
    <dgm:cxn modelId="{2E478DB9-8FF4-460D-ACDD-3301814CA69D}" type="presParOf" srcId="{EA489CC5-C209-49E9-B555-A74F3EEA6802}" destId="{8680ADC2-174D-4D28-B8BC-3DB080781EFC}" srcOrd="12" destOrd="0" presId="urn:microsoft.com/office/officeart/2005/8/layout/list1"/>
    <dgm:cxn modelId="{02E80B6E-C7B0-4265-9019-8B6CC84B519A}" type="presParOf" srcId="{8680ADC2-174D-4D28-B8BC-3DB080781EFC}" destId="{9E34AEC5-028C-43F1-9B97-2CA086CCBA16}" srcOrd="0" destOrd="0" presId="urn:microsoft.com/office/officeart/2005/8/layout/list1"/>
    <dgm:cxn modelId="{49302AEC-99FD-4F57-9C68-901DCCDD5C43}" type="presParOf" srcId="{8680ADC2-174D-4D28-B8BC-3DB080781EFC}" destId="{8C53246C-6390-4BC2-B391-7E7284B54760}" srcOrd="1" destOrd="0" presId="urn:microsoft.com/office/officeart/2005/8/layout/list1"/>
    <dgm:cxn modelId="{0CBEE2E8-85C5-4067-8795-A61868F3BF7D}" type="presParOf" srcId="{EA489CC5-C209-49E9-B555-A74F3EEA6802}" destId="{DAA54C47-0F01-4340-A93F-DA2B7FD1D74C}" srcOrd="13" destOrd="0" presId="urn:microsoft.com/office/officeart/2005/8/layout/list1"/>
    <dgm:cxn modelId="{01C65426-1BFC-49E5-87C1-05EBCF4CDACB}" type="presParOf" srcId="{EA489CC5-C209-49E9-B555-A74F3EEA6802}" destId="{736011A0-69DA-4169-A805-2E64181DA2AE}" srcOrd="14" destOrd="0" presId="urn:microsoft.com/office/officeart/2005/8/layout/list1"/>
    <dgm:cxn modelId="{252BCF82-7ADC-46DD-B547-1C6459311F76}" type="presParOf" srcId="{EA489CC5-C209-49E9-B555-A74F3EEA6802}" destId="{1C0E7EFF-2250-4F9A-BACE-B9B53BDAE42D}" srcOrd="15" destOrd="0" presId="urn:microsoft.com/office/officeart/2005/8/layout/list1"/>
    <dgm:cxn modelId="{05F6BC51-D63A-4B08-9F19-67824C2DA680}" type="presParOf" srcId="{EA489CC5-C209-49E9-B555-A74F3EEA6802}" destId="{93FFBC4F-DCC1-453F-8031-A96FDFC2587C}" srcOrd="16" destOrd="0" presId="urn:microsoft.com/office/officeart/2005/8/layout/list1"/>
    <dgm:cxn modelId="{40C4AD5A-0DE0-474C-9189-8D994D23E41B}" type="presParOf" srcId="{93FFBC4F-DCC1-453F-8031-A96FDFC2587C}" destId="{B79AD780-AE9B-4159-86A3-C07F550B5617}" srcOrd="0" destOrd="0" presId="urn:microsoft.com/office/officeart/2005/8/layout/list1"/>
    <dgm:cxn modelId="{358A6C11-FB9C-463A-B54E-FA8AF32D39E6}" type="presParOf" srcId="{93FFBC4F-DCC1-453F-8031-A96FDFC2587C}" destId="{E16BE54D-D203-4EB3-9437-08F0AA9F584E}" srcOrd="1" destOrd="0" presId="urn:microsoft.com/office/officeart/2005/8/layout/list1"/>
    <dgm:cxn modelId="{BDD206C6-7DD0-4969-A149-EAAEA754B392}" type="presParOf" srcId="{EA489CC5-C209-49E9-B555-A74F3EEA6802}" destId="{80A87D5D-2608-4E61-B726-B63E4C7395D1}" srcOrd="17" destOrd="0" presId="urn:microsoft.com/office/officeart/2005/8/layout/list1"/>
    <dgm:cxn modelId="{4B29F908-B412-4544-A9B1-B89AE1856AC3}" type="presParOf" srcId="{EA489CC5-C209-49E9-B555-A74F3EEA6802}" destId="{7F84D845-C317-499C-901A-97E022E27BA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562375-B502-406A-9AFE-AA1C76FDC062}" type="doc">
      <dgm:prSet loTypeId="urn:microsoft.com/office/officeart/2005/8/layout/hList7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89512790-9D60-44C7-AC4A-01B8D4D6A846}">
      <dgm:prSet custT="1"/>
      <dgm:spPr/>
      <dgm:t>
        <a:bodyPr/>
        <a:lstStyle/>
        <a:p>
          <a:pPr algn="ctr" rtl="0"/>
          <a:r>
            <a:rPr lang="en-US" sz="2800" b="1" i="0">
              <a:latin typeface="Calibri"/>
              <a:ea typeface="+mn-ea"/>
              <a:cs typeface="Calibri"/>
            </a:rPr>
            <a:t>Updating DIS targets and KPIs</a:t>
          </a:r>
          <a:endParaRPr lang="en-IE" sz="2800" b="1" i="0">
            <a:latin typeface="Calibri"/>
            <a:ea typeface="+mn-ea"/>
            <a:cs typeface="Calibri"/>
          </a:endParaRPr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D9159AD0-6C12-4F68-AE9F-576C6CFC93C7}" type="parTrans" cxnId="{9E2E5C9A-E0EC-40FB-9DEA-8552D843ACE8}">
      <dgm:prSet/>
      <dgm:spPr/>
      <dgm:t>
        <a:bodyPr/>
        <a:lstStyle/>
        <a:p>
          <a:pPr algn="ctr"/>
          <a:endParaRPr lang="en-IE" sz="2800"/>
        </a:p>
      </dgm:t>
    </dgm:pt>
    <dgm:pt modelId="{B0C0DF36-9AD7-42FE-AD56-2CBA8710F6FA}" type="sibTrans" cxnId="{9E2E5C9A-E0EC-40FB-9DEA-8552D843ACE8}">
      <dgm:prSet/>
      <dgm:spPr/>
      <dgm:t>
        <a:bodyPr/>
        <a:lstStyle/>
        <a:p>
          <a:pPr algn="ctr"/>
          <a:endParaRPr lang="en-IE" sz="2800"/>
        </a:p>
      </dgm:t>
    </dgm:pt>
    <dgm:pt modelId="{338977CF-7F1A-429F-AD7D-9D7AFAE0B55D}">
      <dgm:prSet custT="1"/>
      <dgm:spPr/>
      <dgm:t>
        <a:bodyPr/>
        <a:lstStyle/>
        <a:p>
          <a:pPr algn="ctr" rtl="0"/>
          <a:r>
            <a:rPr lang="en-IE" sz="2800" b="1" i="0">
              <a:latin typeface="Calibri"/>
              <a:ea typeface="+mn-ea"/>
              <a:cs typeface="Calibri"/>
            </a:rPr>
            <a:t>Mid-term review in 2025</a:t>
          </a:r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F6DC2819-C2E9-4CD9-9A78-5855CCF22846}" type="parTrans" cxnId="{AD1ED7B1-161A-4FA1-AA9B-74DFCE5F9574}">
      <dgm:prSet/>
      <dgm:spPr/>
      <dgm:t>
        <a:bodyPr/>
        <a:lstStyle/>
        <a:p>
          <a:pPr algn="ctr"/>
          <a:endParaRPr lang="en-IE"/>
        </a:p>
      </dgm:t>
    </dgm:pt>
    <dgm:pt modelId="{476DA590-E4C2-445B-AD10-7E9FECAA5867}" type="sibTrans" cxnId="{AD1ED7B1-161A-4FA1-AA9B-74DFCE5F9574}">
      <dgm:prSet/>
      <dgm:spPr/>
      <dgm:t>
        <a:bodyPr/>
        <a:lstStyle/>
        <a:p>
          <a:pPr algn="ctr"/>
          <a:endParaRPr lang="en-IE"/>
        </a:p>
      </dgm:t>
    </dgm:pt>
    <dgm:pt modelId="{450FB913-907F-4ED2-B1F4-E30D7BB99DA5}">
      <dgm:prSet custT="1"/>
      <dgm:spPr/>
      <dgm:t>
        <a:bodyPr/>
        <a:lstStyle/>
        <a:p>
          <a:pPr algn="ctr"/>
          <a:r>
            <a:rPr lang="en-US" sz="2800" b="1"/>
            <a:t>PATH 4 Phase 2 Implementation</a:t>
          </a:r>
          <a:endParaRPr lang="en-IE" sz="2800" b="1"/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9F2D0F82-6A3A-4ED0-B661-3207981E869F}" type="parTrans" cxnId="{E7198434-380F-4218-A12F-4B528FB39DFE}">
      <dgm:prSet/>
      <dgm:spPr/>
      <dgm:t>
        <a:bodyPr/>
        <a:lstStyle/>
        <a:p>
          <a:pPr algn="ctr"/>
          <a:endParaRPr lang="en-IE"/>
        </a:p>
      </dgm:t>
    </dgm:pt>
    <dgm:pt modelId="{F3114E6F-D9A7-493C-A55A-6D7059DDA542}" type="sibTrans" cxnId="{E7198434-380F-4218-A12F-4B528FB39DFE}">
      <dgm:prSet/>
      <dgm:spPr/>
      <dgm:t>
        <a:bodyPr/>
        <a:lstStyle/>
        <a:p>
          <a:pPr algn="ctr"/>
          <a:endParaRPr lang="en-IE"/>
        </a:p>
      </dgm:t>
    </dgm:pt>
    <dgm:pt modelId="{A0440251-BF06-4DB4-AAE7-151F88C1B5EE}">
      <dgm:prSet custT="1"/>
      <dgm:spPr/>
      <dgm:t>
        <a:bodyPr/>
        <a:lstStyle/>
        <a:p>
          <a:pPr algn="ctr"/>
          <a:r>
            <a:rPr lang="en-US" sz="2800" b="1"/>
            <a:t>New Access Data Plan</a:t>
          </a:r>
          <a:endParaRPr lang="en-IE" sz="2800" b="1"/>
        </a:p>
      </dgm:t>
      <dgm:extLst>
        <a:ext uri="{E40237B7-FDA0-4F09-8148-C483321AD2D9}">
          <dgm14:cNvPr xmlns:dgm14="http://schemas.microsoft.com/office/drawing/2010/diagram" id="0" name="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/>
        </a:ext>
      </dgm:extLst>
    </dgm:pt>
    <dgm:pt modelId="{4E032249-E5CD-44F5-BD3B-107AEAF1533C}" type="parTrans" cxnId="{AA0EF20E-6330-4A61-A8DD-2C58049817A0}">
      <dgm:prSet/>
      <dgm:spPr/>
      <dgm:t>
        <a:bodyPr/>
        <a:lstStyle/>
        <a:p>
          <a:pPr algn="ctr"/>
          <a:endParaRPr lang="en-IE"/>
        </a:p>
      </dgm:t>
    </dgm:pt>
    <dgm:pt modelId="{C7767123-AACA-4154-A6A7-AEF8B6AE2CF0}" type="sibTrans" cxnId="{AA0EF20E-6330-4A61-A8DD-2C58049817A0}">
      <dgm:prSet/>
      <dgm:spPr/>
      <dgm:t>
        <a:bodyPr/>
        <a:lstStyle/>
        <a:p>
          <a:pPr algn="ctr"/>
          <a:endParaRPr lang="en-IE"/>
        </a:p>
      </dgm:t>
    </dgm:pt>
    <dgm:pt modelId="{5853E958-490D-442F-B13F-4065E38D050F}" type="pres">
      <dgm:prSet presAssocID="{08562375-B502-406A-9AFE-AA1C76FDC062}" presName="Name0" presStyleCnt="0">
        <dgm:presLayoutVars>
          <dgm:dir/>
          <dgm:resizeHandles val="exact"/>
        </dgm:presLayoutVars>
      </dgm:prSet>
      <dgm:spPr/>
    </dgm:pt>
    <dgm:pt modelId="{6B4A89E0-D97D-466A-A6D5-75DC1A0DCAE6}" type="pres">
      <dgm:prSet presAssocID="{08562375-B502-406A-9AFE-AA1C76FDC062}" presName="fgShape" presStyleLbl="fgShp" presStyleIdx="0" presStyleCnt="1"/>
      <dgm:spPr/>
    </dgm:pt>
    <dgm:pt modelId="{4BB78AC6-69F8-46B3-997D-2D6EFF4207CC}" type="pres">
      <dgm:prSet presAssocID="{08562375-B502-406A-9AFE-AA1C76FDC062}" presName="linComp" presStyleCnt="0"/>
      <dgm:spPr/>
    </dgm:pt>
    <dgm:pt modelId="{82F9FE5F-5B62-4692-AADD-BCFA6C743048}" type="pres">
      <dgm:prSet presAssocID="{A0440251-BF06-4DB4-AAE7-151F88C1B5EE}" presName="compNode" presStyleCnt="0"/>
      <dgm:spPr/>
    </dgm:pt>
    <dgm:pt modelId="{D42145F8-8803-40C8-871F-210C1345A5B0}" type="pres">
      <dgm:prSet presAssocID="{A0440251-BF06-4DB4-AAE7-151F88C1B5EE}" presName="bkgdShape" presStyleLbl="node1" presStyleIdx="0" presStyleCnt="4"/>
      <dgm:spPr/>
    </dgm:pt>
    <dgm:pt modelId="{45172062-5339-4996-9E4F-29446F2DA565}" type="pres">
      <dgm:prSet presAssocID="{A0440251-BF06-4DB4-AAE7-151F88C1B5EE}" presName="nodeTx" presStyleLbl="node1" presStyleIdx="0" presStyleCnt="4">
        <dgm:presLayoutVars>
          <dgm:bulletEnabled val="1"/>
        </dgm:presLayoutVars>
      </dgm:prSet>
      <dgm:spPr/>
    </dgm:pt>
    <dgm:pt modelId="{2E17204C-FB8F-4093-90B6-F7554250B69E}" type="pres">
      <dgm:prSet presAssocID="{A0440251-BF06-4DB4-AAE7-151F88C1B5EE}" presName="invisiNode" presStyleLbl="node1" presStyleIdx="0" presStyleCnt="4"/>
      <dgm:spPr/>
    </dgm:pt>
    <dgm:pt modelId="{089F21AA-218D-447C-9A1A-D7C897A39255}" type="pres">
      <dgm:prSet presAssocID="{A0440251-BF06-4DB4-AAE7-151F88C1B5EE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 with solid fill"/>
        </a:ext>
      </dgm:extLst>
    </dgm:pt>
    <dgm:pt modelId="{5B6E37C8-5292-47CF-9B98-58A22968937C}" type="pres">
      <dgm:prSet presAssocID="{C7767123-AACA-4154-A6A7-AEF8B6AE2CF0}" presName="sibTrans" presStyleLbl="sibTrans2D1" presStyleIdx="0" presStyleCnt="0"/>
      <dgm:spPr/>
    </dgm:pt>
    <dgm:pt modelId="{8DCA4D8C-758E-4ED9-825B-00F9C4A1E75E}" type="pres">
      <dgm:prSet presAssocID="{450FB913-907F-4ED2-B1F4-E30D7BB99DA5}" presName="compNode" presStyleCnt="0"/>
      <dgm:spPr/>
    </dgm:pt>
    <dgm:pt modelId="{733A6851-B656-4F73-8991-E0AE034D2C1A}" type="pres">
      <dgm:prSet presAssocID="{450FB913-907F-4ED2-B1F4-E30D7BB99DA5}" presName="bkgdShape" presStyleLbl="node1" presStyleIdx="1" presStyleCnt="4"/>
      <dgm:spPr/>
    </dgm:pt>
    <dgm:pt modelId="{6ACEB59C-F072-4084-91CA-3F0C7E1836D3}" type="pres">
      <dgm:prSet presAssocID="{450FB913-907F-4ED2-B1F4-E30D7BB99DA5}" presName="nodeTx" presStyleLbl="node1" presStyleIdx="1" presStyleCnt="4">
        <dgm:presLayoutVars>
          <dgm:bulletEnabled val="1"/>
        </dgm:presLayoutVars>
      </dgm:prSet>
      <dgm:spPr/>
    </dgm:pt>
    <dgm:pt modelId="{8522DA57-A045-4E25-9835-1B4FA8A992D4}" type="pres">
      <dgm:prSet presAssocID="{450FB913-907F-4ED2-B1F4-E30D7BB99DA5}" presName="invisiNode" presStyleLbl="node1" presStyleIdx="1" presStyleCnt="4"/>
      <dgm:spPr/>
    </dgm:pt>
    <dgm:pt modelId="{D64B6E40-0A46-4ADB-8A0A-F4611053FD26}" type="pres">
      <dgm:prSet presAssocID="{450FB913-907F-4ED2-B1F4-E30D7BB99DA5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mote work outline"/>
        </a:ext>
      </dgm:extLst>
    </dgm:pt>
    <dgm:pt modelId="{5F38E796-29BB-4AFF-97CE-E3DEF4E5ABE5}" type="pres">
      <dgm:prSet presAssocID="{F3114E6F-D9A7-493C-A55A-6D7059DDA542}" presName="sibTrans" presStyleLbl="sibTrans2D1" presStyleIdx="0" presStyleCnt="0"/>
      <dgm:spPr/>
    </dgm:pt>
    <dgm:pt modelId="{9B9B1EA3-7AD2-4671-BD3E-A82EE96D9EB4}" type="pres">
      <dgm:prSet presAssocID="{89512790-9D60-44C7-AC4A-01B8D4D6A846}" presName="compNode" presStyleCnt="0"/>
      <dgm:spPr/>
    </dgm:pt>
    <dgm:pt modelId="{7D4F8345-5127-4B5D-A942-F9AA561CBFF0}" type="pres">
      <dgm:prSet presAssocID="{89512790-9D60-44C7-AC4A-01B8D4D6A846}" presName="bkgdShape" presStyleLbl="node1" presStyleIdx="2" presStyleCnt="4"/>
      <dgm:spPr/>
    </dgm:pt>
    <dgm:pt modelId="{6CCC4808-1B38-4530-8A02-6DF33121EDAA}" type="pres">
      <dgm:prSet presAssocID="{89512790-9D60-44C7-AC4A-01B8D4D6A846}" presName="nodeTx" presStyleLbl="node1" presStyleIdx="2" presStyleCnt="4">
        <dgm:presLayoutVars>
          <dgm:bulletEnabled val="1"/>
        </dgm:presLayoutVars>
      </dgm:prSet>
      <dgm:spPr/>
    </dgm:pt>
    <dgm:pt modelId="{04F34E5B-2108-44F0-A265-A0DB158E0ADA}" type="pres">
      <dgm:prSet presAssocID="{89512790-9D60-44C7-AC4A-01B8D4D6A846}" presName="invisiNode" presStyleLbl="node1" presStyleIdx="2" presStyleCnt="4"/>
      <dgm:spPr/>
    </dgm:pt>
    <dgm:pt modelId="{A3717071-2225-4C32-A2B0-DD6400354395}" type="pres">
      <dgm:prSet presAssocID="{89512790-9D60-44C7-AC4A-01B8D4D6A846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 with solid fill"/>
        </a:ext>
      </dgm:extLst>
    </dgm:pt>
    <dgm:pt modelId="{1BB40E8F-1982-4162-BD1E-4253CB0E3AEC}" type="pres">
      <dgm:prSet presAssocID="{B0C0DF36-9AD7-42FE-AD56-2CBA8710F6FA}" presName="sibTrans" presStyleLbl="sibTrans2D1" presStyleIdx="0" presStyleCnt="0"/>
      <dgm:spPr/>
    </dgm:pt>
    <dgm:pt modelId="{1970F39A-6C0D-4783-8CC2-58511C2C09E3}" type="pres">
      <dgm:prSet presAssocID="{338977CF-7F1A-429F-AD7D-9D7AFAE0B55D}" presName="compNode" presStyleCnt="0"/>
      <dgm:spPr/>
    </dgm:pt>
    <dgm:pt modelId="{3C630BC7-6DB2-4389-A8DE-AB3C841A27D7}" type="pres">
      <dgm:prSet presAssocID="{338977CF-7F1A-429F-AD7D-9D7AFAE0B55D}" presName="bkgdShape" presStyleLbl="node1" presStyleIdx="3" presStyleCnt="4"/>
      <dgm:spPr/>
    </dgm:pt>
    <dgm:pt modelId="{6B6F91E8-3582-4FCE-BB4C-92F002A4F234}" type="pres">
      <dgm:prSet presAssocID="{338977CF-7F1A-429F-AD7D-9D7AFAE0B55D}" presName="nodeTx" presStyleLbl="node1" presStyleIdx="3" presStyleCnt="4">
        <dgm:presLayoutVars>
          <dgm:bulletEnabled val="1"/>
        </dgm:presLayoutVars>
      </dgm:prSet>
      <dgm:spPr/>
    </dgm:pt>
    <dgm:pt modelId="{76E109C9-4EB5-42CD-8F30-F652DFB24B51}" type="pres">
      <dgm:prSet presAssocID="{338977CF-7F1A-429F-AD7D-9D7AFAE0B55D}" presName="invisiNode" presStyleLbl="node1" presStyleIdx="3" presStyleCnt="4"/>
      <dgm:spPr/>
    </dgm:pt>
    <dgm:pt modelId="{C00CFA5C-E9B6-4E21-81C3-85E05FFE926D}" type="pres">
      <dgm:prSet presAssocID="{338977CF-7F1A-429F-AD7D-9D7AFAE0B55D}" presName="imagNod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 with solid fill"/>
        </a:ext>
      </dgm:extLst>
    </dgm:pt>
  </dgm:ptLst>
  <dgm:cxnLst>
    <dgm:cxn modelId="{7C12AB09-D380-4981-84B8-0BECEA24DC06}" type="presOf" srcId="{08562375-B502-406A-9AFE-AA1C76FDC062}" destId="{5853E958-490D-442F-B13F-4065E38D050F}" srcOrd="0" destOrd="0" presId="urn:microsoft.com/office/officeart/2005/8/layout/hList7"/>
    <dgm:cxn modelId="{AA0EF20E-6330-4A61-A8DD-2C58049817A0}" srcId="{08562375-B502-406A-9AFE-AA1C76FDC062}" destId="{A0440251-BF06-4DB4-AAE7-151F88C1B5EE}" srcOrd="0" destOrd="0" parTransId="{4E032249-E5CD-44F5-BD3B-107AEAF1533C}" sibTransId="{C7767123-AACA-4154-A6A7-AEF8B6AE2CF0}"/>
    <dgm:cxn modelId="{0441E32A-9785-4694-AE72-7BA3DCEEF093}" type="presOf" srcId="{A0440251-BF06-4DB4-AAE7-151F88C1B5EE}" destId="{D42145F8-8803-40C8-871F-210C1345A5B0}" srcOrd="0" destOrd="0" presId="urn:microsoft.com/office/officeart/2005/8/layout/hList7"/>
    <dgm:cxn modelId="{E7198434-380F-4218-A12F-4B528FB39DFE}" srcId="{08562375-B502-406A-9AFE-AA1C76FDC062}" destId="{450FB913-907F-4ED2-B1F4-E30D7BB99DA5}" srcOrd="1" destOrd="0" parTransId="{9F2D0F82-6A3A-4ED0-B661-3207981E869F}" sibTransId="{F3114E6F-D9A7-493C-A55A-6D7059DDA542}"/>
    <dgm:cxn modelId="{78FDF83C-EC06-4268-B088-FB629390A9F2}" type="presOf" srcId="{450FB913-907F-4ED2-B1F4-E30D7BB99DA5}" destId="{733A6851-B656-4F73-8991-E0AE034D2C1A}" srcOrd="0" destOrd="0" presId="urn:microsoft.com/office/officeart/2005/8/layout/hList7"/>
    <dgm:cxn modelId="{4FB18769-9C8C-46FE-91E5-23329C0EDB84}" type="presOf" srcId="{338977CF-7F1A-429F-AD7D-9D7AFAE0B55D}" destId="{6B6F91E8-3582-4FCE-BB4C-92F002A4F234}" srcOrd="1" destOrd="0" presId="urn:microsoft.com/office/officeart/2005/8/layout/hList7"/>
    <dgm:cxn modelId="{7AC2B66B-7C9F-4994-BF19-008F67E4A4B5}" type="presOf" srcId="{89512790-9D60-44C7-AC4A-01B8D4D6A846}" destId="{6CCC4808-1B38-4530-8A02-6DF33121EDAA}" srcOrd="1" destOrd="0" presId="urn:microsoft.com/office/officeart/2005/8/layout/hList7"/>
    <dgm:cxn modelId="{03527E76-A88C-452F-B34B-C63D6AF4FE67}" type="presOf" srcId="{C7767123-AACA-4154-A6A7-AEF8B6AE2CF0}" destId="{5B6E37C8-5292-47CF-9B98-58A22968937C}" srcOrd="0" destOrd="0" presId="urn:microsoft.com/office/officeart/2005/8/layout/hList7"/>
    <dgm:cxn modelId="{2975078B-A8CB-4FD9-916A-4B7D6BCD7618}" type="presOf" srcId="{450FB913-907F-4ED2-B1F4-E30D7BB99DA5}" destId="{6ACEB59C-F072-4084-91CA-3F0C7E1836D3}" srcOrd="1" destOrd="0" presId="urn:microsoft.com/office/officeart/2005/8/layout/hList7"/>
    <dgm:cxn modelId="{45045793-1807-479A-8EE9-0D464B5E502A}" type="presOf" srcId="{F3114E6F-D9A7-493C-A55A-6D7059DDA542}" destId="{5F38E796-29BB-4AFF-97CE-E3DEF4E5ABE5}" srcOrd="0" destOrd="0" presId="urn:microsoft.com/office/officeart/2005/8/layout/hList7"/>
    <dgm:cxn modelId="{A1EBDD96-CFB4-4A5A-96EE-6EBAB58B280A}" type="presOf" srcId="{89512790-9D60-44C7-AC4A-01B8D4D6A846}" destId="{7D4F8345-5127-4B5D-A942-F9AA561CBFF0}" srcOrd="0" destOrd="0" presId="urn:microsoft.com/office/officeart/2005/8/layout/hList7"/>
    <dgm:cxn modelId="{9E2E5C9A-E0EC-40FB-9DEA-8552D843ACE8}" srcId="{08562375-B502-406A-9AFE-AA1C76FDC062}" destId="{89512790-9D60-44C7-AC4A-01B8D4D6A846}" srcOrd="2" destOrd="0" parTransId="{D9159AD0-6C12-4F68-AE9F-576C6CFC93C7}" sibTransId="{B0C0DF36-9AD7-42FE-AD56-2CBA8710F6FA}"/>
    <dgm:cxn modelId="{5ADB3DA9-3469-407F-8CAD-7AAA531121F2}" type="presOf" srcId="{B0C0DF36-9AD7-42FE-AD56-2CBA8710F6FA}" destId="{1BB40E8F-1982-4162-BD1E-4253CB0E3AEC}" srcOrd="0" destOrd="0" presId="urn:microsoft.com/office/officeart/2005/8/layout/hList7"/>
    <dgm:cxn modelId="{1A4F4DA9-377E-4FCE-BFDE-445FCFA62055}" type="presOf" srcId="{A0440251-BF06-4DB4-AAE7-151F88C1B5EE}" destId="{45172062-5339-4996-9E4F-29446F2DA565}" srcOrd="1" destOrd="0" presId="urn:microsoft.com/office/officeart/2005/8/layout/hList7"/>
    <dgm:cxn modelId="{AD1ED7B1-161A-4FA1-AA9B-74DFCE5F9574}" srcId="{08562375-B502-406A-9AFE-AA1C76FDC062}" destId="{338977CF-7F1A-429F-AD7D-9D7AFAE0B55D}" srcOrd="3" destOrd="0" parTransId="{F6DC2819-C2E9-4CD9-9A78-5855CCF22846}" sibTransId="{476DA590-E4C2-445B-AD10-7E9FECAA5867}"/>
    <dgm:cxn modelId="{4A6416F0-3E35-4C63-A130-56870B4AAFA6}" type="presOf" srcId="{338977CF-7F1A-429F-AD7D-9D7AFAE0B55D}" destId="{3C630BC7-6DB2-4389-A8DE-AB3C841A27D7}" srcOrd="0" destOrd="0" presId="urn:microsoft.com/office/officeart/2005/8/layout/hList7"/>
    <dgm:cxn modelId="{D898B81D-CC88-43D5-8473-C40A1DAC5E8C}" type="presParOf" srcId="{5853E958-490D-442F-B13F-4065E38D050F}" destId="{6B4A89E0-D97D-466A-A6D5-75DC1A0DCAE6}" srcOrd="0" destOrd="0" presId="urn:microsoft.com/office/officeart/2005/8/layout/hList7"/>
    <dgm:cxn modelId="{1732E380-4C5D-4381-905D-711F31EB855C}" type="presParOf" srcId="{5853E958-490D-442F-B13F-4065E38D050F}" destId="{4BB78AC6-69F8-46B3-997D-2D6EFF4207CC}" srcOrd="1" destOrd="0" presId="urn:microsoft.com/office/officeart/2005/8/layout/hList7"/>
    <dgm:cxn modelId="{E594C022-0FDB-4462-8572-1FBCAA178783}" type="presParOf" srcId="{4BB78AC6-69F8-46B3-997D-2D6EFF4207CC}" destId="{82F9FE5F-5B62-4692-AADD-BCFA6C743048}" srcOrd="0" destOrd="0" presId="urn:microsoft.com/office/officeart/2005/8/layout/hList7"/>
    <dgm:cxn modelId="{3930BDA7-014F-45BE-A2A8-78BAC658566F}" type="presParOf" srcId="{82F9FE5F-5B62-4692-AADD-BCFA6C743048}" destId="{D42145F8-8803-40C8-871F-210C1345A5B0}" srcOrd="0" destOrd="0" presId="urn:microsoft.com/office/officeart/2005/8/layout/hList7"/>
    <dgm:cxn modelId="{3AE99579-EB43-4BE2-B710-6B5DF59933A4}" type="presParOf" srcId="{82F9FE5F-5B62-4692-AADD-BCFA6C743048}" destId="{45172062-5339-4996-9E4F-29446F2DA565}" srcOrd="1" destOrd="0" presId="urn:microsoft.com/office/officeart/2005/8/layout/hList7"/>
    <dgm:cxn modelId="{0278ED97-777B-48C7-BE8A-00D0F2984653}" type="presParOf" srcId="{82F9FE5F-5B62-4692-AADD-BCFA6C743048}" destId="{2E17204C-FB8F-4093-90B6-F7554250B69E}" srcOrd="2" destOrd="0" presId="urn:microsoft.com/office/officeart/2005/8/layout/hList7"/>
    <dgm:cxn modelId="{64DDE890-CA96-48E7-BCB4-41C550879DE9}" type="presParOf" srcId="{82F9FE5F-5B62-4692-AADD-BCFA6C743048}" destId="{089F21AA-218D-447C-9A1A-D7C897A39255}" srcOrd="3" destOrd="0" presId="urn:microsoft.com/office/officeart/2005/8/layout/hList7"/>
    <dgm:cxn modelId="{C38C4440-D676-4EDF-A3AF-D273A4136137}" type="presParOf" srcId="{4BB78AC6-69F8-46B3-997D-2D6EFF4207CC}" destId="{5B6E37C8-5292-47CF-9B98-58A22968937C}" srcOrd="1" destOrd="0" presId="urn:microsoft.com/office/officeart/2005/8/layout/hList7"/>
    <dgm:cxn modelId="{E1200B3C-1A93-4B61-93AE-15014A5CADFB}" type="presParOf" srcId="{4BB78AC6-69F8-46B3-997D-2D6EFF4207CC}" destId="{8DCA4D8C-758E-4ED9-825B-00F9C4A1E75E}" srcOrd="2" destOrd="0" presId="urn:microsoft.com/office/officeart/2005/8/layout/hList7"/>
    <dgm:cxn modelId="{9516D126-481A-4259-8528-A7241567FA0F}" type="presParOf" srcId="{8DCA4D8C-758E-4ED9-825B-00F9C4A1E75E}" destId="{733A6851-B656-4F73-8991-E0AE034D2C1A}" srcOrd="0" destOrd="0" presId="urn:microsoft.com/office/officeart/2005/8/layout/hList7"/>
    <dgm:cxn modelId="{EF28E614-B46C-4DCC-A546-CD2E0A60345F}" type="presParOf" srcId="{8DCA4D8C-758E-4ED9-825B-00F9C4A1E75E}" destId="{6ACEB59C-F072-4084-91CA-3F0C7E1836D3}" srcOrd="1" destOrd="0" presId="urn:microsoft.com/office/officeart/2005/8/layout/hList7"/>
    <dgm:cxn modelId="{F435D297-C929-4463-BF4A-45352FA2F9C4}" type="presParOf" srcId="{8DCA4D8C-758E-4ED9-825B-00F9C4A1E75E}" destId="{8522DA57-A045-4E25-9835-1B4FA8A992D4}" srcOrd="2" destOrd="0" presId="urn:microsoft.com/office/officeart/2005/8/layout/hList7"/>
    <dgm:cxn modelId="{93013E87-9B6A-46D2-A22D-FBB2A21A8FCE}" type="presParOf" srcId="{8DCA4D8C-758E-4ED9-825B-00F9C4A1E75E}" destId="{D64B6E40-0A46-4ADB-8A0A-F4611053FD26}" srcOrd="3" destOrd="0" presId="urn:microsoft.com/office/officeart/2005/8/layout/hList7"/>
    <dgm:cxn modelId="{0E79694E-C26D-4C95-B17D-449A2C38E1B3}" type="presParOf" srcId="{4BB78AC6-69F8-46B3-997D-2D6EFF4207CC}" destId="{5F38E796-29BB-4AFF-97CE-E3DEF4E5ABE5}" srcOrd="3" destOrd="0" presId="urn:microsoft.com/office/officeart/2005/8/layout/hList7"/>
    <dgm:cxn modelId="{AC208FC6-5466-4828-9F7C-2B1731C4EB83}" type="presParOf" srcId="{4BB78AC6-69F8-46B3-997D-2D6EFF4207CC}" destId="{9B9B1EA3-7AD2-4671-BD3E-A82EE96D9EB4}" srcOrd="4" destOrd="0" presId="urn:microsoft.com/office/officeart/2005/8/layout/hList7"/>
    <dgm:cxn modelId="{0D441C59-47E0-4428-9189-1142006749E4}" type="presParOf" srcId="{9B9B1EA3-7AD2-4671-BD3E-A82EE96D9EB4}" destId="{7D4F8345-5127-4B5D-A942-F9AA561CBFF0}" srcOrd="0" destOrd="0" presId="urn:microsoft.com/office/officeart/2005/8/layout/hList7"/>
    <dgm:cxn modelId="{7A0CEBDF-F4C3-4CE0-9907-CF991F4123E9}" type="presParOf" srcId="{9B9B1EA3-7AD2-4671-BD3E-A82EE96D9EB4}" destId="{6CCC4808-1B38-4530-8A02-6DF33121EDAA}" srcOrd="1" destOrd="0" presId="urn:microsoft.com/office/officeart/2005/8/layout/hList7"/>
    <dgm:cxn modelId="{347426B1-DE70-4562-BD55-B3FAAA7F76AA}" type="presParOf" srcId="{9B9B1EA3-7AD2-4671-BD3E-A82EE96D9EB4}" destId="{04F34E5B-2108-44F0-A265-A0DB158E0ADA}" srcOrd="2" destOrd="0" presId="urn:microsoft.com/office/officeart/2005/8/layout/hList7"/>
    <dgm:cxn modelId="{3BB14FE3-31AA-48A6-A9DD-F36FDACB5703}" type="presParOf" srcId="{9B9B1EA3-7AD2-4671-BD3E-A82EE96D9EB4}" destId="{A3717071-2225-4C32-A2B0-DD6400354395}" srcOrd="3" destOrd="0" presId="urn:microsoft.com/office/officeart/2005/8/layout/hList7"/>
    <dgm:cxn modelId="{24CF9911-3BA2-4675-B59D-30D848C127E2}" type="presParOf" srcId="{4BB78AC6-69F8-46B3-997D-2D6EFF4207CC}" destId="{1BB40E8F-1982-4162-BD1E-4253CB0E3AEC}" srcOrd="5" destOrd="0" presId="urn:microsoft.com/office/officeart/2005/8/layout/hList7"/>
    <dgm:cxn modelId="{3B0FEEB7-2BDF-445B-BCAA-6D562094C864}" type="presParOf" srcId="{4BB78AC6-69F8-46B3-997D-2D6EFF4207CC}" destId="{1970F39A-6C0D-4783-8CC2-58511C2C09E3}" srcOrd="6" destOrd="0" presId="urn:microsoft.com/office/officeart/2005/8/layout/hList7"/>
    <dgm:cxn modelId="{744A03EE-232D-4DAB-A95F-6FCB70364786}" type="presParOf" srcId="{1970F39A-6C0D-4783-8CC2-58511C2C09E3}" destId="{3C630BC7-6DB2-4389-A8DE-AB3C841A27D7}" srcOrd="0" destOrd="0" presId="urn:microsoft.com/office/officeart/2005/8/layout/hList7"/>
    <dgm:cxn modelId="{7D4B5C28-24CF-489F-B2C4-19A4E23DDB54}" type="presParOf" srcId="{1970F39A-6C0D-4783-8CC2-58511C2C09E3}" destId="{6B6F91E8-3582-4FCE-BB4C-92F002A4F234}" srcOrd="1" destOrd="0" presId="urn:microsoft.com/office/officeart/2005/8/layout/hList7"/>
    <dgm:cxn modelId="{535F3868-337B-4C8B-A1BA-BBCC0B655FD0}" type="presParOf" srcId="{1970F39A-6C0D-4783-8CC2-58511C2C09E3}" destId="{76E109C9-4EB5-42CD-8F30-F652DFB24B51}" srcOrd="2" destOrd="0" presId="urn:microsoft.com/office/officeart/2005/8/layout/hList7"/>
    <dgm:cxn modelId="{29C934BC-8B10-47B1-9943-F82AF3EF1195}" type="presParOf" srcId="{1970F39A-6C0D-4783-8CC2-58511C2C09E3}" destId="{C00CFA5C-E9B6-4E21-81C3-85E05FFE926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480002-8C29-4359-B7E9-2AE4BCBF3048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E"/>
        </a:p>
      </dgm:t>
    </dgm:pt>
    <dgm:pt modelId="{43DBF3FC-E8D9-4F52-90A2-64C49F68F5AB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IE" sz="2400" b="1"/>
            <a:t>NAP Targets &amp; KPIs</a:t>
          </a:r>
        </a:p>
      </dgm:t>
    </dgm:pt>
    <dgm:pt modelId="{081784BB-5540-4DCF-BF7B-BBCEC9086EE4}" type="parTrans" cxnId="{838D37D2-3C14-4F8E-AA95-0598750BABC2}">
      <dgm:prSet/>
      <dgm:spPr/>
      <dgm:t>
        <a:bodyPr/>
        <a:lstStyle/>
        <a:p>
          <a:pPr algn="l"/>
          <a:endParaRPr lang="en-IE" sz="2000" b="1"/>
        </a:p>
      </dgm:t>
    </dgm:pt>
    <dgm:pt modelId="{29C3A96A-0E40-4E7B-8646-474D82327BF4}" type="sibTrans" cxnId="{838D37D2-3C14-4F8E-AA95-0598750BABC2}">
      <dgm:prSet/>
      <dgm:spPr/>
      <dgm:t>
        <a:bodyPr/>
        <a:lstStyle/>
        <a:p>
          <a:pPr algn="l"/>
          <a:endParaRPr lang="en-IE" sz="2000" b="1"/>
        </a:p>
      </dgm:t>
    </dgm:pt>
    <dgm:pt modelId="{48975F36-B891-4BF0-8CD2-8AD0C46842EA}">
      <dgm:prSet phldrT="[Text]" custT="1"/>
      <dgm:spPr/>
      <dgm:t>
        <a:bodyPr/>
        <a:lstStyle/>
        <a:p>
          <a:pPr algn="l"/>
          <a:r>
            <a:rPr lang="en-US" sz="2000" b="1" i="0" u="none" kern="1200" spc="185">
              <a:solidFill>
                <a:srgbClr val="4B5C66"/>
              </a:solidFill>
              <a:latin typeface="Calibri"/>
              <a:ea typeface="+mj-ea"/>
              <a:cs typeface="Calibri"/>
            </a:rPr>
            <a:t>What factors contribute to success in increasing priority group participation in higher education?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j-ea"/>
            <a:cs typeface="Calibri"/>
          </a:endParaRPr>
        </a:p>
      </dgm:t>
    </dgm:pt>
    <dgm:pt modelId="{007F181B-01DB-4BBC-BAC7-E4D9179F9BD7}" type="parTrans" cxnId="{B74B611A-1D45-4493-8E26-34059AF42A39}">
      <dgm:prSet/>
      <dgm:spPr/>
      <dgm:t>
        <a:bodyPr/>
        <a:lstStyle/>
        <a:p>
          <a:pPr algn="l"/>
          <a:endParaRPr lang="en-IE" sz="2000" b="1"/>
        </a:p>
      </dgm:t>
    </dgm:pt>
    <dgm:pt modelId="{45CCE8EC-55CC-424D-BEE5-35614A54036C}" type="sibTrans" cxnId="{B74B611A-1D45-4493-8E26-34059AF42A39}">
      <dgm:prSet/>
      <dgm:spPr/>
      <dgm:t>
        <a:bodyPr/>
        <a:lstStyle/>
        <a:p>
          <a:pPr algn="l"/>
          <a:endParaRPr lang="en-IE" sz="2000" b="1"/>
        </a:p>
      </dgm:t>
    </dgm:pt>
    <dgm:pt modelId="{E06584A0-91EE-4107-8EE4-82BB6BE244FF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IE" sz="2400" b="1"/>
            <a:t>Inclusivity Goal</a:t>
          </a:r>
        </a:p>
      </dgm:t>
    </dgm:pt>
    <dgm:pt modelId="{3CEFD356-6076-4F3F-BF0A-09FD499CF204}" type="parTrans" cxnId="{78A51875-132B-44F5-A118-5850CF2BE5B4}">
      <dgm:prSet/>
      <dgm:spPr/>
      <dgm:t>
        <a:bodyPr/>
        <a:lstStyle/>
        <a:p>
          <a:pPr algn="l"/>
          <a:endParaRPr lang="en-IE" sz="2000" b="1"/>
        </a:p>
      </dgm:t>
    </dgm:pt>
    <dgm:pt modelId="{7609AD16-2306-4981-8642-46090A6AC664}" type="sibTrans" cxnId="{78A51875-132B-44F5-A118-5850CF2BE5B4}">
      <dgm:prSet/>
      <dgm:spPr/>
      <dgm:t>
        <a:bodyPr/>
        <a:lstStyle/>
        <a:p>
          <a:pPr algn="l"/>
          <a:endParaRPr lang="en-IE" sz="2000" b="1"/>
        </a:p>
      </dgm:t>
    </dgm:pt>
    <dgm:pt modelId="{B8F3D343-FCED-424A-9CB1-7D3574F4D094}">
      <dgm:prSet phldrT="[Text]"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0" u="none" kern="1200" spc="185">
              <a:solidFill>
                <a:srgbClr val="4B5C66"/>
              </a:solidFill>
              <a:latin typeface="Calibri"/>
              <a:ea typeface="+mn-ea"/>
              <a:cs typeface="Calibri"/>
            </a:rPr>
            <a:t>Linked to the Inclusivity Goal, what are the main learnings from NAP to date?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n-ea"/>
            <a:cs typeface="Calibri"/>
          </a:endParaRPr>
        </a:p>
      </dgm:t>
    </dgm:pt>
    <dgm:pt modelId="{4A9386E4-5D41-4A07-B2A2-53390F8243D0}" type="parTrans" cxnId="{07C67E77-0FA3-4E07-8C3B-25C260C781DE}">
      <dgm:prSet/>
      <dgm:spPr/>
      <dgm:t>
        <a:bodyPr/>
        <a:lstStyle/>
        <a:p>
          <a:pPr algn="l"/>
          <a:endParaRPr lang="en-IE" sz="2000" b="1"/>
        </a:p>
      </dgm:t>
    </dgm:pt>
    <dgm:pt modelId="{EDB5DE8C-DEEA-487D-BBC7-AB40449DDB98}" type="sibTrans" cxnId="{07C67E77-0FA3-4E07-8C3B-25C260C781DE}">
      <dgm:prSet/>
      <dgm:spPr/>
      <dgm:t>
        <a:bodyPr/>
        <a:lstStyle/>
        <a:p>
          <a:pPr algn="l"/>
          <a:endParaRPr lang="en-IE" sz="2000" b="1"/>
        </a:p>
      </dgm:t>
    </dgm:pt>
    <dgm:pt modelId="{E384A72C-4233-4262-B050-DF3BB6C18889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IE" sz="2400" b="1"/>
            <a:t>Priorities for year ahead</a:t>
          </a:r>
        </a:p>
      </dgm:t>
    </dgm:pt>
    <dgm:pt modelId="{43A02736-266B-4EE7-AD3D-9E93E43BD121}" type="parTrans" cxnId="{CBA5B422-7383-4A4F-B50C-4711C954BF99}">
      <dgm:prSet/>
      <dgm:spPr/>
      <dgm:t>
        <a:bodyPr/>
        <a:lstStyle/>
        <a:p>
          <a:pPr algn="l"/>
          <a:endParaRPr lang="en-IE" sz="2000" b="1"/>
        </a:p>
      </dgm:t>
    </dgm:pt>
    <dgm:pt modelId="{946B7B89-6F70-4CF7-966D-45387CF8E2C2}" type="sibTrans" cxnId="{CBA5B422-7383-4A4F-B50C-4711C954BF99}">
      <dgm:prSet/>
      <dgm:spPr/>
      <dgm:t>
        <a:bodyPr/>
        <a:lstStyle/>
        <a:p>
          <a:pPr algn="l"/>
          <a:endParaRPr lang="en-IE" sz="2000" b="1"/>
        </a:p>
      </dgm:t>
    </dgm:pt>
    <dgm:pt modelId="{968D74E1-F3FC-47B5-B970-0041EDC67705}">
      <dgm:prSet phldrT="[Text]"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0" u="none" kern="1200" spc="185">
              <a:solidFill>
                <a:srgbClr val="4B5C66"/>
              </a:solidFill>
              <a:latin typeface="Calibri"/>
              <a:ea typeface="+mn-ea"/>
              <a:cs typeface="Calibri"/>
            </a:rPr>
            <a:t>Are there any examples of good practice that have been implemented/supported by your institution/organisation to enhance the sense of belonging for priority group student within HEIs?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n-ea"/>
            <a:cs typeface="Calibri"/>
          </a:endParaRPr>
        </a:p>
      </dgm:t>
    </dgm:pt>
    <dgm:pt modelId="{DEEEAA3E-7A7C-477E-95E7-ABB806BE4E1F}" type="parTrans" cxnId="{4A6C2110-1D1A-499F-96DF-A426A238CF2B}">
      <dgm:prSet/>
      <dgm:spPr/>
      <dgm:t>
        <a:bodyPr/>
        <a:lstStyle/>
        <a:p>
          <a:pPr algn="l"/>
          <a:endParaRPr lang="en-IE" sz="2000" b="1"/>
        </a:p>
      </dgm:t>
    </dgm:pt>
    <dgm:pt modelId="{7BBDFEFA-BDE5-4813-9FEF-5AD982D63A42}" type="sibTrans" cxnId="{4A6C2110-1D1A-499F-96DF-A426A238CF2B}">
      <dgm:prSet/>
      <dgm:spPr/>
      <dgm:t>
        <a:bodyPr/>
        <a:lstStyle/>
        <a:p>
          <a:pPr algn="l"/>
          <a:endParaRPr lang="en-IE" sz="2000" b="1"/>
        </a:p>
      </dgm:t>
    </dgm:pt>
    <dgm:pt modelId="{0D1C0087-8D23-4D5E-BA1D-EC58C2F55766}">
      <dgm:prSet phldrT="[Text]"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0" u="none" kern="1200" spc="185">
              <a:solidFill>
                <a:srgbClr val="4B5C66"/>
              </a:solidFill>
              <a:latin typeface="Calibri"/>
              <a:ea typeface="+mn-ea"/>
              <a:cs typeface="Calibri"/>
            </a:rPr>
            <a:t>As we approach the halfway point in NAP implementation in 2025, what should be our areas of focus for the next 12 months?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n-ea"/>
            <a:cs typeface="Calibri"/>
          </a:endParaRPr>
        </a:p>
      </dgm:t>
    </dgm:pt>
    <dgm:pt modelId="{AD69490F-562F-4341-8E14-905CF92F6A69}" type="parTrans" cxnId="{DAECA5F0-5700-45AF-9179-93BAA6CE59DA}">
      <dgm:prSet/>
      <dgm:spPr/>
      <dgm:t>
        <a:bodyPr/>
        <a:lstStyle/>
        <a:p>
          <a:pPr algn="l"/>
          <a:endParaRPr lang="en-IE" sz="2000" b="1"/>
        </a:p>
      </dgm:t>
    </dgm:pt>
    <dgm:pt modelId="{09F82B89-DA62-490A-82A2-5EFE10412C5D}" type="sibTrans" cxnId="{DAECA5F0-5700-45AF-9179-93BAA6CE59DA}">
      <dgm:prSet/>
      <dgm:spPr/>
      <dgm:t>
        <a:bodyPr/>
        <a:lstStyle/>
        <a:p>
          <a:pPr algn="l"/>
          <a:endParaRPr lang="en-IE" sz="2000" b="1"/>
        </a:p>
      </dgm:t>
    </dgm:pt>
    <dgm:pt modelId="{B639FC8E-93C7-4B20-80B6-1BE6AC70C252}">
      <dgm:prSet phldrT="[Text]" custT="1"/>
      <dgm:spPr/>
      <dgm:t>
        <a:bodyPr/>
        <a:lstStyle/>
        <a:p>
          <a:pPr algn="l"/>
          <a:r>
            <a:rPr lang="en-US" sz="2000" b="1" i="0" u="none" kern="1200" spc="185">
              <a:solidFill>
                <a:srgbClr val="4B5C66"/>
              </a:solidFill>
              <a:latin typeface="Calibri"/>
              <a:ea typeface="+mj-ea"/>
              <a:cs typeface="Calibri"/>
            </a:rPr>
            <a:t>In areas where we are underperforming, what can be done to enhance participation?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j-ea"/>
            <a:cs typeface="Calibri"/>
          </a:endParaRPr>
        </a:p>
      </dgm:t>
    </dgm:pt>
    <dgm:pt modelId="{A8C14F95-3ECE-4685-9B67-2CBE46E90E24}" type="parTrans" cxnId="{2351E625-CC56-4DE7-B3E2-27164FA665BB}">
      <dgm:prSet/>
      <dgm:spPr/>
      <dgm:t>
        <a:bodyPr/>
        <a:lstStyle/>
        <a:p>
          <a:pPr algn="l"/>
          <a:endParaRPr lang="en-IE" sz="2000" b="1"/>
        </a:p>
      </dgm:t>
    </dgm:pt>
    <dgm:pt modelId="{B46BD0DD-F9D8-4715-8AE7-48BA28D30FDE}" type="sibTrans" cxnId="{2351E625-CC56-4DE7-B3E2-27164FA665BB}">
      <dgm:prSet/>
      <dgm:spPr/>
      <dgm:t>
        <a:bodyPr/>
        <a:lstStyle/>
        <a:p>
          <a:pPr algn="l"/>
          <a:endParaRPr lang="en-IE" sz="2000" b="1"/>
        </a:p>
      </dgm:t>
    </dgm:pt>
    <dgm:pt modelId="{C8B0AB74-FC51-48AC-AEBD-4126D9592007}" type="pres">
      <dgm:prSet presAssocID="{C8480002-8C29-4359-B7E9-2AE4BCBF3048}" presName="linear" presStyleCnt="0">
        <dgm:presLayoutVars>
          <dgm:animLvl val="lvl"/>
          <dgm:resizeHandles val="exact"/>
        </dgm:presLayoutVars>
      </dgm:prSet>
      <dgm:spPr/>
    </dgm:pt>
    <dgm:pt modelId="{D6DCA5A6-5DA1-4632-938A-865153FB1F52}" type="pres">
      <dgm:prSet presAssocID="{43DBF3FC-E8D9-4F52-90A2-64C49F68F5A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9C733A0-7E0C-4434-835B-92F27E0CF960}" type="pres">
      <dgm:prSet presAssocID="{43DBF3FC-E8D9-4F52-90A2-64C49F68F5AB}" presName="childText" presStyleLbl="revTx" presStyleIdx="0" presStyleCnt="3">
        <dgm:presLayoutVars>
          <dgm:bulletEnabled val="1"/>
        </dgm:presLayoutVars>
      </dgm:prSet>
      <dgm:spPr/>
    </dgm:pt>
    <dgm:pt modelId="{6F324158-D940-49BF-937F-BE175CED51E3}" type="pres">
      <dgm:prSet presAssocID="{E06584A0-91EE-4107-8EE4-82BB6BE244F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3A61E1-0246-47D9-AD8F-9FB28CAD6AF9}" type="pres">
      <dgm:prSet presAssocID="{E06584A0-91EE-4107-8EE4-82BB6BE244FF}" presName="childText" presStyleLbl="revTx" presStyleIdx="1" presStyleCnt="3">
        <dgm:presLayoutVars>
          <dgm:bulletEnabled val="1"/>
        </dgm:presLayoutVars>
      </dgm:prSet>
      <dgm:spPr/>
    </dgm:pt>
    <dgm:pt modelId="{8D950912-F97A-4C7B-B23A-F9237AA5AEA9}" type="pres">
      <dgm:prSet presAssocID="{E384A72C-4233-4262-B050-DF3BB6C1888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6D14BEC-3F2A-4BA6-A144-FE2957F49F01}" type="pres">
      <dgm:prSet presAssocID="{E384A72C-4233-4262-B050-DF3BB6C1888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EAEA50D-D8A3-4707-8C6A-13E2A4398CD0}" type="presOf" srcId="{B8F3D343-FCED-424A-9CB1-7D3574F4D094}" destId="{5C3A61E1-0246-47D9-AD8F-9FB28CAD6AF9}" srcOrd="0" destOrd="0" presId="urn:microsoft.com/office/officeart/2005/8/layout/vList2"/>
    <dgm:cxn modelId="{4A6C2110-1D1A-499F-96DF-A426A238CF2B}" srcId="{E06584A0-91EE-4107-8EE4-82BB6BE244FF}" destId="{968D74E1-F3FC-47B5-B970-0041EDC67705}" srcOrd="1" destOrd="0" parTransId="{DEEEAA3E-7A7C-477E-95E7-ABB806BE4E1F}" sibTransId="{7BBDFEFA-BDE5-4813-9FEF-5AD982D63A42}"/>
    <dgm:cxn modelId="{155FDA18-9F85-42EB-9109-3E11F617E536}" type="presOf" srcId="{968D74E1-F3FC-47B5-B970-0041EDC67705}" destId="{5C3A61E1-0246-47D9-AD8F-9FB28CAD6AF9}" srcOrd="0" destOrd="1" presId="urn:microsoft.com/office/officeart/2005/8/layout/vList2"/>
    <dgm:cxn modelId="{B74B611A-1D45-4493-8E26-34059AF42A39}" srcId="{43DBF3FC-E8D9-4F52-90A2-64C49F68F5AB}" destId="{48975F36-B891-4BF0-8CD2-8AD0C46842EA}" srcOrd="0" destOrd="0" parTransId="{007F181B-01DB-4BBC-BAC7-E4D9179F9BD7}" sibTransId="{45CCE8EC-55CC-424D-BEE5-35614A54036C}"/>
    <dgm:cxn modelId="{CBA5B422-7383-4A4F-B50C-4711C954BF99}" srcId="{C8480002-8C29-4359-B7E9-2AE4BCBF3048}" destId="{E384A72C-4233-4262-B050-DF3BB6C18889}" srcOrd="2" destOrd="0" parTransId="{43A02736-266B-4EE7-AD3D-9E93E43BD121}" sibTransId="{946B7B89-6F70-4CF7-966D-45387CF8E2C2}"/>
    <dgm:cxn modelId="{2351E625-CC56-4DE7-B3E2-27164FA665BB}" srcId="{43DBF3FC-E8D9-4F52-90A2-64C49F68F5AB}" destId="{B639FC8E-93C7-4B20-80B6-1BE6AC70C252}" srcOrd="1" destOrd="0" parTransId="{A8C14F95-3ECE-4685-9B67-2CBE46E90E24}" sibTransId="{B46BD0DD-F9D8-4715-8AE7-48BA28D30FDE}"/>
    <dgm:cxn modelId="{6159462D-E300-4E7D-AE0C-3B39A230C695}" type="presOf" srcId="{48975F36-B891-4BF0-8CD2-8AD0C46842EA}" destId="{99C733A0-7E0C-4434-835B-92F27E0CF960}" srcOrd="0" destOrd="0" presId="urn:microsoft.com/office/officeart/2005/8/layout/vList2"/>
    <dgm:cxn modelId="{CB5E953E-2E41-4D88-ACB6-9C9CE8990481}" type="presOf" srcId="{43DBF3FC-E8D9-4F52-90A2-64C49F68F5AB}" destId="{D6DCA5A6-5DA1-4632-938A-865153FB1F52}" srcOrd="0" destOrd="0" presId="urn:microsoft.com/office/officeart/2005/8/layout/vList2"/>
    <dgm:cxn modelId="{A3641E44-0CE4-4736-864E-E228DA48876E}" type="presOf" srcId="{B639FC8E-93C7-4B20-80B6-1BE6AC70C252}" destId="{99C733A0-7E0C-4434-835B-92F27E0CF960}" srcOrd="0" destOrd="1" presId="urn:microsoft.com/office/officeart/2005/8/layout/vList2"/>
    <dgm:cxn modelId="{78A51875-132B-44F5-A118-5850CF2BE5B4}" srcId="{C8480002-8C29-4359-B7E9-2AE4BCBF3048}" destId="{E06584A0-91EE-4107-8EE4-82BB6BE244FF}" srcOrd="1" destOrd="0" parTransId="{3CEFD356-6076-4F3F-BF0A-09FD499CF204}" sibTransId="{7609AD16-2306-4981-8642-46090A6AC664}"/>
    <dgm:cxn modelId="{07C67E77-0FA3-4E07-8C3B-25C260C781DE}" srcId="{E06584A0-91EE-4107-8EE4-82BB6BE244FF}" destId="{B8F3D343-FCED-424A-9CB1-7D3574F4D094}" srcOrd="0" destOrd="0" parTransId="{4A9386E4-5D41-4A07-B2A2-53390F8243D0}" sibTransId="{EDB5DE8C-DEEA-487D-BBC7-AB40449DDB98}"/>
    <dgm:cxn modelId="{6AA69D80-9128-41B6-B28F-BB1154BDF9D6}" type="presOf" srcId="{0D1C0087-8D23-4D5E-BA1D-EC58C2F55766}" destId="{C6D14BEC-3F2A-4BA6-A144-FE2957F49F01}" srcOrd="0" destOrd="0" presId="urn:microsoft.com/office/officeart/2005/8/layout/vList2"/>
    <dgm:cxn modelId="{B0B17ACD-C115-4E82-BCCD-5C2C685AFDAA}" type="presOf" srcId="{E06584A0-91EE-4107-8EE4-82BB6BE244FF}" destId="{6F324158-D940-49BF-937F-BE175CED51E3}" srcOrd="0" destOrd="0" presId="urn:microsoft.com/office/officeart/2005/8/layout/vList2"/>
    <dgm:cxn modelId="{838D37D2-3C14-4F8E-AA95-0598750BABC2}" srcId="{C8480002-8C29-4359-B7E9-2AE4BCBF3048}" destId="{43DBF3FC-E8D9-4F52-90A2-64C49F68F5AB}" srcOrd="0" destOrd="0" parTransId="{081784BB-5540-4DCF-BF7B-BBCEC9086EE4}" sibTransId="{29C3A96A-0E40-4E7B-8646-474D82327BF4}"/>
    <dgm:cxn modelId="{62E7AADF-21AF-492B-863F-FD15479CE898}" type="presOf" srcId="{E384A72C-4233-4262-B050-DF3BB6C18889}" destId="{8D950912-F97A-4C7B-B23A-F9237AA5AEA9}" srcOrd="0" destOrd="0" presId="urn:microsoft.com/office/officeart/2005/8/layout/vList2"/>
    <dgm:cxn modelId="{DAECA5F0-5700-45AF-9179-93BAA6CE59DA}" srcId="{E384A72C-4233-4262-B050-DF3BB6C18889}" destId="{0D1C0087-8D23-4D5E-BA1D-EC58C2F55766}" srcOrd="0" destOrd="0" parTransId="{AD69490F-562F-4341-8E14-905CF92F6A69}" sibTransId="{09F82B89-DA62-490A-82A2-5EFE10412C5D}"/>
    <dgm:cxn modelId="{C58145F8-C550-4D51-B587-A96939547929}" type="presOf" srcId="{C8480002-8C29-4359-B7E9-2AE4BCBF3048}" destId="{C8B0AB74-FC51-48AC-AEBD-4126D9592007}" srcOrd="0" destOrd="0" presId="urn:microsoft.com/office/officeart/2005/8/layout/vList2"/>
    <dgm:cxn modelId="{FF838297-F8AE-4739-AA2B-DE9D1C6478A8}" type="presParOf" srcId="{C8B0AB74-FC51-48AC-AEBD-4126D9592007}" destId="{D6DCA5A6-5DA1-4632-938A-865153FB1F52}" srcOrd="0" destOrd="0" presId="urn:microsoft.com/office/officeart/2005/8/layout/vList2"/>
    <dgm:cxn modelId="{9610F5AA-432F-40CA-8CAE-989E8B5AA707}" type="presParOf" srcId="{C8B0AB74-FC51-48AC-AEBD-4126D9592007}" destId="{99C733A0-7E0C-4434-835B-92F27E0CF960}" srcOrd="1" destOrd="0" presId="urn:microsoft.com/office/officeart/2005/8/layout/vList2"/>
    <dgm:cxn modelId="{E177365B-EEC7-4B28-89A4-A05873BECAB3}" type="presParOf" srcId="{C8B0AB74-FC51-48AC-AEBD-4126D9592007}" destId="{6F324158-D940-49BF-937F-BE175CED51E3}" srcOrd="2" destOrd="0" presId="urn:microsoft.com/office/officeart/2005/8/layout/vList2"/>
    <dgm:cxn modelId="{41660925-104D-4A59-91CA-04600B0CF0A8}" type="presParOf" srcId="{C8B0AB74-FC51-48AC-AEBD-4126D9592007}" destId="{5C3A61E1-0246-47D9-AD8F-9FB28CAD6AF9}" srcOrd="3" destOrd="0" presId="urn:microsoft.com/office/officeart/2005/8/layout/vList2"/>
    <dgm:cxn modelId="{8100BB03-5D00-48EF-80FF-7DA15935134B}" type="presParOf" srcId="{C8B0AB74-FC51-48AC-AEBD-4126D9592007}" destId="{8D950912-F97A-4C7B-B23A-F9237AA5AEA9}" srcOrd="4" destOrd="0" presId="urn:microsoft.com/office/officeart/2005/8/layout/vList2"/>
    <dgm:cxn modelId="{BA6CD926-EEBE-49A3-80E3-1EB1BE575199}" type="presParOf" srcId="{C8B0AB74-FC51-48AC-AEBD-4126D9592007}" destId="{C6D14BEC-3F2A-4BA6-A144-FE2957F49F0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B87228-D597-4802-B26A-2CBD12053A31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IE"/>
        </a:p>
      </dgm:t>
    </dgm:pt>
    <dgm:pt modelId="{C0FCF61D-E866-41AB-AECF-05090B518F8B}">
      <dgm:prSet custT="1"/>
      <dgm:spPr/>
      <dgm:t>
        <a:bodyPr/>
        <a:lstStyle/>
        <a:p>
          <a:r>
            <a:rPr lang="en-IE" sz="2400" b="1"/>
            <a:t>Part-time/flexible learners </a:t>
          </a:r>
        </a:p>
        <a:p>
          <a:endParaRPr lang="en-IE" sz="2400" b="1"/>
        </a:p>
      </dgm:t>
    </dgm:pt>
    <dgm:pt modelId="{689BAABE-FAB1-4E39-B8DB-D06DEC897B99}" type="parTrans" cxnId="{71142EB0-C3C0-4BF7-9EFF-C2E20F26CF2E}">
      <dgm:prSet/>
      <dgm:spPr/>
      <dgm:t>
        <a:bodyPr/>
        <a:lstStyle/>
        <a:p>
          <a:endParaRPr lang="en-IE" sz="2400" b="1"/>
        </a:p>
      </dgm:t>
    </dgm:pt>
    <dgm:pt modelId="{3A212C5C-5A86-4EF2-9131-E18C851B3EFC}" type="sibTrans" cxnId="{71142EB0-C3C0-4BF7-9EFF-C2E20F26CF2E}">
      <dgm:prSet/>
      <dgm:spPr/>
      <dgm:t>
        <a:bodyPr/>
        <a:lstStyle/>
        <a:p>
          <a:endParaRPr lang="en-IE" sz="2400" b="1"/>
        </a:p>
      </dgm:t>
    </dgm:pt>
    <dgm:pt modelId="{E06381D1-8143-4C13-B953-CE77E488EAEE}">
      <dgm:prSet custT="1"/>
      <dgm:spPr/>
      <dgm:t>
        <a:bodyPr/>
        <a:lstStyle/>
        <a:p>
          <a:r>
            <a:rPr lang="en-IE" sz="2400" b="1"/>
            <a:t>Further education award holders</a:t>
          </a:r>
        </a:p>
        <a:p>
          <a:endParaRPr lang="en-IE" sz="2400" b="1"/>
        </a:p>
      </dgm:t>
    </dgm:pt>
    <dgm:pt modelId="{F5EC4504-06FA-4252-B291-7ED2263AB310}" type="parTrans" cxnId="{F1A3740B-E42C-469A-81FA-FB3F05F3197A}">
      <dgm:prSet/>
      <dgm:spPr/>
      <dgm:t>
        <a:bodyPr/>
        <a:lstStyle/>
        <a:p>
          <a:endParaRPr lang="en-IE" sz="2400" b="1"/>
        </a:p>
      </dgm:t>
    </dgm:pt>
    <dgm:pt modelId="{672386CF-411B-45EF-A9E1-80D9F168EFE1}" type="sibTrans" cxnId="{F1A3740B-E42C-469A-81FA-FB3F05F3197A}">
      <dgm:prSet/>
      <dgm:spPr/>
      <dgm:t>
        <a:bodyPr/>
        <a:lstStyle/>
        <a:p>
          <a:endParaRPr lang="en-IE" sz="2400" b="1"/>
        </a:p>
      </dgm:t>
    </dgm:pt>
    <dgm:pt modelId="{1CF8B335-B0A0-4DD6-98EF-288D22A79042}">
      <dgm:prSet custT="1"/>
      <dgm:spPr/>
      <dgm:t>
        <a:bodyPr/>
        <a:lstStyle/>
        <a:p>
          <a:r>
            <a:rPr lang="en-GB" sz="2400" b="1"/>
            <a:t>Postgraduate study among selected priority groups</a:t>
          </a:r>
        </a:p>
        <a:p>
          <a:endParaRPr lang="en-IE" sz="2400" b="1"/>
        </a:p>
      </dgm:t>
    </dgm:pt>
    <dgm:pt modelId="{51519073-5E59-47AE-BA06-A500F6F8C918}" type="parTrans" cxnId="{5FCF00F3-3360-4C23-9BD1-B65B4814185C}">
      <dgm:prSet/>
      <dgm:spPr/>
      <dgm:t>
        <a:bodyPr/>
        <a:lstStyle/>
        <a:p>
          <a:endParaRPr lang="en-IE" sz="2400" b="1"/>
        </a:p>
      </dgm:t>
    </dgm:pt>
    <dgm:pt modelId="{C32A3367-09F5-40F9-AB67-AE12020FB932}" type="sibTrans" cxnId="{5FCF00F3-3360-4C23-9BD1-B65B4814185C}">
      <dgm:prSet/>
      <dgm:spPr/>
      <dgm:t>
        <a:bodyPr/>
        <a:lstStyle/>
        <a:p>
          <a:endParaRPr lang="en-IE" sz="2400" b="1"/>
        </a:p>
      </dgm:t>
    </dgm:pt>
    <dgm:pt modelId="{3FA405D6-BCD4-4F17-B5CB-5A13A0501B80}">
      <dgm:prSet custT="1"/>
      <dgm:spPr>
        <a:solidFill>
          <a:schemeClr val="accent3"/>
        </a:solidFill>
      </dgm:spPr>
      <dgm:t>
        <a:bodyPr/>
        <a:lstStyle/>
        <a:p>
          <a:r>
            <a:rPr lang="en-GB" sz="2400" b="1"/>
            <a:t>Student diversity across selected fields of study</a:t>
          </a:r>
        </a:p>
        <a:p>
          <a:endParaRPr lang="en-IE" sz="2400" b="1"/>
        </a:p>
      </dgm:t>
    </dgm:pt>
    <dgm:pt modelId="{C846A449-62CF-43CB-A8BF-85A0DD1759C4}" type="parTrans" cxnId="{DF328614-BEB5-46F1-A13D-887047FBA7CE}">
      <dgm:prSet/>
      <dgm:spPr/>
      <dgm:t>
        <a:bodyPr/>
        <a:lstStyle/>
        <a:p>
          <a:endParaRPr lang="en-IE" sz="2400" b="1"/>
        </a:p>
      </dgm:t>
    </dgm:pt>
    <dgm:pt modelId="{896E094E-80E0-439B-BD75-880EF7F901EE}" type="sibTrans" cxnId="{DF328614-BEB5-46F1-A13D-887047FBA7CE}">
      <dgm:prSet/>
      <dgm:spPr/>
      <dgm:t>
        <a:bodyPr/>
        <a:lstStyle/>
        <a:p>
          <a:endParaRPr lang="en-IE" sz="2400" b="1"/>
        </a:p>
      </dgm:t>
    </dgm:pt>
    <dgm:pt modelId="{F8503807-4728-405C-88F2-B25A4C04BB96}">
      <dgm:prSet custT="1"/>
      <dgm:spPr>
        <a:solidFill>
          <a:schemeClr val="accent6"/>
        </a:solidFill>
      </dgm:spPr>
      <dgm:t>
        <a:bodyPr/>
        <a:lstStyle/>
        <a:p>
          <a:r>
            <a:rPr lang="en-GB" sz="2400" b="1"/>
            <a:t>Entry to HE from students attending DEIS schools</a:t>
          </a:r>
        </a:p>
        <a:p>
          <a:endParaRPr lang="en-IE" sz="2400" b="1"/>
        </a:p>
      </dgm:t>
    </dgm:pt>
    <dgm:pt modelId="{11C983A2-439D-4F39-8C00-9835A2F4D3F4}" type="parTrans" cxnId="{5C79ACB4-885D-4BDC-BA08-3333D135A5D6}">
      <dgm:prSet/>
      <dgm:spPr/>
      <dgm:t>
        <a:bodyPr/>
        <a:lstStyle/>
        <a:p>
          <a:endParaRPr lang="en-IE" sz="2400" b="1"/>
        </a:p>
      </dgm:t>
    </dgm:pt>
    <dgm:pt modelId="{2F4A4C92-F956-4A3C-AEB4-A18FE631FADF}" type="sibTrans" cxnId="{5C79ACB4-885D-4BDC-BA08-3333D135A5D6}">
      <dgm:prSet/>
      <dgm:spPr/>
      <dgm:t>
        <a:bodyPr/>
        <a:lstStyle/>
        <a:p>
          <a:endParaRPr lang="en-IE" sz="2400" b="1"/>
        </a:p>
      </dgm:t>
    </dgm:pt>
    <dgm:pt modelId="{49B2EEAF-1997-4F4A-9246-D21C77A68FC8}">
      <dgm:prSet custT="1"/>
      <dgm:spPr/>
      <dgm:t>
        <a:bodyPr/>
        <a:lstStyle/>
        <a:p>
          <a:r>
            <a:rPr lang="en-IE" sz="2400" b="1"/>
            <a:t>Lone parents</a:t>
          </a:r>
        </a:p>
      </dgm:t>
    </dgm:pt>
    <dgm:pt modelId="{C83A6FD8-6F8D-4D4D-B416-72C659AEE9F8}" type="parTrans" cxnId="{CDF7DFF4-FC21-4E12-9254-6A46FCA71A1E}">
      <dgm:prSet/>
      <dgm:spPr/>
      <dgm:t>
        <a:bodyPr/>
        <a:lstStyle/>
        <a:p>
          <a:endParaRPr lang="en-IE" sz="2400" b="1"/>
        </a:p>
      </dgm:t>
    </dgm:pt>
    <dgm:pt modelId="{5F95134A-12E5-4E3D-80FD-61A9DA16D8D1}" type="sibTrans" cxnId="{CDF7DFF4-FC21-4E12-9254-6A46FCA71A1E}">
      <dgm:prSet/>
      <dgm:spPr/>
      <dgm:t>
        <a:bodyPr/>
        <a:lstStyle/>
        <a:p>
          <a:endParaRPr lang="en-IE" sz="2400" b="1"/>
        </a:p>
      </dgm:t>
    </dgm:pt>
    <dgm:pt modelId="{6791BD1A-BD2C-4C39-9218-5F7EBD297AC2}">
      <dgm:prSet custT="1"/>
      <dgm:spPr/>
      <dgm:t>
        <a:bodyPr/>
        <a:lstStyle/>
        <a:p>
          <a:r>
            <a:rPr lang="en-IE" sz="2400" b="1"/>
            <a:t>Completion and progression</a:t>
          </a:r>
        </a:p>
        <a:p>
          <a:endParaRPr lang="en-IE" sz="2400" b="1"/>
        </a:p>
      </dgm:t>
    </dgm:pt>
    <dgm:pt modelId="{BAB8F76C-26AC-44B8-874C-C5466D59BFD9}" type="parTrans" cxnId="{C435ECD7-21C6-4259-B569-CCCB307CD9DC}">
      <dgm:prSet/>
      <dgm:spPr/>
      <dgm:t>
        <a:bodyPr/>
        <a:lstStyle/>
        <a:p>
          <a:endParaRPr lang="en-IE" sz="2400" b="1"/>
        </a:p>
      </dgm:t>
    </dgm:pt>
    <dgm:pt modelId="{E6F8E599-7042-45E1-AACD-FB806EC2DA40}" type="sibTrans" cxnId="{C435ECD7-21C6-4259-B569-CCCB307CD9DC}">
      <dgm:prSet/>
      <dgm:spPr/>
      <dgm:t>
        <a:bodyPr/>
        <a:lstStyle/>
        <a:p>
          <a:endParaRPr lang="en-IE" sz="2400" b="1"/>
        </a:p>
      </dgm:t>
    </dgm:pt>
    <dgm:pt modelId="{41AD7055-0071-4E5E-8E34-650EC367CAA7}">
      <dgm:prSet custT="1"/>
      <dgm:spPr>
        <a:solidFill>
          <a:schemeClr val="accent4"/>
        </a:solidFill>
      </dgm:spPr>
      <dgm:t>
        <a:bodyPr/>
        <a:lstStyle/>
        <a:p>
          <a:r>
            <a:rPr lang="en-IE" sz="2400" b="1"/>
            <a:t>Graduate outcomes</a:t>
          </a:r>
        </a:p>
      </dgm:t>
    </dgm:pt>
    <dgm:pt modelId="{DE40D4C5-65D0-40DA-A886-FA3AB9A7F538}" type="parTrans" cxnId="{35D49C07-46A7-439F-9721-ACD57CDA772B}">
      <dgm:prSet/>
      <dgm:spPr/>
      <dgm:t>
        <a:bodyPr/>
        <a:lstStyle/>
        <a:p>
          <a:endParaRPr lang="en-IE" sz="2400" b="1"/>
        </a:p>
      </dgm:t>
    </dgm:pt>
    <dgm:pt modelId="{D45E2316-D66A-436B-B301-50EEB38618F2}" type="sibTrans" cxnId="{35D49C07-46A7-439F-9721-ACD57CDA772B}">
      <dgm:prSet/>
      <dgm:spPr/>
      <dgm:t>
        <a:bodyPr/>
        <a:lstStyle/>
        <a:p>
          <a:endParaRPr lang="en-IE" sz="2400" b="1"/>
        </a:p>
      </dgm:t>
    </dgm:pt>
    <dgm:pt modelId="{21F3521B-EA53-4D09-83F6-0E783979267C}">
      <dgm:prSet custT="1"/>
      <dgm:spPr>
        <a:solidFill>
          <a:schemeClr val="accent3"/>
        </a:solidFill>
      </dgm:spPr>
      <dgm:t>
        <a:bodyPr/>
        <a:lstStyle/>
        <a:p>
          <a:r>
            <a:rPr lang="en-IE" sz="2400" b="1"/>
            <a:t>Students supported by FSD</a:t>
          </a:r>
        </a:p>
      </dgm:t>
    </dgm:pt>
    <dgm:pt modelId="{716366B2-CDA3-47EF-8FB4-1D63E5398F68}" type="parTrans" cxnId="{003F4927-D124-4645-8D70-D46F228897C2}">
      <dgm:prSet/>
      <dgm:spPr/>
      <dgm:t>
        <a:bodyPr/>
        <a:lstStyle/>
        <a:p>
          <a:endParaRPr lang="en-IE" sz="2400" b="1"/>
        </a:p>
      </dgm:t>
    </dgm:pt>
    <dgm:pt modelId="{09F631E2-C9BB-41D8-BFC0-1876D8367945}" type="sibTrans" cxnId="{003F4927-D124-4645-8D70-D46F228897C2}">
      <dgm:prSet/>
      <dgm:spPr/>
      <dgm:t>
        <a:bodyPr/>
        <a:lstStyle/>
        <a:p>
          <a:endParaRPr lang="en-IE" sz="2400" b="1"/>
        </a:p>
      </dgm:t>
    </dgm:pt>
    <dgm:pt modelId="{548149D6-0813-4227-B444-D4E9CCFF2189}" type="pres">
      <dgm:prSet presAssocID="{65B87228-D597-4802-B26A-2CBD12053A31}" presName="diagram" presStyleCnt="0">
        <dgm:presLayoutVars>
          <dgm:dir/>
          <dgm:resizeHandles val="exact"/>
        </dgm:presLayoutVars>
      </dgm:prSet>
      <dgm:spPr/>
    </dgm:pt>
    <dgm:pt modelId="{E2C6A45D-E00F-43A4-B159-34B562B1C65D}" type="pres">
      <dgm:prSet presAssocID="{C0FCF61D-E866-41AB-AECF-05090B518F8B}" presName="node" presStyleLbl="node1" presStyleIdx="0" presStyleCnt="9" custScaleX="177156" custScaleY="177156">
        <dgm:presLayoutVars>
          <dgm:bulletEnabled val="1"/>
        </dgm:presLayoutVars>
      </dgm:prSet>
      <dgm:spPr/>
    </dgm:pt>
    <dgm:pt modelId="{79930192-C5FA-48E4-A078-1F01969BE452}" type="pres">
      <dgm:prSet presAssocID="{3A212C5C-5A86-4EF2-9131-E18C851B3EFC}" presName="sibTrans" presStyleCnt="0"/>
      <dgm:spPr/>
    </dgm:pt>
    <dgm:pt modelId="{F5FBD130-154A-4245-89B5-ADEE975E7F00}" type="pres">
      <dgm:prSet presAssocID="{E06381D1-8143-4C13-B953-CE77E488EAEE}" presName="node" presStyleLbl="node1" presStyleIdx="1" presStyleCnt="9" custScaleX="177156" custScaleY="177156">
        <dgm:presLayoutVars>
          <dgm:bulletEnabled val="1"/>
        </dgm:presLayoutVars>
      </dgm:prSet>
      <dgm:spPr/>
    </dgm:pt>
    <dgm:pt modelId="{02CEE10E-A467-4A56-81CE-866530D33420}" type="pres">
      <dgm:prSet presAssocID="{672386CF-411B-45EF-A9E1-80D9F168EFE1}" presName="sibTrans" presStyleCnt="0"/>
      <dgm:spPr/>
    </dgm:pt>
    <dgm:pt modelId="{16393134-4B79-4F64-A405-AA1B3435839C}" type="pres">
      <dgm:prSet presAssocID="{1CF8B335-B0A0-4DD6-98EF-288D22A79042}" presName="node" presStyleLbl="node1" presStyleIdx="2" presStyleCnt="9" custScaleX="177156" custScaleY="177156" custLinFactNeighborY="-1794">
        <dgm:presLayoutVars>
          <dgm:bulletEnabled val="1"/>
        </dgm:presLayoutVars>
      </dgm:prSet>
      <dgm:spPr/>
    </dgm:pt>
    <dgm:pt modelId="{5A4CD505-C5FC-44DF-A109-427C682993BC}" type="pres">
      <dgm:prSet presAssocID="{C32A3367-09F5-40F9-AB67-AE12020FB932}" presName="sibTrans" presStyleCnt="0"/>
      <dgm:spPr/>
    </dgm:pt>
    <dgm:pt modelId="{C35BAB62-51F6-4CB2-B55A-00BD3AE1C746}" type="pres">
      <dgm:prSet presAssocID="{3FA405D6-BCD4-4F17-B5CB-5A13A0501B80}" presName="node" presStyleLbl="node1" presStyleIdx="3" presStyleCnt="9" custScaleX="177156" custScaleY="177156">
        <dgm:presLayoutVars>
          <dgm:bulletEnabled val="1"/>
        </dgm:presLayoutVars>
      </dgm:prSet>
      <dgm:spPr/>
    </dgm:pt>
    <dgm:pt modelId="{52211AB0-E7DC-4980-BA60-685CFC4B67AE}" type="pres">
      <dgm:prSet presAssocID="{896E094E-80E0-439B-BD75-880EF7F901EE}" presName="sibTrans" presStyleCnt="0"/>
      <dgm:spPr/>
    </dgm:pt>
    <dgm:pt modelId="{46492C27-6330-4ADF-818B-30868F2138B0}" type="pres">
      <dgm:prSet presAssocID="{21F3521B-EA53-4D09-83F6-0E783979267C}" presName="node" presStyleLbl="node1" presStyleIdx="4" presStyleCnt="9" custScaleX="177156" custScaleY="177156">
        <dgm:presLayoutVars>
          <dgm:bulletEnabled val="1"/>
        </dgm:presLayoutVars>
      </dgm:prSet>
      <dgm:spPr/>
    </dgm:pt>
    <dgm:pt modelId="{684315A4-60FD-477A-9C4E-420895E298CC}" type="pres">
      <dgm:prSet presAssocID="{09F631E2-C9BB-41D8-BFC0-1876D8367945}" presName="sibTrans" presStyleCnt="0"/>
      <dgm:spPr/>
    </dgm:pt>
    <dgm:pt modelId="{38303CB2-1259-46E8-912F-9F9BB474620C}" type="pres">
      <dgm:prSet presAssocID="{F8503807-4728-405C-88F2-B25A4C04BB96}" presName="node" presStyleLbl="node1" presStyleIdx="5" presStyleCnt="9" custScaleX="177156" custScaleY="177156">
        <dgm:presLayoutVars>
          <dgm:bulletEnabled val="1"/>
        </dgm:presLayoutVars>
      </dgm:prSet>
      <dgm:spPr/>
    </dgm:pt>
    <dgm:pt modelId="{17C68F55-0F67-4C76-81CB-E7F102A593E0}" type="pres">
      <dgm:prSet presAssocID="{2F4A4C92-F956-4A3C-AEB4-A18FE631FADF}" presName="sibTrans" presStyleCnt="0"/>
      <dgm:spPr/>
    </dgm:pt>
    <dgm:pt modelId="{30F5F253-C8E1-44E2-8001-206A3CF7522B}" type="pres">
      <dgm:prSet presAssocID="{49B2EEAF-1997-4F4A-9246-D21C77A68FC8}" presName="node" presStyleLbl="node1" presStyleIdx="6" presStyleCnt="9" custScaleX="177156" custScaleY="177156">
        <dgm:presLayoutVars>
          <dgm:bulletEnabled val="1"/>
        </dgm:presLayoutVars>
      </dgm:prSet>
      <dgm:spPr/>
    </dgm:pt>
    <dgm:pt modelId="{FE0B7DDC-3BA2-442C-9CAD-A68FC7AB2370}" type="pres">
      <dgm:prSet presAssocID="{5F95134A-12E5-4E3D-80FD-61A9DA16D8D1}" presName="sibTrans" presStyleCnt="0"/>
      <dgm:spPr/>
    </dgm:pt>
    <dgm:pt modelId="{BC435A7F-67E0-4E86-9014-131841CD8129}" type="pres">
      <dgm:prSet presAssocID="{6791BD1A-BD2C-4C39-9218-5F7EBD297AC2}" presName="node" presStyleLbl="node1" presStyleIdx="7" presStyleCnt="9" custScaleX="177156" custScaleY="177156">
        <dgm:presLayoutVars>
          <dgm:bulletEnabled val="1"/>
        </dgm:presLayoutVars>
      </dgm:prSet>
      <dgm:spPr/>
    </dgm:pt>
    <dgm:pt modelId="{96ACF32D-CD9F-4ABC-9986-990883573353}" type="pres">
      <dgm:prSet presAssocID="{E6F8E599-7042-45E1-AACD-FB806EC2DA40}" presName="sibTrans" presStyleCnt="0"/>
      <dgm:spPr/>
    </dgm:pt>
    <dgm:pt modelId="{C2EA88FD-7909-415D-90F7-60F30AB4D96E}" type="pres">
      <dgm:prSet presAssocID="{41AD7055-0071-4E5E-8E34-650EC367CAA7}" presName="node" presStyleLbl="node1" presStyleIdx="8" presStyleCnt="9" custScaleX="177156" custScaleY="177156">
        <dgm:presLayoutVars>
          <dgm:bulletEnabled val="1"/>
        </dgm:presLayoutVars>
      </dgm:prSet>
      <dgm:spPr/>
    </dgm:pt>
  </dgm:ptLst>
  <dgm:cxnLst>
    <dgm:cxn modelId="{35D49C07-46A7-439F-9721-ACD57CDA772B}" srcId="{65B87228-D597-4802-B26A-2CBD12053A31}" destId="{41AD7055-0071-4E5E-8E34-650EC367CAA7}" srcOrd="8" destOrd="0" parTransId="{DE40D4C5-65D0-40DA-A886-FA3AB9A7F538}" sibTransId="{D45E2316-D66A-436B-B301-50EEB38618F2}"/>
    <dgm:cxn modelId="{F1A3740B-E42C-469A-81FA-FB3F05F3197A}" srcId="{65B87228-D597-4802-B26A-2CBD12053A31}" destId="{E06381D1-8143-4C13-B953-CE77E488EAEE}" srcOrd="1" destOrd="0" parTransId="{F5EC4504-06FA-4252-B291-7ED2263AB310}" sibTransId="{672386CF-411B-45EF-A9E1-80D9F168EFE1}"/>
    <dgm:cxn modelId="{DF328614-BEB5-46F1-A13D-887047FBA7CE}" srcId="{65B87228-D597-4802-B26A-2CBD12053A31}" destId="{3FA405D6-BCD4-4F17-B5CB-5A13A0501B80}" srcOrd="3" destOrd="0" parTransId="{C846A449-62CF-43CB-A8BF-85A0DD1759C4}" sibTransId="{896E094E-80E0-439B-BD75-880EF7F901EE}"/>
    <dgm:cxn modelId="{994A6D1A-DDB9-417C-A438-7374640ABDF4}" type="presOf" srcId="{1CF8B335-B0A0-4DD6-98EF-288D22A79042}" destId="{16393134-4B79-4F64-A405-AA1B3435839C}" srcOrd="0" destOrd="0" presId="urn:microsoft.com/office/officeart/2005/8/layout/default"/>
    <dgm:cxn modelId="{003F4927-D124-4645-8D70-D46F228897C2}" srcId="{65B87228-D597-4802-B26A-2CBD12053A31}" destId="{21F3521B-EA53-4D09-83F6-0E783979267C}" srcOrd="4" destOrd="0" parTransId="{716366B2-CDA3-47EF-8FB4-1D63E5398F68}" sibTransId="{09F631E2-C9BB-41D8-BFC0-1876D8367945}"/>
    <dgm:cxn modelId="{36D15536-6119-4D68-9EAB-2678448636D0}" type="presOf" srcId="{49B2EEAF-1997-4F4A-9246-D21C77A68FC8}" destId="{30F5F253-C8E1-44E2-8001-206A3CF7522B}" srcOrd="0" destOrd="0" presId="urn:microsoft.com/office/officeart/2005/8/layout/default"/>
    <dgm:cxn modelId="{1F1AE33C-5831-421D-B1FF-6EEF874F80C6}" type="presOf" srcId="{E06381D1-8143-4C13-B953-CE77E488EAEE}" destId="{F5FBD130-154A-4245-89B5-ADEE975E7F00}" srcOrd="0" destOrd="0" presId="urn:microsoft.com/office/officeart/2005/8/layout/default"/>
    <dgm:cxn modelId="{62188653-AAD1-4DBA-86C9-92480A758D1F}" type="presOf" srcId="{65B87228-D597-4802-B26A-2CBD12053A31}" destId="{548149D6-0813-4227-B444-D4E9CCFF2189}" srcOrd="0" destOrd="0" presId="urn:microsoft.com/office/officeart/2005/8/layout/default"/>
    <dgm:cxn modelId="{174E7D7B-3EBC-4B26-AC27-11265D4B521E}" type="presOf" srcId="{C0FCF61D-E866-41AB-AECF-05090B518F8B}" destId="{E2C6A45D-E00F-43A4-B159-34B562B1C65D}" srcOrd="0" destOrd="0" presId="urn:microsoft.com/office/officeart/2005/8/layout/default"/>
    <dgm:cxn modelId="{25C38A8F-D44E-44E1-A75E-D3BAAAFE811F}" type="presOf" srcId="{F8503807-4728-405C-88F2-B25A4C04BB96}" destId="{38303CB2-1259-46E8-912F-9F9BB474620C}" srcOrd="0" destOrd="0" presId="urn:microsoft.com/office/officeart/2005/8/layout/default"/>
    <dgm:cxn modelId="{DF3C9999-EDA5-4421-AD8F-F2518C263398}" type="presOf" srcId="{21F3521B-EA53-4D09-83F6-0E783979267C}" destId="{46492C27-6330-4ADF-818B-30868F2138B0}" srcOrd="0" destOrd="0" presId="urn:microsoft.com/office/officeart/2005/8/layout/default"/>
    <dgm:cxn modelId="{71142EB0-C3C0-4BF7-9EFF-C2E20F26CF2E}" srcId="{65B87228-D597-4802-B26A-2CBD12053A31}" destId="{C0FCF61D-E866-41AB-AECF-05090B518F8B}" srcOrd="0" destOrd="0" parTransId="{689BAABE-FAB1-4E39-B8DB-D06DEC897B99}" sibTransId="{3A212C5C-5A86-4EF2-9131-E18C851B3EFC}"/>
    <dgm:cxn modelId="{5C79ACB4-885D-4BDC-BA08-3333D135A5D6}" srcId="{65B87228-D597-4802-B26A-2CBD12053A31}" destId="{F8503807-4728-405C-88F2-B25A4C04BB96}" srcOrd="5" destOrd="0" parTransId="{11C983A2-439D-4F39-8C00-9835A2F4D3F4}" sibTransId="{2F4A4C92-F956-4A3C-AEB4-A18FE631FADF}"/>
    <dgm:cxn modelId="{DA823AC4-C04B-40FB-8087-D444C2A84C89}" type="presOf" srcId="{3FA405D6-BCD4-4F17-B5CB-5A13A0501B80}" destId="{C35BAB62-51F6-4CB2-B55A-00BD3AE1C746}" srcOrd="0" destOrd="0" presId="urn:microsoft.com/office/officeart/2005/8/layout/default"/>
    <dgm:cxn modelId="{C435ECD7-21C6-4259-B569-CCCB307CD9DC}" srcId="{65B87228-D597-4802-B26A-2CBD12053A31}" destId="{6791BD1A-BD2C-4C39-9218-5F7EBD297AC2}" srcOrd="7" destOrd="0" parTransId="{BAB8F76C-26AC-44B8-874C-C5466D59BFD9}" sibTransId="{E6F8E599-7042-45E1-AACD-FB806EC2DA40}"/>
    <dgm:cxn modelId="{63C398DE-0BE3-46ED-A5F9-64C0178E1030}" type="presOf" srcId="{41AD7055-0071-4E5E-8E34-650EC367CAA7}" destId="{C2EA88FD-7909-415D-90F7-60F30AB4D96E}" srcOrd="0" destOrd="0" presId="urn:microsoft.com/office/officeart/2005/8/layout/default"/>
    <dgm:cxn modelId="{A39D57EB-9038-4294-A0FE-2419478D608C}" type="presOf" srcId="{6791BD1A-BD2C-4C39-9218-5F7EBD297AC2}" destId="{BC435A7F-67E0-4E86-9014-131841CD8129}" srcOrd="0" destOrd="0" presId="urn:microsoft.com/office/officeart/2005/8/layout/default"/>
    <dgm:cxn modelId="{5FCF00F3-3360-4C23-9BD1-B65B4814185C}" srcId="{65B87228-D597-4802-B26A-2CBD12053A31}" destId="{1CF8B335-B0A0-4DD6-98EF-288D22A79042}" srcOrd="2" destOrd="0" parTransId="{51519073-5E59-47AE-BA06-A500F6F8C918}" sibTransId="{C32A3367-09F5-40F9-AB67-AE12020FB932}"/>
    <dgm:cxn modelId="{CDF7DFF4-FC21-4E12-9254-6A46FCA71A1E}" srcId="{65B87228-D597-4802-B26A-2CBD12053A31}" destId="{49B2EEAF-1997-4F4A-9246-D21C77A68FC8}" srcOrd="6" destOrd="0" parTransId="{C83A6FD8-6F8D-4D4D-B416-72C659AEE9F8}" sibTransId="{5F95134A-12E5-4E3D-80FD-61A9DA16D8D1}"/>
    <dgm:cxn modelId="{3E4730D5-EE4D-4DF2-B7E9-204CA4A1D212}" type="presParOf" srcId="{548149D6-0813-4227-B444-D4E9CCFF2189}" destId="{E2C6A45D-E00F-43A4-B159-34B562B1C65D}" srcOrd="0" destOrd="0" presId="urn:microsoft.com/office/officeart/2005/8/layout/default"/>
    <dgm:cxn modelId="{B54D0CD4-197A-4F06-8E5F-19ECA7B3D9E2}" type="presParOf" srcId="{548149D6-0813-4227-B444-D4E9CCFF2189}" destId="{79930192-C5FA-48E4-A078-1F01969BE452}" srcOrd="1" destOrd="0" presId="urn:microsoft.com/office/officeart/2005/8/layout/default"/>
    <dgm:cxn modelId="{D7231B59-4A5F-4882-804D-4C4A5107F660}" type="presParOf" srcId="{548149D6-0813-4227-B444-D4E9CCFF2189}" destId="{F5FBD130-154A-4245-89B5-ADEE975E7F00}" srcOrd="2" destOrd="0" presId="urn:microsoft.com/office/officeart/2005/8/layout/default"/>
    <dgm:cxn modelId="{1AC0C17C-89BC-4D9A-BCEB-E667F8A184CD}" type="presParOf" srcId="{548149D6-0813-4227-B444-D4E9CCFF2189}" destId="{02CEE10E-A467-4A56-81CE-866530D33420}" srcOrd="3" destOrd="0" presId="urn:microsoft.com/office/officeart/2005/8/layout/default"/>
    <dgm:cxn modelId="{FB2485F5-627F-4328-A9E3-5837E7791B84}" type="presParOf" srcId="{548149D6-0813-4227-B444-D4E9CCFF2189}" destId="{16393134-4B79-4F64-A405-AA1B3435839C}" srcOrd="4" destOrd="0" presId="urn:microsoft.com/office/officeart/2005/8/layout/default"/>
    <dgm:cxn modelId="{7A1F7E0D-512C-4CAE-9763-1B5165921F14}" type="presParOf" srcId="{548149D6-0813-4227-B444-D4E9CCFF2189}" destId="{5A4CD505-C5FC-44DF-A109-427C682993BC}" srcOrd="5" destOrd="0" presId="urn:microsoft.com/office/officeart/2005/8/layout/default"/>
    <dgm:cxn modelId="{D823A44A-4D29-4A74-84C4-D6711F33FAAC}" type="presParOf" srcId="{548149D6-0813-4227-B444-D4E9CCFF2189}" destId="{C35BAB62-51F6-4CB2-B55A-00BD3AE1C746}" srcOrd="6" destOrd="0" presId="urn:microsoft.com/office/officeart/2005/8/layout/default"/>
    <dgm:cxn modelId="{251BE016-2898-401B-9EFB-01F8EFA56689}" type="presParOf" srcId="{548149D6-0813-4227-B444-D4E9CCFF2189}" destId="{52211AB0-E7DC-4980-BA60-685CFC4B67AE}" srcOrd="7" destOrd="0" presId="urn:microsoft.com/office/officeart/2005/8/layout/default"/>
    <dgm:cxn modelId="{C9F37BAE-E100-4909-8B5F-AD683CFF69ED}" type="presParOf" srcId="{548149D6-0813-4227-B444-D4E9CCFF2189}" destId="{46492C27-6330-4ADF-818B-30868F2138B0}" srcOrd="8" destOrd="0" presId="urn:microsoft.com/office/officeart/2005/8/layout/default"/>
    <dgm:cxn modelId="{11333A7D-9C95-48B5-96AB-3AC83B36230D}" type="presParOf" srcId="{548149D6-0813-4227-B444-D4E9CCFF2189}" destId="{684315A4-60FD-477A-9C4E-420895E298CC}" srcOrd="9" destOrd="0" presId="urn:microsoft.com/office/officeart/2005/8/layout/default"/>
    <dgm:cxn modelId="{0F933D52-E780-4D55-BA3D-109ED554D55D}" type="presParOf" srcId="{548149D6-0813-4227-B444-D4E9CCFF2189}" destId="{38303CB2-1259-46E8-912F-9F9BB474620C}" srcOrd="10" destOrd="0" presId="urn:microsoft.com/office/officeart/2005/8/layout/default"/>
    <dgm:cxn modelId="{3374ECB0-C1D8-4CA2-B215-DBEC1D5F23AB}" type="presParOf" srcId="{548149D6-0813-4227-B444-D4E9CCFF2189}" destId="{17C68F55-0F67-4C76-81CB-E7F102A593E0}" srcOrd="11" destOrd="0" presId="urn:microsoft.com/office/officeart/2005/8/layout/default"/>
    <dgm:cxn modelId="{3A1154E2-4835-4699-B2E8-DAE60BF14A83}" type="presParOf" srcId="{548149D6-0813-4227-B444-D4E9CCFF2189}" destId="{30F5F253-C8E1-44E2-8001-206A3CF7522B}" srcOrd="12" destOrd="0" presId="urn:microsoft.com/office/officeart/2005/8/layout/default"/>
    <dgm:cxn modelId="{472F0C8C-CABD-4E8F-93E2-B6BFCAD4CDD6}" type="presParOf" srcId="{548149D6-0813-4227-B444-D4E9CCFF2189}" destId="{FE0B7DDC-3BA2-442C-9CAD-A68FC7AB2370}" srcOrd="13" destOrd="0" presId="urn:microsoft.com/office/officeart/2005/8/layout/default"/>
    <dgm:cxn modelId="{D73B9A6B-94DE-4161-9737-51E4C64FAB1C}" type="presParOf" srcId="{548149D6-0813-4227-B444-D4E9CCFF2189}" destId="{BC435A7F-67E0-4E86-9014-131841CD8129}" srcOrd="14" destOrd="0" presId="urn:microsoft.com/office/officeart/2005/8/layout/default"/>
    <dgm:cxn modelId="{45976DE7-F6BF-4107-A9B3-780119A86764}" type="presParOf" srcId="{548149D6-0813-4227-B444-D4E9CCFF2189}" destId="{96ACF32D-CD9F-4ABC-9986-990883573353}" srcOrd="15" destOrd="0" presId="urn:microsoft.com/office/officeart/2005/8/layout/default"/>
    <dgm:cxn modelId="{E06D19A0-3A6C-4479-BF66-E1EF91058D4C}" type="presParOf" srcId="{548149D6-0813-4227-B444-D4E9CCFF2189}" destId="{C2EA88FD-7909-415D-90F7-60F30AB4D96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54E37-67F3-4F69-B422-CF85CBA19A75}" type="doc">
      <dgm:prSet loTypeId="urn:microsoft.com/office/officeart/2005/8/layout/hList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E"/>
        </a:p>
      </dgm:t>
    </dgm:pt>
    <dgm:pt modelId="{AEC77FDD-A6A1-4A67-8278-98724C9B9015}">
      <dgm:prSet phldrT="[Text]" custT="1"/>
      <dgm:spPr/>
      <dgm:t>
        <a:bodyPr/>
        <a:lstStyle/>
        <a:p>
          <a:pPr algn="ctr"/>
          <a:r>
            <a:rPr lang="en-IE" sz="2400" b="1" spc="40">
              <a:solidFill>
                <a:schemeClr val="bg1"/>
              </a:solidFill>
              <a:ea typeface="+mj-ea"/>
            </a:rPr>
            <a:t>AREAS OF PROGRESS </a:t>
          </a:r>
          <a:endParaRPr lang="en-IE" sz="2400" b="1">
            <a:solidFill>
              <a:schemeClr val="bg1"/>
            </a:solidFill>
          </a:endParaRPr>
        </a:p>
      </dgm:t>
    </dgm:pt>
    <dgm:pt modelId="{AB7B16A5-2A1F-4946-8839-63DCC97C94D2}" type="parTrans" cxnId="{94FB3C34-B228-4210-9B64-FABD665D79A3}">
      <dgm:prSet/>
      <dgm:spPr/>
      <dgm:t>
        <a:bodyPr/>
        <a:lstStyle/>
        <a:p>
          <a:pPr algn="ctr"/>
          <a:endParaRPr lang="en-IE" sz="2400">
            <a:solidFill>
              <a:schemeClr val="bg1"/>
            </a:solidFill>
          </a:endParaRPr>
        </a:p>
      </dgm:t>
    </dgm:pt>
    <dgm:pt modelId="{6FB5D04F-E29A-43CA-95B1-F632FBDAE184}" type="sibTrans" cxnId="{94FB3C34-B228-4210-9B64-FABD665D79A3}">
      <dgm:prSet/>
      <dgm:spPr/>
      <dgm:t>
        <a:bodyPr/>
        <a:lstStyle/>
        <a:p>
          <a:pPr algn="ctr"/>
          <a:endParaRPr lang="en-IE" sz="2400">
            <a:solidFill>
              <a:schemeClr val="bg1"/>
            </a:solidFill>
          </a:endParaRPr>
        </a:p>
      </dgm:t>
    </dgm:pt>
    <dgm:pt modelId="{372F61A3-F40F-4048-B8C5-76F408D7F518}">
      <dgm:prSet custT="1"/>
      <dgm:spPr/>
      <dgm:t>
        <a:bodyPr/>
        <a:lstStyle/>
        <a:p>
          <a:pPr algn="ctr"/>
          <a:r>
            <a:rPr lang="en-GB" sz="2800" b="1" i="0" u="none" kern="1200" spc="185">
              <a:solidFill>
                <a:schemeClr val="bg1"/>
              </a:solidFill>
              <a:latin typeface="Calibri"/>
              <a:ea typeface="+mj-ea"/>
              <a:cs typeface="Calibri"/>
            </a:rPr>
            <a:t>New entrants from socio-economically disadvantaged backgrounds</a:t>
          </a:r>
        </a:p>
      </dgm:t>
    </dgm:pt>
    <dgm:pt modelId="{61C24AE6-2100-494D-A46F-35F14C591C2F}" type="parTrans" cxnId="{B8E2C4B9-2882-4B60-97A8-C89B8CE0427B}">
      <dgm:prSet/>
      <dgm:spPr/>
      <dgm:t>
        <a:bodyPr/>
        <a:lstStyle/>
        <a:p>
          <a:pPr algn="ctr"/>
          <a:endParaRPr lang="en-IE" sz="2400">
            <a:solidFill>
              <a:schemeClr val="bg1"/>
            </a:solidFill>
          </a:endParaRPr>
        </a:p>
      </dgm:t>
    </dgm:pt>
    <dgm:pt modelId="{DF692AC7-CD7A-415C-A97A-1125180F6104}" type="sibTrans" cxnId="{B8E2C4B9-2882-4B60-97A8-C89B8CE0427B}">
      <dgm:prSet/>
      <dgm:spPr/>
      <dgm:t>
        <a:bodyPr/>
        <a:lstStyle/>
        <a:p>
          <a:pPr algn="ctr"/>
          <a:endParaRPr lang="en-IE" sz="2400">
            <a:solidFill>
              <a:schemeClr val="bg1"/>
            </a:solidFill>
          </a:endParaRPr>
        </a:p>
      </dgm:t>
    </dgm:pt>
    <dgm:pt modelId="{D8756F7E-1C18-4664-AC2B-3E2627190036}">
      <dgm:prSet custT="1"/>
      <dgm:spPr/>
      <dgm:t>
        <a:bodyPr/>
        <a:lstStyle/>
        <a:p>
          <a:pPr algn="ctr"/>
          <a:r>
            <a:rPr lang="en-GB" sz="2800" b="1" i="0" u="none" kern="1200" spc="185">
              <a:solidFill>
                <a:schemeClr val="bg1"/>
              </a:solidFill>
              <a:latin typeface="Calibri"/>
              <a:ea typeface="+mj-ea"/>
              <a:cs typeface="Calibri"/>
            </a:rPr>
            <a:t>New entrants with a disability</a:t>
          </a:r>
        </a:p>
      </dgm:t>
    </dgm:pt>
    <dgm:pt modelId="{2B4A4FF7-6D22-49D8-800B-A4F67C558A3F}" type="parTrans" cxnId="{31C0C7A2-BD59-44DE-B862-B53CFFBA26D9}">
      <dgm:prSet/>
      <dgm:spPr/>
      <dgm:t>
        <a:bodyPr/>
        <a:lstStyle/>
        <a:p>
          <a:pPr algn="ctr"/>
          <a:endParaRPr lang="en-IE" sz="2400">
            <a:solidFill>
              <a:schemeClr val="bg1"/>
            </a:solidFill>
          </a:endParaRPr>
        </a:p>
      </dgm:t>
    </dgm:pt>
    <dgm:pt modelId="{E680EDB5-1D23-4D0D-BF64-7F1E46C13EDE}" type="sibTrans" cxnId="{31C0C7A2-BD59-44DE-B862-B53CFFBA26D9}">
      <dgm:prSet/>
      <dgm:spPr/>
      <dgm:t>
        <a:bodyPr/>
        <a:lstStyle/>
        <a:p>
          <a:pPr algn="ctr"/>
          <a:endParaRPr lang="en-IE" sz="2400">
            <a:solidFill>
              <a:schemeClr val="bg1"/>
            </a:solidFill>
          </a:endParaRPr>
        </a:p>
      </dgm:t>
    </dgm:pt>
    <dgm:pt modelId="{6569F783-93F0-4BCC-8ABA-DFD5EAF01C1E}">
      <dgm:prSet custT="1"/>
      <dgm:spPr/>
      <dgm:t>
        <a:bodyPr/>
        <a:lstStyle/>
        <a:p>
          <a:pPr algn="ctr"/>
          <a:r>
            <a:rPr lang="en-GB" sz="2800" b="1" i="0" u="none" kern="1200" spc="185">
              <a:solidFill>
                <a:schemeClr val="bg1"/>
              </a:solidFill>
              <a:latin typeface="Calibri"/>
              <a:ea typeface="+mj-ea"/>
              <a:cs typeface="Calibri"/>
            </a:rPr>
            <a:t>Student diversity across selected fields of study</a:t>
          </a:r>
        </a:p>
      </dgm:t>
    </dgm:pt>
    <dgm:pt modelId="{64B16785-8AB0-4525-8B1C-34DF503914CB}" type="parTrans" cxnId="{0CB3BD13-521B-4731-9FCB-EB8C0B2A1E3E}">
      <dgm:prSet/>
      <dgm:spPr/>
      <dgm:t>
        <a:bodyPr/>
        <a:lstStyle/>
        <a:p>
          <a:pPr algn="ctr"/>
          <a:endParaRPr lang="en-IE" sz="2400">
            <a:solidFill>
              <a:schemeClr val="bg1"/>
            </a:solidFill>
          </a:endParaRPr>
        </a:p>
      </dgm:t>
    </dgm:pt>
    <dgm:pt modelId="{484CFD30-C1CA-4167-9B6B-D24CA8848863}" type="sibTrans" cxnId="{0CB3BD13-521B-4731-9FCB-EB8C0B2A1E3E}">
      <dgm:prSet/>
      <dgm:spPr/>
      <dgm:t>
        <a:bodyPr/>
        <a:lstStyle/>
        <a:p>
          <a:pPr algn="ctr"/>
          <a:endParaRPr lang="en-IE" sz="2400">
            <a:solidFill>
              <a:schemeClr val="bg1"/>
            </a:solidFill>
          </a:endParaRPr>
        </a:p>
      </dgm:t>
    </dgm:pt>
    <dgm:pt modelId="{28D6A034-4F58-4DF9-B003-87325BD89A64}" type="pres">
      <dgm:prSet presAssocID="{3EE54E37-67F3-4F69-B422-CF85CBA19A75}" presName="composite" presStyleCnt="0">
        <dgm:presLayoutVars>
          <dgm:chMax val="1"/>
          <dgm:dir/>
          <dgm:resizeHandles val="exact"/>
        </dgm:presLayoutVars>
      </dgm:prSet>
      <dgm:spPr/>
    </dgm:pt>
    <dgm:pt modelId="{B5DC7998-9BCE-440C-A796-E6C3336A6424}" type="pres">
      <dgm:prSet presAssocID="{AEC77FDD-A6A1-4A67-8278-98724C9B9015}" presName="roof" presStyleLbl="dkBgShp" presStyleIdx="0" presStyleCnt="2"/>
      <dgm:spPr/>
    </dgm:pt>
    <dgm:pt modelId="{52C8928E-C107-4EEC-99E1-F94E05739835}" type="pres">
      <dgm:prSet presAssocID="{AEC77FDD-A6A1-4A67-8278-98724C9B9015}" presName="pillars" presStyleCnt="0"/>
      <dgm:spPr/>
    </dgm:pt>
    <dgm:pt modelId="{1E3CAD2B-6AC1-40E0-80D0-7ABA55BCFA04}" type="pres">
      <dgm:prSet presAssocID="{AEC77FDD-A6A1-4A67-8278-98724C9B9015}" presName="pillar1" presStyleLbl="node1" presStyleIdx="0" presStyleCnt="3">
        <dgm:presLayoutVars>
          <dgm:bulletEnabled val="1"/>
        </dgm:presLayoutVars>
      </dgm:prSet>
      <dgm:spPr/>
    </dgm:pt>
    <dgm:pt modelId="{736636A1-739F-48F2-9BC3-C148B22B748C}" type="pres">
      <dgm:prSet presAssocID="{D8756F7E-1C18-4664-AC2B-3E2627190036}" presName="pillarX" presStyleLbl="node1" presStyleIdx="1" presStyleCnt="3">
        <dgm:presLayoutVars>
          <dgm:bulletEnabled val="1"/>
        </dgm:presLayoutVars>
      </dgm:prSet>
      <dgm:spPr/>
    </dgm:pt>
    <dgm:pt modelId="{D439AB57-2662-4FB4-BDD9-B974A2D0B773}" type="pres">
      <dgm:prSet presAssocID="{6569F783-93F0-4BCC-8ABA-DFD5EAF01C1E}" presName="pillarX" presStyleLbl="node1" presStyleIdx="2" presStyleCnt="3">
        <dgm:presLayoutVars>
          <dgm:bulletEnabled val="1"/>
        </dgm:presLayoutVars>
      </dgm:prSet>
      <dgm:spPr/>
    </dgm:pt>
    <dgm:pt modelId="{DD01FEC0-668D-4595-ADA3-E0B843E6458B}" type="pres">
      <dgm:prSet presAssocID="{AEC77FDD-A6A1-4A67-8278-98724C9B9015}" presName="base" presStyleLbl="dkBgShp" presStyleIdx="1" presStyleCnt="2"/>
      <dgm:spPr/>
    </dgm:pt>
  </dgm:ptLst>
  <dgm:cxnLst>
    <dgm:cxn modelId="{0CB3BD13-521B-4731-9FCB-EB8C0B2A1E3E}" srcId="{AEC77FDD-A6A1-4A67-8278-98724C9B9015}" destId="{6569F783-93F0-4BCC-8ABA-DFD5EAF01C1E}" srcOrd="2" destOrd="0" parTransId="{64B16785-8AB0-4525-8B1C-34DF503914CB}" sibTransId="{484CFD30-C1CA-4167-9B6B-D24CA8848863}"/>
    <dgm:cxn modelId="{94FB3C34-B228-4210-9B64-FABD665D79A3}" srcId="{3EE54E37-67F3-4F69-B422-CF85CBA19A75}" destId="{AEC77FDD-A6A1-4A67-8278-98724C9B9015}" srcOrd="0" destOrd="0" parTransId="{AB7B16A5-2A1F-4946-8839-63DCC97C94D2}" sibTransId="{6FB5D04F-E29A-43CA-95B1-F632FBDAE184}"/>
    <dgm:cxn modelId="{35E11862-FCC2-4415-9B30-7B55D2FF31A8}" type="presOf" srcId="{372F61A3-F40F-4048-B8C5-76F408D7F518}" destId="{1E3CAD2B-6AC1-40E0-80D0-7ABA55BCFA04}" srcOrd="0" destOrd="0" presId="urn:microsoft.com/office/officeart/2005/8/layout/hList3"/>
    <dgm:cxn modelId="{3F146B4D-DDC7-482E-9DDE-111D5B41512A}" type="presOf" srcId="{D8756F7E-1C18-4664-AC2B-3E2627190036}" destId="{736636A1-739F-48F2-9BC3-C148B22B748C}" srcOrd="0" destOrd="0" presId="urn:microsoft.com/office/officeart/2005/8/layout/hList3"/>
    <dgm:cxn modelId="{B1D36DA1-BC06-4B76-AF87-CF1F88960F71}" type="presOf" srcId="{AEC77FDD-A6A1-4A67-8278-98724C9B9015}" destId="{B5DC7998-9BCE-440C-A796-E6C3336A6424}" srcOrd="0" destOrd="0" presId="urn:microsoft.com/office/officeart/2005/8/layout/hList3"/>
    <dgm:cxn modelId="{31C0C7A2-BD59-44DE-B862-B53CFFBA26D9}" srcId="{AEC77FDD-A6A1-4A67-8278-98724C9B9015}" destId="{D8756F7E-1C18-4664-AC2B-3E2627190036}" srcOrd="1" destOrd="0" parTransId="{2B4A4FF7-6D22-49D8-800B-A4F67C558A3F}" sibTransId="{E680EDB5-1D23-4D0D-BF64-7F1E46C13EDE}"/>
    <dgm:cxn modelId="{B8E2C4B9-2882-4B60-97A8-C89B8CE0427B}" srcId="{AEC77FDD-A6A1-4A67-8278-98724C9B9015}" destId="{372F61A3-F40F-4048-B8C5-76F408D7F518}" srcOrd="0" destOrd="0" parTransId="{61C24AE6-2100-494D-A46F-35F14C591C2F}" sibTransId="{DF692AC7-CD7A-415C-A97A-1125180F6104}"/>
    <dgm:cxn modelId="{7DB7E0E1-9E85-4F69-8E41-20D78F0E1B81}" type="presOf" srcId="{3EE54E37-67F3-4F69-B422-CF85CBA19A75}" destId="{28D6A034-4F58-4DF9-B003-87325BD89A64}" srcOrd="0" destOrd="0" presId="urn:microsoft.com/office/officeart/2005/8/layout/hList3"/>
    <dgm:cxn modelId="{463556E2-B147-4BA9-96C3-BC8F65B1279F}" type="presOf" srcId="{6569F783-93F0-4BCC-8ABA-DFD5EAF01C1E}" destId="{D439AB57-2662-4FB4-BDD9-B974A2D0B773}" srcOrd="0" destOrd="0" presId="urn:microsoft.com/office/officeart/2005/8/layout/hList3"/>
    <dgm:cxn modelId="{A242E071-F0D8-44FD-85AB-A4190ACE2083}" type="presParOf" srcId="{28D6A034-4F58-4DF9-B003-87325BD89A64}" destId="{B5DC7998-9BCE-440C-A796-E6C3336A6424}" srcOrd="0" destOrd="0" presId="urn:microsoft.com/office/officeart/2005/8/layout/hList3"/>
    <dgm:cxn modelId="{523A508B-9B73-4C2E-9A82-7C43350BD0B8}" type="presParOf" srcId="{28D6A034-4F58-4DF9-B003-87325BD89A64}" destId="{52C8928E-C107-4EEC-99E1-F94E05739835}" srcOrd="1" destOrd="0" presId="urn:microsoft.com/office/officeart/2005/8/layout/hList3"/>
    <dgm:cxn modelId="{2C051D2E-1D65-4CBF-ABE2-0D222E36712B}" type="presParOf" srcId="{52C8928E-C107-4EEC-99E1-F94E05739835}" destId="{1E3CAD2B-6AC1-40E0-80D0-7ABA55BCFA04}" srcOrd="0" destOrd="0" presId="urn:microsoft.com/office/officeart/2005/8/layout/hList3"/>
    <dgm:cxn modelId="{21114780-95F6-462D-A4D9-F70BC23FE5D1}" type="presParOf" srcId="{52C8928E-C107-4EEC-99E1-F94E05739835}" destId="{736636A1-739F-48F2-9BC3-C148B22B748C}" srcOrd="1" destOrd="0" presId="urn:microsoft.com/office/officeart/2005/8/layout/hList3"/>
    <dgm:cxn modelId="{593E5704-42C1-470D-A105-F7E070684448}" type="presParOf" srcId="{52C8928E-C107-4EEC-99E1-F94E05739835}" destId="{D439AB57-2662-4FB4-BDD9-B974A2D0B773}" srcOrd="2" destOrd="0" presId="urn:microsoft.com/office/officeart/2005/8/layout/hList3"/>
    <dgm:cxn modelId="{E6F8CAF0-4204-4121-BE40-2529CA42D23C}" type="presParOf" srcId="{28D6A034-4F58-4DF9-B003-87325BD89A64}" destId="{DD01FEC0-668D-4595-ADA3-E0B843E6458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E54E37-67F3-4F69-B422-CF85CBA19A75}" type="doc">
      <dgm:prSet loTypeId="urn:microsoft.com/office/officeart/2005/8/layout/hList3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IE"/>
        </a:p>
      </dgm:t>
    </dgm:pt>
    <dgm:pt modelId="{57AF0AC6-6A2D-4C45-8B63-083845245768}">
      <dgm:prSet phldrT="[Text]" custT="1"/>
      <dgm:spPr/>
      <dgm:t>
        <a:bodyPr/>
        <a:lstStyle/>
        <a:p>
          <a:pPr algn="ctr"/>
          <a:r>
            <a:rPr lang="en-IE" sz="2400" b="1" spc="40">
              <a:latin typeface="Calibri"/>
              <a:ea typeface="+mj-ea"/>
              <a:cs typeface="Calibri"/>
            </a:rPr>
            <a:t>AREAS FOR IMPROVEMENT</a:t>
          </a:r>
          <a:endParaRPr lang="en-IE" sz="2400"/>
        </a:p>
      </dgm:t>
    </dgm:pt>
    <dgm:pt modelId="{5B95BB78-63CF-4CDF-8862-C8D8E75F4D04}" type="parTrans" cxnId="{A3ED7883-F0B7-44F0-8075-3CB31582D455}">
      <dgm:prSet/>
      <dgm:spPr/>
      <dgm:t>
        <a:bodyPr/>
        <a:lstStyle/>
        <a:p>
          <a:pPr algn="ctr"/>
          <a:endParaRPr lang="en-IE" sz="2400"/>
        </a:p>
      </dgm:t>
    </dgm:pt>
    <dgm:pt modelId="{5CE5BDA2-CBDC-4E3C-B1CF-FD8FA60AED56}" type="sibTrans" cxnId="{A3ED7883-F0B7-44F0-8075-3CB31582D455}">
      <dgm:prSet/>
      <dgm:spPr/>
      <dgm:t>
        <a:bodyPr/>
        <a:lstStyle/>
        <a:p>
          <a:pPr algn="ctr"/>
          <a:endParaRPr lang="en-IE" sz="2400"/>
        </a:p>
      </dgm:t>
    </dgm:pt>
    <dgm:pt modelId="{9B2488C3-AC38-4AA8-80EB-0AB9A4DF11CE}">
      <dgm:prSet phldrT="[Text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sz="2400" b="1" kern="1200">
              <a:latin typeface="Calibri"/>
              <a:ea typeface="+mn-ea"/>
              <a:cs typeface="Calibri"/>
            </a:rPr>
            <a:t>New mature entrants from socio-economically disadvantaged areas</a:t>
          </a:r>
          <a:endParaRPr lang="en-IE" sz="2400" b="1" kern="1200">
            <a:latin typeface="Calibri"/>
            <a:ea typeface="+mn-ea"/>
            <a:cs typeface="Calibri"/>
          </a:endParaRPr>
        </a:p>
      </dgm:t>
    </dgm:pt>
    <dgm:pt modelId="{E43E5200-0BBF-46DF-AD06-A2D813DB7517}" type="parTrans" cxnId="{63FC88A5-8FCB-4FD1-84FB-F8C084650394}">
      <dgm:prSet/>
      <dgm:spPr/>
      <dgm:t>
        <a:bodyPr/>
        <a:lstStyle/>
        <a:p>
          <a:pPr algn="ctr"/>
          <a:endParaRPr lang="en-IE" sz="2400"/>
        </a:p>
      </dgm:t>
    </dgm:pt>
    <dgm:pt modelId="{71DE6EE5-4B84-43C0-A263-DE6888653688}" type="sibTrans" cxnId="{63FC88A5-8FCB-4FD1-84FB-F8C084650394}">
      <dgm:prSet/>
      <dgm:spPr/>
      <dgm:t>
        <a:bodyPr/>
        <a:lstStyle/>
        <a:p>
          <a:pPr algn="ctr"/>
          <a:endParaRPr lang="en-IE" sz="2400"/>
        </a:p>
      </dgm:t>
    </dgm:pt>
    <dgm:pt modelId="{1232146C-9A4F-4907-8F5E-B68FEFC1369C}">
      <dgm:prSet custT="1"/>
      <dgm:spPr/>
      <dgm:t>
        <a:bodyPr/>
        <a:lstStyle/>
        <a:p>
          <a:pPr algn="ctr"/>
          <a:r>
            <a:rPr lang="en-GB" sz="2400" b="1" kern="1200">
              <a:latin typeface="Calibri"/>
              <a:ea typeface="+mn-ea"/>
              <a:cs typeface="Calibri"/>
            </a:rPr>
            <a:t>New entrants from the Traveller community</a:t>
          </a:r>
        </a:p>
      </dgm:t>
    </dgm:pt>
    <dgm:pt modelId="{71D0695E-0A78-4DA0-BEC8-C83E0061BCE3}" type="parTrans" cxnId="{2401ADC4-9294-4536-8204-C209BEDE2E64}">
      <dgm:prSet/>
      <dgm:spPr/>
      <dgm:t>
        <a:bodyPr/>
        <a:lstStyle/>
        <a:p>
          <a:pPr algn="ctr"/>
          <a:endParaRPr lang="en-IE" sz="2400"/>
        </a:p>
      </dgm:t>
    </dgm:pt>
    <dgm:pt modelId="{CBCA1984-8759-429D-A058-BEC0B80EB7CB}" type="sibTrans" cxnId="{2401ADC4-9294-4536-8204-C209BEDE2E64}">
      <dgm:prSet/>
      <dgm:spPr/>
      <dgm:t>
        <a:bodyPr/>
        <a:lstStyle/>
        <a:p>
          <a:pPr algn="ctr"/>
          <a:endParaRPr lang="en-IE" sz="2400"/>
        </a:p>
      </dgm:t>
    </dgm:pt>
    <dgm:pt modelId="{0194A89C-5FE5-4AA6-B7E5-B1EAC5D3DD91}">
      <dgm:prSet custT="1"/>
      <dgm:spPr/>
      <dgm:t>
        <a:bodyPr/>
        <a:lstStyle/>
        <a:p>
          <a:pPr algn="ctr"/>
          <a:r>
            <a:rPr lang="en-GB" sz="2400" b="1" kern="1200">
              <a:latin typeface="Calibri"/>
              <a:ea typeface="+mn-ea"/>
              <a:cs typeface="Calibri"/>
            </a:rPr>
            <a:t>Part-time/flexible learners</a:t>
          </a:r>
        </a:p>
      </dgm:t>
    </dgm:pt>
    <dgm:pt modelId="{D29D5E83-B7DA-435F-9EB9-3FA4551AD4DD}" type="parTrans" cxnId="{62CCF884-C8DB-4486-A045-ED8A2AF0EB31}">
      <dgm:prSet/>
      <dgm:spPr/>
      <dgm:t>
        <a:bodyPr/>
        <a:lstStyle/>
        <a:p>
          <a:pPr algn="ctr"/>
          <a:endParaRPr lang="en-IE" sz="2400"/>
        </a:p>
      </dgm:t>
    </dgm:pt>
    <dgm:pt modelId="{53F9A64E-464E-47EA-8A90-A152FA8155DF}" type="sibTrans" cxnId="{62CCF884-C8DB-4486-A045-ED8A2AF0EB31}">
      <dgm:prSet/>
      <dgm:spPr/>
      <dgm:t>
        <a:bodyPr/>
        <a:lstStyle/>
        <a:p>
          <a:pPr algn="ctr"/>
          <a:endParaRPr lang="en-IE" sz="2400"/>
        </a:p>
      </dgm:t>
    </dgm:pt>
    <dgm:pt modelId="{5F30E781-AE29-4530-8C2C-E58B6ECEC2BF}">
      <dgm:prSet custT="1"/>
      <dgm:spPr/>
      <dgm:t>
        <a:bodyPr/>
        <a:lstStyle/>
        <a:p>
          <a:pPr algn="ctr"/>
          <a:r>
            <a:rPr lang="en-GB" sz="2400" b="1" kern="1200">
              <a:latin typeface="Calibri"/>
              <a:ea typeface="+mn-ea"/>
              <a:cs typeface="Calibri"/>
            </a:rPr>
            <a:t>Further education award holders</a:t>
          </a:r>
        </a:p>
      </dgm:t>
    </dgm:pt>
    <dgm:pt modelId="{50E4DDD8-8208-470E-A0BC-CF523FAC7746}" type="parTrans" cxnId="{C11A923F-7D7F-4E9E-A08A-B7B1BC6B4055}">
      <dgm:prSet/>
      <dgm:spPr/>
      <dgm:t>
        <a:bodyPr/>
        <a:lstStyle/>
        <a:p>
          <a:pPr algn="ctr"/>
          <a:endParaRPr lang="en-IE" sz="2400"/>
        </a:p>
      </dgm:t>
    </dgm:pt>
    <dgm:pt modelId="{1EE27709-8199-4671-88C1-2BA0A9CBE30E}" type="sibTrans" cxnId="{C11A923F-7D7F-4E9E-A08A-B7B1BC6B4055}">
      <dgm:prSet/>
      <dgm:spPr/>
      <dgm:t>
        <a:bodyPr/>
        <a:lstStyle/>
        <a:p>
          <a:pPr algn="ctr"/>
          <a:endParaRPr lang="en-IE" sz="2400"/>
        </a:p>
      </dgm:t>
    </dgm:pt>
    <dgm:pt modelId="{94D3B8C8-B89C-48F3-A933-25800F706DB2}" type="pres">
      <dgm:prSet presAssocID="{3EE54E37-67F3-4F69-B422-CF85CBA19A75}" presName="composite" presStyleCnt="0">
        <dgm:presLayoutVars>
          <dgm:chMax val="1"/>
          <dgm:dir/>
          <dgm:resizeHandles val="exact"/>
        </dgm:presLayoutVars>
      </dgm:prSet>
      <dgm:spPr/>
    </dgm:pt>
    <dgm:pt modelId="{E72922D6-10C8-4BD4-B986-61D1F888C57E}" type="pres">
      <dgm:prSet presAssocID="{57AF0AC6-6A2D-4C45-8B63-083845245768}" presName="roof" presStyleLbl="dkBgShp" presStyleIdx="0" presStyleCnt="2"/>
      <dgm:spPr/>
    </dgm:pt>
    <dgm:pt modelId="{CDD9C2A1-BE17-4A4B-861D-193B6788D12C}" type="pres">
      <dgm:prSet presAssocID="{57AF0AC6-6A2D-4C45-8B63-083845245768}" presName="pillars" presStyleCnt="0"/>
      <dgm:spPr/>
    </dgm:pt>
    <dgm:pt modelId="{91C55787-C13A-4243-B4B1-2FD1576EAB37}" type="pres">
      <dgm:prSet presAssocID="{57AF0AC6-6A2D-4C45-8B63-083845245768}" presName="pillar1" presStyleLbl="node1" presStyleIdx="0" presStyleCnt="4">
        <dgm:presLayoutVars>
          <dgm:bulletEnabled val="1"/>
        </dgm:presLayoutVars>
      </dgm:prSet>
      <dgm:spPr/>
    </dgm:pt>
    <dgm:pt modelId="{6A8B56FB-739C-4F96-91F9-5362A9763E80}" type="pres">
      <dgm:prSet presAssocID="{1232146C-9A4F-4907-8F5E-B68FEFC1369C}" presName="pillarX" presStyleLbl="node1" presStyleIdx="1" presStyleCnt="4">
        <dgm:presLayoutVars>
          <dgm:bulletEnabled val="1"/>
        </dgm:presLayoutVars>
      </dgm:prSet>
      <dgm:spPr/>
    </dgm:pt>
    <dgm:pt modelId="{BA2DA979-342B-41E0-9EE2-FE2433225014}" type="pres">
      <dgm:prSet presAssocID="{0194A89C-5FE5-4AA6-B7E5-B1EAC5D3DD91}" presName="pillarX" presStyleLbl="node1" presStyleIdx="2" presStyleCnt="4">
        <dgm:presLayoutVars>
          <dgm:bulletEnabled val="1"/>
        </dgm:presLayoutVars>
      </dgm:prSet>
      <dgm:spPr/>
    </dgm:pt>
    <dgm:pt modelId="{335018A6-2F88-4688-BF22-C677EB9EF360}" type="pres">
      <dgm:prSet presAssocID="{5F30E781-AE29-4530-8C2C-E58B6ECEC2BF}" presName="pillarX" presStyleLbl="node1" presStyleIdx="3" presStyleCnt="4">
        <dgm:presLayoutVars>
          <dgm:bulletEnabled val="1"/>
        </dgm:presLayoutVars>
      </dgm:prSet>
      <dgm:spPr/>
    </dgm:pt>
    <dgm:pt modelId="{9114A457-07CD-45C5-BA20-F7E2D107BCC0}" type="pres">
      <dgm:prSet presAssocID="{57AF0AC6-6A2D-4C45-8B63-083845245768}" presName="base" presStyleLbl="dkBgShp" presStyleIdx="1" presStyleCnt="2"/>
      <dgm:spPr/>
    </dgm:pt>
  </dgm:ptLst>
  <dgm:cxnLst>
    <dgm:cxn modelId="{33595D2E-6597-4D5B-B706-43319A47E957}" type="presOf" srcId="{3EE54E37-67F3-4F69-B422-CF85CBA19A75}" destId="{94D3B8C8-B89C-48F3-A933-25800F706DB2}" srcOrd="0" destOrd="0" presId="urn:microsoft.com/office/officeart/2005/8/layout/hList3"/>
    <dgm:cxn modelId="{C11A923F-7D7F-4E9E-A08A-B7B1BC6B4055}" srcId="{57AF0AC6-6A2D-4C45-8B63-083845245768}" destId="{5F30E781-AE29-4530-8C2C-E58B6ECEC2BF}" srcOrd="3" destOrd="0" parTransId="{50E4DDD8-8208-470E-A0BC-CF523FAC7746}" sibTransId="{1EE27709-8199-4671-88C1-2BA0A9CBE30E}"/>
    <dgm:cxn modelId="{DAB8F760-38F0-4CE2-9DFD-493054B0E5A4}" type="presOf" srcId="{57AF0AC6-6A2D-4C45-8B63-083845245768}" destId="{E72922D6-10C8-4BD4-B986-61D1F888C57E}" srcOrd="0" destOrd="0" presId="urn:microsoft.com/office/officeart/2005/8/layout/hList3"/>
    <dgm:cxn modelId="{B03F8056-447F-4433-96D1-E27A21D77CAF}" type="presOf" srcId="{9B2488C3-AC38-4AA8-80EB-0AB9A4DF11CE}" destId="{91C55787-C13A-4243-B4B1-2FD1576EAB37}" srcOrd="0" destOrd="0" presId="urn:microsoft.com/office/officeart/2005/8/layout/hList3"/>
    <dgm:cxn modelId="{A3ED7883-F0B7-44F0-8075-3CB31582D455}" srcId="{3EE54E37-67F3-4F69-B422-CF85CBA19A75}" destId="{57AF0AC6-6A2D-4C45-8B63-083845245768}" srcOrd="0" destOrd="0" parTransId="{5B95BB78-63CF-4CDF-8862-C8D8E75F4D04}" sibTransId="{5CE5BDA2-CBDC-4E3C-B1CF-FD8FA60AED56}"/>
    <dgm:cxn modelId="{62CCF884-C8DB-4486-A045-ED8A2AF0EB31}" srcId="{57AF0AC6-6A2D-4C45-8B63-083845245768}" destId="{0194A89C-5FE5-4AA6-B7E5-B1EAC5D3DD91}" srcOrd="2" destOrd="0" parTransId="{D29D5E83-B7DA-435F-9EB9-3FA4551AD4DD}" sibTransId="{53F9A64E-464E-47EA-8A90-A152FA8155DF}"/>
    <dgm:cxn modelId="{63FC88A5-8FCB-4FD1-84FB-F8C084650394}" srcId="{57AF0AC6-6A2D-4C45-8B63-083845245768}" destId="{9B2488C3-AC38-4AA8-80EB-0AB9A4DF11CE}" srcOrd="0" destOrd="0" parTransId="{E43E5200-0BBF-46DF-AD06-A2D813DB7517}" sibTransId="{71DE6EE5-4B84-43C0-A263-DE6888653688}"/>
    <dgm:cxn modelId="{E23468B3-4408-431F-BAB2-8F873F1F1823}" type="presOf" srcId="{0194A89C-5FE5-4AA6-B7E5-B1EAC5D3DD91}" destId="{BA2DA979-342B-41E0-9EE2-FE2433225014}" srcOrd="0" destOrd="0" presId="urn:microsoft.com/office/officeart/2005/8/layout/hList3"/>
    <dgm:cxn modelId="{86A235C1-D74C-46EC-8EB8-20076B1EF28C}" type="presOf" srcId="{5F30E781-AE29-4530-8C2C-E58B6ECEC2BF}" destId="{335018A6-2F88-4688-BF22-C677EB9EF360}" srcOrd="0" destOrd="0" presId="urn:microsoft.com/office/officeart/2005/8/layout/hList3"/>
    <dgm:cxn modelId="{2401ADC4-9294-4536-8204-C209BEDE2E64}" srcId="{57AF0AC6-6A2D-4C45-8B63-083845245768}" destId="{1232146C-9A4F-4907-8F5E-B68FEFC1369C}" srcOrd="1" destOrd="0" parTransId="{71D0695E-0A78-4DA0-BEC8-C83E0061BCE3}" sibTransId="{CBCA1984-8759-429D-A058-BEC0B80EB7CB}"/>
    <dgm:cxn modelId="{185B46D2-6F79-4DDD-9E0A-C0CE6494925B}" type="presOf" srcId="{1232146C-9A4F-4907-8F5E-B68FEFC1369C}" destId="{6A8B56FB-739C-4F96-91F9-5362A9763E80}" srcOrd="0" destOrd="0" presId="urn:microsoft.com/office/officeart/2005/8/layout/hList3"/>
    <dgm:cxn modelId="{024F0646-221A-4B16-B68D-7054329D34C3}" type="presParOf" srcId="{94D3B8C8-B89C-48F3-A933-25800F706DB2}" destId="{E72922D6-10C8-4BD4-B986-61D1F888C57E}" srcOrd="0" destOrd="0" presId="urn:microsoft.com/office/officeart/2005/8/layout/hList3"/>
    <dgm:cxn modelId="{8F0FA28D-433E-43E6-864B-CA5333970F0F}" type="presParOf" srcId="{94D3B8C8-B89C-48F3-A933-25800F706DB2}" destId="{CDD9C2A1-BE17-4A4B-861D-193B6788D12C}" srcOrd="1" destOrd="0" presId="urn:microsoft.com/office/officeart/2005/8/layout/hList3"/>
    <dgm:cxn modelId="{07EFB528-5960-4FB3-9D40-60FBC698B580}" type="presParOf" srcId="{CDD9C2A1-BE17-4A4B-861D-193B6788D12C}" destId="{91C55787-C13A-4243-B4B1-2FD1576EAB37}" srcOrd="0" destOrd="0" presId="urn:microsoft.com/office/officeart/2005/8/layout/hList3"/>
    <dgm:cxn modelId="{25C8424D-BF55-48F2-A4AE-B375590427FE}" type="presParOf" srcId="{CDD9C2A1-BE17-4A4B-861D-193B6788D12C}" destId="{6A8B56FB-739C-4F96-91F9-5362A9763E80}" srcOrd="1" destOrd="0" presId="urn:microsoft.com/office/officeart/2005/8/layout/hList3"/>
    <dgm:cxn modelId="{E5EE717D-F1D5-4008-981B-0A8CA540650C}" type="presParOf" srcId="{CDD9C2A1-BE17-4A4B-861D-193B6788D12C}" destId="{BA2DA979-342B-41E0-9EE2-FE2433225014}" srcOrd="2" destOrd="0" presId="urn:microsoft.com/office/officeart/2005/8/layout/hList3"/>
    <dgm:cxn modelId="{2F0C66E2-9361-456E-89ED-08A9854E62F7}" type="presParOf" srcId="{CDD9C2A1-BE17-4A4B-861D-193B6788D12C}" destId="{335018A6-2F88-4688-BF22-C677EB9EF360}" srcOrd="3" destOrd="0" presId="urn:microsoft.com/office/officeart/2005/8/layout/hList3"/>
    <dgm:cxn modelId="{08BE9FE2-5929-42AD-8D43-507A324D2D39}" type="presParOf" srcId="{94D3B8C8-B89C-48F3-A933-25800F706DB2}" destId="{9114A457-07CD-45C5-BA20-F7E2D107BCC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8CC4B5-44A3-4D39-9D52-75104AF490C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0C1E8286-7443-49D1-9337-CE387662F66E}">
      <dgm:prSet phldrT="[Text]" custT="1"/>
      <dgm:spPr/>
      <dgm:t>
        <a:bodyPr/>
        <a:lstStyle/>
        <a:p>
          <a:r>
            <a:rPr lang="en-US" sz="2400"/>
            <a:t>UD policies and practices across HEIs</a:t>
          </a:r>
          <a:endParaRPr lang="en-IE" sz="2400"/>
        </a:p>
      </dgm:t>
    </dgm:pt>
    <dgm:pt modelId="{9D8BF171-D86E-48B5-BE44-AB5A2F629F2D}" type="parTrans" cxnId="{4B25B12B-24D5-4467-B9CB-6B6B014BF9BF}">
      <dgm:prSet/>
      <dgm:spPr/>
      <dgm:t>
        <a:bodyPr/>
        <a:lstStyle/>
        <a:p>
          <a:endParaRPr lang="en-IE" sz="2400"/>
        </a:p>
      </dgm:t>
    </dgm:pt>
    <dgm:pt modelId="{501BA5D0-9894-48F9-9569-6D6D43B2824E}" type="sibTrans" cxnId="{4B25B12B-24D5-4467-B9CB-6B6B014BF9BF}">
      <dgm:prSet/>
      <dgm:spPr/>
      <dgm:t>
        <a:bodyPr/>
        <a:lstStyle/>
        <a:p>
          <a:endParaRPr lang="en-IE" sz="2400"/>
        </a:p>
      </dgm:t>
    </dgm:pt>
    <dgm:pt modelId="{2E94D350-8882-4A9F-AAEE-096D786B7C3A}">
      <dgm:prSet custT="1"/>
      <dgm:spPr/>
      <dgm:t>
        <a:bodyPr/>
        <a:lstStyle/>
        <a:p>
          <a:r>
            <a:rPr lang="en-US" sz="2400"/>
            <a:t>Digital accessibility of websites and e-learning infrastructures</a:t>
          </a:r>
          <a:endParaRPr lang="en-IE" sz="2400"/>
        </a:p>
      </dgm:t>
    </dgm:pt>
    <dgm:pt modelId="{0676E65C-60F1-47D5-B831-F65DCB4BCFAA}" type="parTrans" cxnId="{EB433504-7D4C-4D95-965A-A6221A5C9594}">
      <dgm:prSet/>
      <dgm:spPr/>
      <dgm:t>
        <a:bodyPr/>
        <a:lstStyle/>
        <a:p>
          <a:endParaRPr lang="en-IE" sz="2400"/>
        </a:p>
      </dgm:t>
    </dgm:pt>
    <dgm:pt modelId="{1BF6CA93-DD58-46A3-9E40-A4F0AD0DBF6B}" type="sibTrans" cxnId="{EB433504-7D4C-4D95-965A-A6221A5C9594}">
      <dgm:prSet/>
      <dgm:spPr/>
      <dgm:t>
        <a:bodyPr/>
        <a:lstStyle/>
        <a:p>
          <a:endParaRPr lang="en-IE" sz="2400"/>
        </a:p>
      </dgm:t>
    </dgm:pt>
    <dgm:pt modelId="{DCE878AC-E3E6-4827-8022-EB800D454FE9}">
      <dgm:prSet custT="1"/>
      <dgm:spPr/>
      <dgm:t>
        <a:bodyPr/>
        <a:lstStyle/>
        <a:p>
          <a:r>
            <a:rPr lang="en-US" sz="2400"/>
            <a:t>Staff and student UDL resources and curriculum development</a:t>
          </a:r>
          <a:endParaRPr lang="en-IE" sz="2400"/>
        </a:p>
      </dgm:t>
    </dgm:pt>
    <dgm:pt modelId="{1EC785E9-0CE5-4778-A72E-9102CF7175BF}" type="parTrans" cxnId="{B21243AE-6B62-4B04-A958-C8FE3E02A2FF}">
      <dgm:prSet/>
      <dgm:spPr/>
      <dgm:t>
        <a:bodyPr/>
        <a:lstStyle/>
        <a:p>
          <a:endParaRPr lang="en-IE" sz="2400"/>
        </a:p>
      </dgm:t>
    </dgm:pt>
    <dgm:pt modelId="{FA71045F-41A7-4F4D-A3F4-BC027D18F12F}" type="sibTrans" cxnId="{B21243AE-6B62-4B04-A958-C8FE3E02A2FF}">
      <dgm:prSet/>
      <dgm:spPr/>
      <dgm:t>
        <a:bodyPr/>
        <a:lstStyle/>
        <a:p>
          <a:endParaRPr lang="en-IE" sz="2400"/>
        </a:p>
      </dgm:t>
    </dgm:pt>
    <dgm:pt modelId="{292E82FB-B177-4EC3-987F-36CF17D88CAE}">
      <dgm:prSet custT="1"/>
      <dgm:spPr/>
      <dgm:t>
        <a:bodyPr/>
        <a:lstStyle/>
        <a:p>
          <a:r>
            <a:rPr lang="en-US" sz="2400"/>
            <a:t>Capacity building through CPD including training for UDL badge</a:t>
          </a:r>
          <a:endParaRPr lang="en-IE" sz="2400"/>
        </a:p>
      </dgm:t>
    </dgm:pt>
    <dgm:pt modelId="{6D02C891-6FD8-44C6-9AAF-EB0613C4E995}" type="parTrans" cxnId="{3522B4D9-8083-480B-AF8D-8055F9B7D48A}">
      <dgm:prSet/>
      <dgm:spPr/>
      <dgm:t>
        <a:bodyPr/>
        <a:lstStyle/>
        <a:p>
          <a:endParaRPr lang="en-IE" sz="2400"/>
        </a:p>
      </dgm:t>
    </dgm:pt>
    <dgm:pt modelId="{1B97C875-1784-4899-8A40-893ABEF33B20}" type="sibTrans" cxnId="{3522B4D9-8083-480B-AF8D-8055F9B7D48A}">
      <dgm:prSet/>
      <dgm:spPr/>
      <dgm:t>
        <a:bodyPr/>
        <a:lstStyle/>
        <a:p>
          <a:endParaRPr lang="en-IE" sz="2400"/>
        </a:p>
      </dgm:t>
    </dgm:pt>
    <dgm:pt modelId="{20A3624A-C0F3-46EA-AD43-2E3209101BF7}">
      <dgm:prSet custT="1"/>
      <dgm:spPr/>
      <dgm:t>
        <a:bodyPr/>
        <a:lstStyle/>
        <a:p>
          <a:r>
            <a:rPr lang="en-US" sz="2400"/>
            <a:t>Cross-sectoral activities including ALTIT</a:t>
          </a:r>
          <a:r>
            <a:rPr lang="en-US" sz="2400" b="1"/>
            <a:t>UD</a:t>
          </a:r>
          <a:r>
            <a:rPr lang="en-US" sz="2400"/>
            <a:t>E, the National Charter for UD in Tertiary Education </a:t>
          </a:r>
          <a:endParaRPr lang="en-IE" sz="2400"/>
        </a:p>
      </dgm:t>
    </dgm:pt>
    <dgm:pt modelId="{B55E2A6D-1566-485C-894A-8A54796C6259}" type="parTrans" cxnId="{7508C43C-047D-403D-9D81-E384CA4755C7}">
      <dgm:prSet/>
      <dgm:spPr/>
      <dgm:t>
        <a:bodyPr/>
        <a:lstStyle/>
        <a:p>
          <a:endParaRPr lang="en-IE" sz="2400"/>
        </a:p>
      </dgm:t>
    </dgm:pt>
    <dgm:pt modelId="{5759F1D9-9A3E-415B-B3E2-AEE7EBFD976B}" type="sibTrans" cxnId="{7508C43C-047D-403D-9D81-E384CA4755C7}">
      <dgm:prSet/>
      <dgm:spPr/>
      <dgm:t>
        <a:bodyPr/>
        <a:lstStyle/>
        <a:p>
          <a:endParaRPr lang="en-IE" sz="2400"/>
        </a:p>
      </dgm:t>
    </dgm:pt>
    <dgm:pt modelId="{E58ACF5C-8AB5-4091-A164-FCE98897621B}">
      <dgm:prSet custT="1"/>
      <dgm:spPr/>
      <dgm:t>
        <a:bodyPr/>
        <a:lstStyle/>
        <a:p>
          <a:r>
            <a:rPr lang="en-US" sz="2400"/>
            <a:t>Quiet and sensory spaces</a:t>
          </a:r>
          <a:endParaRPr lang="en-IE" sz="2400"/>
        </a:p>
      </dgm:t>
    </dgm:pt>
    <dgm:pt modelId="{74BBF4F4-8E5B-4491-BEE0-CD657D4740D4}" type="parTrans" cxnId="{B3A05AF7-2B93-4302-A01A-A66611F267F8}">
      <dgm:prSet/>
      <dgm:spPr/>
      <dgm:t>
        <a:bodyPr/>
        <a:lstStyle/>
        <a:p>
          <a:endParaRPr lang="en-IE" sz="2400"/>
        </a:p>
      </dgm:t>
    </dgm:pt>
    <dgm:pt modelId="{689675F8-3325-4A1F-BD08-983B7B3F54CD}" type="sibTrans" cxnId="{B3A05AF7-2B93-4302-A01A-A66611F267F8}">
      <dgm:prSet/>
      <dgm:spPr/>
      <dgm:t>
        <a:bodyPr/>
        <a:lstStyle/>
        <a:p>
          <a:endParaRPr lang="en-IE" sz="2400"/>
        </a:p>
      </dgm:t>
    </dgm:pt>
    <dgm:pt modelId="{42498FFB-04F9-400C-84FA-0EBA98E9D74D}" type="pres">
      <dgm:prSet presAssocID="{CF8CC4B5-44A3-4D39-9D52-75104AF490C0}" presName="linear" presStyleCnt="0">
        <dgm:presLayoutVars>
          <dgm:animLvl val="lvl"/>
          <dgm:resizeHandles val="exact"/>
        </dgm:presLayoutVars>
      </dgm:prSet>
      <dgm:spPr/>
    </dgm:pt>
    <dgm:pt modelId="{4161BC2B-6559-41E9-A5F2-CB01ABD6CA2A}" type="pres">
      <dgm:prSet presAssocID="{0C1E8286-7443-49D1-9337-CE387662F66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82944C8-C9F0-49DF-A3C0-25C1389DF362}" type="pres">
      <dgm:prSet presAssocID="{501BA5D0-9894-48F9-9569-6D6D43B2824E}" presName="spacer" presStyleCnt="0"/>
      <dgm:spPr/>
    </dgm:pt>
    <dgm:pt modelId="{9372BFD5-1932-40FD-B41D-3120D63FEDB5}" type="pres">
      <dgm:prSet presAssocID="{E58ACF5C-8AB5-4091-A164-FCE98897621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0B1C661-DF70-4004-99E9-4D59DFBF3714}" type="pres">
      <dgm:prSet presAssocID="{689675F8-3325-4A1F-BD08-983B7B3F54CD}" presName="spacer" presStyleCnt="0"/>
      <dgm:spPr/>
    </dgm:pt>
    <dgm:pt modelId="{65744C82-145D-404B-B5CB-88E3BF790678}" type="pres">
      <dgm:prSet presAssocID="{2E94D350-8882-4A9F-AAEE-096D786B7C3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21FACE5-4FD1-4862-A066-716F6A5254DA}" type="pres">
      <dgm:prSet presAssocID="{1BF6CA93-DD58-46A3-9E40-A4F0AD0DBF6B}" presName="spacer" presStyleCnt="0"/>
      <dgm:spPr/>
    </dgm:pt>
    <dgm:pt modelId="{3BFE2261-C58E-461F-8713-4C06515BBA2B}" type="pres">
      <dgm:prSet presAssocID="{DCE878AC-E3E6-4827-8022-EB800D454FE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7B75E17-9FE9-44DE-ACA0-D5A1B331CD93}" type="pres">
      <dgm:prSet presAssocID="{FA71045F-41A7-4F4D-A3F4-BC027D18F12F}" presName="spacer" presStyleCnt="0"/>
      <dgm:spPr/>
    </dgm:pt>
    <dgm:pt modelId="{5D0F5431-5556-4CBF-A973-9D36278F6E91}" type="pres">
      <dgm:prSet presAssocID="{292E82FB-B177-4EC3-987F-36CF17D88CA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633AF64-8631-49A7-B08C-55CA24B842D3}" type="pres">
      <dgm:prSet presAssocID="{1B97C875-1784-4899-8A40-893ABEF33B20}" presName="spacer" presStyleCnt="0"/>
      <dgm:spPr/>
    </dgm:pt>
    <dgm:pt modelId="{7BAA0B03-68EE-4CFE-B899-87BB766F0873}" type="pres">
      <dgm:prSet presAssocID="{20A3624A-C0F3-46EA-AD43-2E3209101BF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B433504-7D4C-4D95-965A-A6221A5C9594}" srcId="{CF8CC4B5-44A3-4D39-9D52-75104AF490C0}" destId="{2E94D350-8882-4A9F-AAEE-096D786B7C3A}" srcOrd="2" destOrd="0" parTransId="{0676E65C-60F1-47D5-B831-F65DCB4BCFAA}" sibTransId="{1BF6CA93-DD58-46A3-9E40-A4F0AD0DBF6B}"/>
    <dgm:cxn modelId="{B1C6D720-DB98-4B4E-9514-C9B12643F865}" type="presOf" srcId="{292E82FB-B177-4EC3-987F-36CF17D88CAE}" destId="{5D0F5431-5556-4CBF-A973-9D36278F6E91}" srcOrd="0" destOrd="0" presId="urn:microsoft.com/office/officeart/2005/8/layout/vList2"/>
    <dgm:cxn modelId="{4B25B12B-24D5-4467-B9CB-6B6B014BF9BF}" srcId="{CF8CC4B5-44A3-4D39-9D52-75104AF490C0}" destId="{0C1E8286-7443-49D1-9337-CE387662F66E}" srcOrd="0" destOrd="0" parTransId="{9D8BF171-D86E-48B5-BE44-AB5A2F629F2D}" sibTransId="{501BA5D0-9894-48F9-9569-6D6D43B2824E}"/>
    <dgm:cxn modelId="{7508C43C-047D-403D-9D81-E384CA4755C7}" srcId="{CF8CC4B5-44A3-4D39-9D52-75104AF490C0}" destId="{20A3624A-C0F3-46EA-AD43-2E3209101BF7}" srcOrd="5" destOrd="0" parTransId="{B55E2A6D-1566-485C-894A-8A54796C6259}" sibTransId="{5759F1D9-9A3E-415B-B3E2-AEE7EBFD976B}"/>
    <dgm:cxn modelId="{2D087D5D-80A8-473A-86E5-B56EAA40B454}" type="presOf" srcId="{2E94D350-8882-4A9F-AAEE-096D786B7C3A}" destId="{65744C82-145D-404B-B5CB-88E3BF790678}" srcOrd="0" destOrd="0" presId="urn:microsoft.com/office/officeart/2005/8/layout/vList2"/>
    <dgm:cxn modelId="{4C369F43-F52B-4E62-84B2-9E6C2413865B}" type="presOf" srcId="{CF8CC4B5-44A3-4D39-9D52-75104AF490C0}" destId="{42498FFB-04F9-400C-84FA-0EBA98E9D74D}" srcOrd="0" destOrd="0" presId="urn:microsoft.com/office/officeart/2005/8/layout/vList2"/>
    <dgm:cxn modelId="{ED8B9879-236C-4E9D-847B-BB59E9DCA5AD}" type="presOf" srcId="{20A3624A-C0F3-46EA-AD43-2E3209101BF7}" destId="{7BAA0B03-68EE-4CFE-B899-87BB766F0873}" srcOrd="0" destOrd="0" presId="urn:microsoft.com/office/officeart/2005/8/layout/vList2"/>
    <dgm:cxn modelId="{B21243AE-6B62-4B04-A958-C8FE3E02A2FF}" srcId="{CF8CC4B5-44A3-4D39-9D52-75104AF490C0}" destId="{DCE878AC-E3E6-4827-8022-EB800D454FE9}" srcOrd="3" destOrd="0" parTransId="{1EC785E9-0CE5-4778-A72E-9102CF7175BF}" sibTransId="{FA71045F-41A7-4F4D-A3F4-BC027D18F12F}"/>
    <dgm:cxn modelId="{9E12CEB3-A26A-4E94-890F-EF667A791F8E}" type="presOf" srcId="{DCE878AC-E3E6-4827-8022-EB800D454FE9}" destId="{3BFE2261-C58E-461F-8713-4C06515BBA2B}" srcOrd="0" destOrd="0" presId="urn:microsoft.com/office/officeart/2005/8/layout/vList2"/>
    <dgm:cxn modelId="{4F5EFEB3-2570-4B44-B8B1-FE547D3CA122}" type="presOf" srcId="{E58ACF5C-8AB5-4091-A164-FCE98897621B}" destId="{9372BFD5-1932-40FD-B41D-3120D63FEDB5}" srcOrd="0" destOrd="0" presId="urn:microsoft.com/office/officeart/2005/8/layout/vList2"/>
    <dgm:cxn modelId="{3522B4D9-8083-480B-AF8D-8055F9B7D48A}" srcId="{CF8CC4B5-44A3-4D39-9D52-75104AF490C0}" destId="{292E82FB-B177-4EC3-987F-36CF17D88CAE}" srcOrd="4" destOrd="0" parTransId="{6D02C891-6FD8-44C6-9AAF-EB0613C4E995}" sibTransId="{1B97C875-1784-4899-8A40-893ABEF33B20}"/>
    <dgm:cxn modelId="{9DBFDAEF-CAE6-4FC2-9F32-970E46509B36}" type="presOf" srcId="{0C1E8286-7443-49D1-9337-CE387662F66E}" destId="{4161BC2B-6559-41E9-A5F2-CB01ABD6CA2A}" srcOrd="0" destOrd="0" presId="urn:microsoft.com/office/officeart/2005/8/layout/vList2"/>
    <dgm:cxn modelId="{B3A05AF7-2B93-4302-A01A-A66611F267F8}" srcId="{CF8CC4B5-44A3-4D39-9D52-75104AF490C0}" destId="{E58ACF5C-8AB5-4091-A164-FCE98897621B}" srcOrd="1" destOrd="0" parTransId="{74BBF4F4-8E5B-4491-BEE0-CD657D4740D4}" sibTransId="{689675F8-3325-4A1F-BD08-983B7B3F54CD}"/>
    <dgm:cxn modelId="{3994A24F-2333-442E-8D6B-593CAC4DAC0E}" type="presParOf" srcId="{42498FFB-04F9-400C-84FA-0EBA98E9D74D}" destId="{4161BC2B-6559-41E9-A5F2-CB01ABD6CA2A}" srcOrd="0" destOrd="0" presId="urn:microsoft.com/office/officeart/2005/8/layout/vList2"/>
    <dgm:cxn modelId="{F0919622-FF42-4720-8083-2DC6172E95C9}" type="presParOf" srcId="{42498FFB-04F9-400C-84FA-0EBA98E9D74D}" destId="{A82944C8-C9F0-49DF-A3C0-25C1389DF362}" srcOrd="1" destOrd="0" presId="urn:microsoft.com/office/officeart/2005/8/layout/vList2"/>
    <dgm:cxn modelId="{14D88D91-F64A-4DA7-87A5-2B958FD4018B}" type="presParOf" srcId="{42498FFB-04F9-400C-84FA-0EBA98E9D74D}" destId="{9372BFD5-1932-40FD-B41D-3120D63FEDB5}" srcOrd="2" destOrd="0" presId="urn:microsoft.com/office/officeart/2005/8/layout/vList2"/>
    <dgm:cxn modelId="{F595146B-855B-4018-B1B0-0BB3EF7A911F}" type="presParOf" srcId="{42498FFB-04F9-400C-84FA-0EBA98E9D74D}" destId="{80B1C661-DF70-4004-99E9-4D59DFBF3714}" srcOrd="3" destOrd="0" presId="urn:microsoft.com/office/officeart/2005/8/layout/vList2"/>
    <dgm:cxn modelId="{460CFFD3-8970-4C64-838E-34A3B46E0A77}" type="presParOf" srcId="{42498FFB-04F9-400C-84FA-0EBA98E9D74D}" destId="{65744C82-145D-404B-B5CB-88E3BF790678}" srcOrd="4" destOrd="0" presId="urn:microsoft.com/office/officeart/2005/8/layout/vList2"/>
    <dgm:cxn modelId="{9D93547A-4669-4FD2-856C-B1F4F72A06AE}" type="presParOf" srcId="{42498FFB-04F9-400C-84FA-0EBA98E9D74D}" destId="{A21FACE5-4FD1-4862-A066-716F6A5254DA}" srcOrd="5" destOrd="0" presId="urn:microsoft.com/office/officeart/2005/8/layout/vList2"/>
    <dgm:cxn modelId="{A9CA86AE-8267-48CC-B528-DF31B4509DCD}" type="presParOf" srcId="{42498FFB-04F9-400C-84FA-0EBA98E9D74D}" destId="{3BFE2261-C58E-461F-8713-4C06515BBA2B}" srcOrd="6" destOrd="0" presId="urn:microsoft.com/office/officeart/2005/8/layout/vList2"/>
    <dgm:cxn modelId="{29C08C7D-8D02-4242-94D3-8E53A8E8AA69}" type="presParOf" srcId="{42498FFB-04F9-400C-84FA-0EBA98E9D74D}" destId="{47B75E17-9FE9-44DE-ACA0-D5A1B331CD93}" srcOrd="7" destOrd="0" presId="urn:microsoft.com/office/officeart/2005/8/layout/vList2"/>
    <dgm:cxn modelId="{3F593C1F-6DF7-4273-AA0A-01CE74A79C3E}" type="presParOf" srcId="{42498FFB-04F9-400C-84FA-0EBA98E9D74D}" destId="{5D0F5431-5556-4CBF-A973-9D36278F6E91}" srcOrd="8" destOrd="0" presId="urn:microsoft.com/office/officeart/2005/8/layout/vList2"/>
    <dgm:cxn modelId="{C87E967B-C3C7-4DB0-AAB8-6632A3010EE1}" type="presParOf" srcId="{42498FFB-04F9-400C-84FA-0EBA98E9D74D}" destId="{2633AF64-8631-49A7-B08C-55CA24B842D3}" srcOrd="9" destOrd="0" presId="urn:microsoft.com/office/officeart/2005/8/layout/vList2"/>
    <dgm:cxn modelId="{4BCC3481-068C-496A-952F-43597C13D579}" type="presParOf" srcId="{42498FFB-04F9-400C-84FA-0EBA98E9D74D}" destId="{7BAA0B03-68EE-4CFE-B899-87BB766F08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8CC4B5-44A3-4D39-9D52-75104AF490C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7BB8F092-95CC-4B89-B84E-33C995034DC1}">
      <dgm:prSet/>
      <dgm:spPr>
        <a:solidFill>
          <a:schemeClr val="accent5"/>
        </a:solidFill>
      </dgm:spPr>
      <dgm:t>
        <a:bodyPr/>
        <a:lstStyle/>
        <a:p>
          <a:r>
            <a:rPr lang="en-GB"/>
            <a:t>Socioeconomic profile of new entrants to ITE courses</a:t>
          </a:r>
          <a:endParaRPr lang="en-IE"/>
        </a:p>
      </dgm:t>
    </dgm:pt>
    <dgm:pt modelId="{3DE6FAD7-BE40-443E-8167-1BF40B93C053}" type="parTrans" cxnId="{84C5B591-7BD0-4EF7-A5B7-E689FA8AECBB}">
      <dgm:prSet/>
      <dgm:spPr/>
      <dgm:t>
        <a:bodyPr/>
        <a:lstStyle/>
        <a:p>
          <a:endParaRPr lang="en-IE"/>
        </a:p>
      </dgm:t>
    </dgm:pt>
    <dgm:pt modelId="{F0727E97-27F4-4B4E-8799-D5672614F301}" type="sibTrans" cxnId="{84C5B591-7BD0-4EF7-A5B7-E689FA8AECBB}">
      <dgm:prSet/>
      <dgm:spPr/>
      <dgm:t>
        <a:bodyPr/>
        <a:lstStyle/>
        <a:p>
          <a:endParaRPr lang="en-IE"/>
        </a:p>
      </dgm:t>
    </dgm:pt>
    <dgm:pt modelId="{C415155F-A99F-4C5E-8993-80E7BC7E798E}">
      <dgm:prSet custT="1"/>
      <dgm:spPr/>
      <dgm:t>
        <a:bodyPr/>
        <a:lstStyle/>
        <a:p>
          <a:r>
            <a:rPr lang="en-GB" sz="2400" b="0" kern="1200" spc="185">
              <a:solidFill>
                <a:srgbClr val="4B5C66"/>
              </a:solidFill>
              <a:latin typeface="Calibri"/>
              <a:ea typeface="+mj-ea"/>
              <a:cs typeface="Calibri"/>
            </a:rPr>
            <a:t>Improvements observed in the % of new entrants to both primary and secondary teacher education courses from disadvantaged areas</a:t>
          </a:r>
          <a:endParaRPr lang="en-IE" sz="2400" b="0" kern="1200" spc="185">
            <a:solidFill>
              <a:srgbClr val="4B5C66"/>
            </a:solidFill>
            <a:latin typeface="Calibri"/>
            <a:ea typeface="+mj-ea"/>
            <a:cs typeface="Calibri"/>
          </a:endParaRPr>
        </a:p>
      </dgm:t>
    </dgm:pt>
    <dgm:pt modelId="{E6E43F9C-64F8-4951-834F-A62B604DD5F1}" type="parTrans" cxnId="{6CACA39A-13BE-40CB-AC44-65983ABE4136}">
      <dgm:prSet/>
      <dgm:spPr/>
      <dgm:t>
        <a:bodyPr/>
        <a:lstStyle/>
        <a:p>
          <a:endParaRPr lang="en-IE"/>
        </a:p>
      </dgm:t>
    </dgm:pt>
    <dgm:pt modelId="{216B9E54-6D0E-4DFF-B702-8A23F9ED2A6A}" type="sibTrans" cxnId="{6CACA39A-13BE-40CB-AC44-65983ABE4136}">
      <dgm:prSet/>
      <dgm:spPr/>
      <dgm:t>
        <a:bodyPr/>
        <a:lstStyle/>
        <a:p>
          <a:endParaRPr lang="en-IE"/>
        </a:p>
      </dgm:t>
    </dgm:pt>
    <dgm:pt modelId="{81DEAEA8-E184-4F42-8615-3441B0565D68}">
      <dgm:prSet/>
      <dgm:spPr>
        <a:solidFill>
          <a:schemeClr val="accent6"/>
        </a:solidFill>
      </dgm:spPr>
      <dgm:t>
        <a:bodyPr/>
        <a:lstStyle/>
        <a:p>
          <a:r>
            <a:rPr lang="en-US"/>
            <a:t>First Irish Sign Language Primary School Teachers graduate at DCU in October 2023</a:t>
          </a:r>
          <a:endParaRPr lang="en-IE"/>
        </a:p>
      </dgm:t>
    </dgm:pt>
    <dgm:pt modelId="{01E06BA4-ADB6-417F-8258-77BD858EB3B5}" type="parTrans" cxnId="{95068A45-9C0E-48D6-9B11-E338B60BB62B}">
      <dgm:prSet/>
      <dgm:spPr/>
      <dgm:t>
        <a:bodyPr/>
        <a:lstStyle/>
        <a:p>
          <a:endParaRPr lang="en-IE"/>
        </a:p>
      </dgm:t>
    </dgm:pt>
    <dgm:pt modelId="{83C18CEC-3E22-4D14-9B25-3597FA1D9528}" type="sibTrans" cxnId="{95068A45-9C0E-48D6-9B11-E338B60BB62B}">
      <dgm:prSet/>
      <dgm:spPr/>
      <dgm:t>
        <a:bodyPr/>
        <a:lstStyle/>
        <a:p>
          <a:endParaRPr lang="en-IE"/>
        </a:p>
      </dgm:t>
    </dgm:pt>
    <dgm:pt modelId="{F32A6B38-10A8-40BA-88D9-EC8424D2ABC8}">
      <dgm:prSet/>
      <dgm:spPr/>
      <dgm:t>
        <a:bodyPr/>
        <a:lstStyle/>
        <a:p>
          <a:endParaRPr lang="en-IE"/>
        </a:p>
      </dgm:t>
    </dgm:pt>
    <dgm:pt modelId="{F2062069-20D6-4215-8681-47556612434F}" type="sibTrans" cxnId="{CA6A1B6D-F49E-451D-8714-63614535D18D}">
      <dgm:prSet/>
      <dgm:spPr/>
      <dgm:t>
        <a:bodyPr/>
        <a:lstStyle/>
        <a:p>
          <a:endParaRPr lang="en-IE"/>
        </a:p>
      </dgm:t>
    </dgm:pt>
    <dgm:pt modelId="{7FA315D1-1C35-4096-BAB4-F6C22DEBA2A9}" type="parTrans" cxnId="{CA6A1B6D-F49E-451D-8714-63614535D18D}">
      <dgm:prSet/>
      <dgm:spPr/>
      <dgm:t>
        <a:bodyPr/>
        <a:lstStyle/>
        <a:p>
          <a:endParaRPr lang="en-IE"/>
        </a:p>
      </dgm:t>
    </dgm:pt>
    <dgm:pt modelId="{509C9986-602C-4AA7-9B1D-8AC9F97AFB95}" type="pres">
      <dgm:prSet presAssocID="{CF8CC4B5-44A3-4D39-9D52-75104AF490C0}" presName="linear" presStyleCnt="0">
        <dgm:presLayoutVars>
          <dgm:animLvl val="lvl"/>
          <dgm:resizeHandles val="exact"/>
        </dgm:presLayoutVars>
      </dgm:prSet>
      <dgm:spPr/>
    </dgm:pt>
    <dgm:pt modelId="{0841332D-8773-4ECC-A129-2B27CD89E63D}" type="pres">
      <dgm:prSet presAssocID="{7BB8F092-95CC-4B89-B84E-33C995034DC1}" presName="parentText" presStyleLbl="node1" presStyleIdx="0" presStyleCnt="2" custLinFactNeighborX="-346" custLinFactNeighborY="1305">
        <dgm:presLayoutVars>
          <dgm:chMax val="0"/>
          <dgm:bulletEnabled val="1"/>
        </dgm:presLayoutVars>
      </dgm:prSet>
      <dgm:spPr/>
    </dgm:pt>
    <dgm:pt modelId="{C3BBAEA2-8082-42EB-8F70-133A03F5B801}" type="pres">
      <dgm:prSet presAssocID="{7BB8F092-95CC-4B89-B84E-33C995034DC1}" presName="childText" presStyleLbl="revTx" presStyleIdx="0" presStyleCnt="2" custScaleY="131854">
        <dgm:presLayoutVars>
          <dgm:bulletEnabled val="1"/>
        </dgm:presLayoutVars>
      </dgm:prSet>
      <dgm:spPr/>
    </dgm:pt>
    <dgm:pt modelId="{E16796DF-30ED-4E5F-9C08-41C4CD3EED87}" type="pres">
      <dgm:prSet presAssocID="{81DEAEA8-E184-4F42-8615-3441B0565D6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8C5CF88-5BFF-4729-9285-5F1720AD829A}" type="pres">
      <dgm:prSet presAssocID="{81DEAEA8-E184-4F42-8615-3441B0565D6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5068A45-9C0E-48D6-9B11-E338B60BB62B}" srcId="{CF8CC4B5-44A3-4D39-9D52-75104AF490C0}" destId="{81DEAEA8-E184-4F42-8615-3441B0565D68}" srcOrd="1" destOrd="0" parTransId="{01E06BA4-ADB6-417F-8258-77BD858EB3B5}" sibTransId="{83C18CEC-3E22-4D14-9B25-3597FA1D9528}"/>
    <dgm:cxn modelId="{CA6A1B6D-F49E-451D-8714-63614535D18D}" srcId="{81DEAEA8-E184-4F42-8615-3441B0565D68}" destId="{F32A6B38-10A8-40BA-88D9-EC8424D2ABC8}" srcOrd="0" destOrd="0" parTransId="{7FA315D1-1C35-4096-BAB4-F6C22DEBA2A9}" sibTransId="{F2062069-20D6-4215-8681-47556612434F}"/>
    <dgm:cxn modelId="{5D401F50-FA50-4C2D-A0D0-04C123225DC4}" type="presOf" srcId="{C415155F-A99F-4C5E-8993-80E7BC7E798E}" destId="{C3BBAEA2-8082-42EB-8F70-133A03F5B801}" srcOrd="0" destOrd="0" presId="urn:microsoft.com/office/officeart/2005/8/layout/vList2"/>
    <dgm:cxn modelId="{6E0FD453-3203-4010-96A4-76ED9944BE03}" type="presOf" srcId="{CF8CC4B5-44A3-4D39-9D52-75104AF490C0}" destId="{509C9986-602C-4AA7-9B1D-8AC9F97AFB95}" srcOrd="0" destOrd="0" presId="urn:microsoft.com/office/officeart/2005/8/layout/vList2"/>
    <dgm:cxn modelId="{8FD3D375-E5D1-4768-BF5D-3AC903A1E3F7}" type="presOf" srcId="{7BB8F092-95CC-4B89-B84E-33C995034DC1}" destId="{0841332D-8773-4ECC-A129-2B27CD89E63D}" srcOrd="0" destOrd="0" presId="urn:microsoft.com/office/officeart/2005/8/layout/vList2"/>
    <dgm:cxn modelId="{84C5B591-7BD0-4EF7-A5B7-E689FA8AECBB}" srcId="{CF8CC4B5-44A3-4D39-9D52-75104AF490C0}" destId="{7BB8F092-95CC-4B89-B84E-33C995034DC1}" srcOrd="0" destOrd="0" parTransId="{3DE6FAD7-BE40-443E-8167-1BF40B93C053}" sibTransId="{F0727E97-27F4-4B4E-8799-D5672614F301}"/>
    <dgm:cxn modelId="{6CACA39A-13BE-40CB-AC44-65983ABE4136}" srcId="{7BB8F092-95CC-4B89-B84E-33C995034DC1}" destId="{C415155F-A99F-4C5E-8993-80E7BC7E798E}" srcOrd="0" destOrd="0" parTransId="{E6E43F9C-64F8-4951-834F-A62B604DD5F1}" sibTransId="{216B9E54-6D0E-4DFF-B702-8A23F9ED2A6A}"/>
    <dgm:cxn modelId="{AA3774C3-8112-47F2-8159-B288B3B85547}" type="presOf" srcId="{81DEAEA8-E184-4F42-8615-3441B0565D68}" destId="{E16796DF-30ED-4E5F-9C08-41C4CD3EED87}" srcOrd="0" destOrd="0" presId="urn:microsoft.com/office/officeart/2005/8/layout/vList2"/>
    <dgm:cxn modelId="{34CFA2D0-F865-40A8-8BB6-87A1B189BA21}" type="presOf" srcId="{F32A6B38-10A8-40BA-88D9-EC8424D2ABC8}" destId="{D8C5CF88-5BFF-4729-9285-5F1720AD829A}" srcOrd="0" destOrd="0" presId="urn:microsoft.com/office/officeart/2005/8/layout/vList2"/>
    <dgm:cxn modelId="{3716A33D-8B22-492B-AB9A-10D0A85FB02C}" type="presParOf" srcId="{509C9986-602C-4AA7-9B1D-8AC9F97AFB95}" destId="{0841332D-8773-4ECC-A129-2B27CD89E63D}" srcOrd="0" destOrd="0" presId="urn:microsoft.com/office/officeart/2005/8/layout/vList2"/>
    <dgm:cxn modelId="{8D7593FA-D70D-4919-9473-2D4D656D0603}" type="presParOf" srcId="{509C9986-602C-4AA7-9B1D-8AC9F97AFB95}" destId="{C3BBAEA2-8082-42EB-8F70-133A03F5B801}" srcOrd="1" destOrd="0" presId="urn:microsoft.com/office/officeart/2005/8/layout/vList2"/>
    <dgm:cxn modelId="{FA6C94E5-50A2-4A1D-8049-B95685157658}" type="presParOf" srcId="{509C9986-602C-4AA7-9B1D-8AC9F97AFB95}" destId="{E16796DF-30ED-4E5F-9C08-41C4CD3EED87}" srcOrd="2" destOrd="0" presId="urn:microsoft.com/office/officeart/2005/8/layout/vList2"/>
    <dgm:cxn modelId="{3C41BCFF-9DA2-4DDE-93BE-9913F26D449F}" type="presParOf" srcId="{509C9986-602C-4AA7-9B1D-8AC9F97AFB95}" destId="{D8C5CF88-5BFF-4729-9285-5F1720AD829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3A9859-9319-4935-9DFD-678230EEB674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E"/>
        </a:p>
      </dgm:t>
    </dgm:pt>
    <dgm:pt modelId="{09759573-8CBB-45E6-9BE5-0585EB1D5BB8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IE" sz="2400" b="0"/>
            <a:t>AHEAD/NDPAC Collaboration</a:t>
          </a:r>
        </a:p>
      </dgm:t>
    </dgm:pt>
    <dgm:pt modelId="{2405958E-C5D7-48DD-AD62-9E3DB5B5D43B}" type="parTrans" cxnId="{6E6453CA-E458-45B5-8710-DB5E0FD706F6}">
      <dgm:prSet/>
      <dgm:spPr/>
      <dgm:t>
        <a:bodyPr/>
        <a:lstStyle/>
        <a:p>
          <a:endParaRPr lang="en-IE" sz="2400" b="0"/>
        </a:p>
      </dgm:t>
    </dgm:pt>
    <dgm:pt modelId="{885182AC-CF96-4963-9972-63CCFB7376AB}" type="sibTrans" cxnId="{6E6453CA-E458-45B5-8710-DB5E0FD706F6}">
      <dgm:prSet/>
      <dgm:spPr/>
      <dgm:t>
        <a:bodyPr/>
        <a:lstStyle/>
        <a:p>
          <a:endParaRPr lang="en-IE" sz="2400" b="0"/>
        </a:p>
      </dgm:t>
    </dgm:pt>
    <dgm:pt modelId="{8798E693-7E17-41B7-B60F-159DA5F6BEF8}" type="pres">
      <dgm:prSet presAssocID="{CF3A9859-9319-4935-9DFD-678230EEB674}" presName="linear" presStyleCnt="0">
        <dgm:presLayoutVars>
          <dgm:animLvl val="lvl"/>
          <dgm:resizeHandles val="exact"/>
        </dgm:presLayoutVars>
      </dgm:prSet>
      <dgm:spPr/>
    </dgm:pt>
    <dgm:pt modelId="{BEDAAA82-2A13-4B5D-A61F-D4CB72D5C188}" type="pres">
      <dgm:prSet presAssocID="{09759573-8CBB-45E6-9BE5-0585EB1D5BB8}" presName="parentText" presStyleLbl="node1" presStyleIdx="0" presStyleCnt="1" custLinFactNeighborY="3129">
        <dgm:presLayoutVars>
          <dgm:chMax val="0"/>
          <dgm:bulletEnabled val="1"/>
        </dgm:presLayoutVars>
      </dgm:prSet>
      <dgm:spPr/>
    </dgm:pt>
  </dgm:ptLst>
  <dgm:cxnLst>
    <dgm:cxn modelId="{2E3F9590-883C-4CF1-A17F-4AE2166349D4}" type="presOf" srcId="{09759573-8CBB-45E6-9BE5-0585EB1D5BB8}" destId="{BEDAAA82-2A13-4B5D-A61F-D4CB72D5C188}" srcOrd="0" destOrd="0" presId="urn:microsoft.com/office/officeart/2005/8/layout/vList2"/>
    <dgm:cxn modelId="{756B4ABD-CEFC-468A-9076-5183FF1DBAD4}" type="presOf" srcId="{CF3A9859-9319-4935-9DFD-678230EEB674}" destId="{8798E693-7E17-41B7-B60F-159DA5F6BEF8}" srcOrd="0" destOrd="0" presId="urn:microsoft.com/office/officeart/2005/8/layout/vList2"/>
    <dgm:cxn modelId="{6E6453CA-E458-45B5-8710-DB5E0FD706F6}" srcId="{CF3A9859-9319-4935-9DFD-678230EEB674}" destId="{09759573-8CBB-45E6-9BE5-0585EB1D5BB8}" srcOrd="0" destOrd="0" parTransId="{2405958E-C5D7-48DD-AD62-9E3DB5B5D43B}" sibTransId="{885182AC-CF96-4963-9972-63CCFB7376AB}"/>
    <dgm:cxn modelId="{A8BE52ED-6C39-4372-A4BF-BEB15402A799}" type="presParOf" srcId="{8798E693-7E17-41B7-B60F-159DA5F6BEF8}" destId="{BEDAAA82-2A13-4B5D-A61F-D4CB72D5C18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3A9859-9319-4935-9DFD-678230EEB67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09759573-8CBB-45E6-9BE5-0585EB1D5BB8}">
      <dgm:prSet phldrT="[Text]" custT="1"/>
      <dgm:spPr/>
      <dgm:t>
        <a:bodyPr/>
        <a:lstStyle/>
        <a:p>
          <a:r>
            <a:rPr lang="en-US" sz="2400" b="0" i="0"/>
            <a:t>Three-year pilot of higher education courses for students with intellectual disabilities</a:t>
          </a:r>
          <a:r>
            <a:rPr lang="en-IE" sz="2400" b="0"/>
            <a:t> </a:t>
          </a:r>
        </a:p>
      </dgm:t>
    </dgm:pt>
    <dgm:pt modelId="{2405958E-C5D7-48DD-AD62-9E3DB5B5D43B}" type="parTrans" cxnId="{6E6453CA-E458-45B5-8710-DB5E0FD706F6}">
      <dgm:prSet/>
      <dgm:spPr/>
      <dgm:t>
        <a:bodyPr/>
        <a:lstStyle/>
        <a:p>
          <a:endParaRPr lang="en-IE" sz="2400" b="0"/>
        </a:p>
      </dgm:t>
    </dgm:pt>
    <dgm:pt modelId="{885182AC-CF96-4963-9972-63CCFB7376AB}" type="sibTrans" cxnId="{6E6453CA-E458-45B5-8710-DB5E0FD706F6}">
      <dgm:prSet/>
      <dgm:spPr/>
      <dgm:t>
        <a:bodyPr/>
        <a:lstStyle/>
        <a:p>
          <a:endParaRPr lang="en-IE" sz="2400" b="0"/>
        </a:p>
      </dgm:t>
    </dgm:pt>
    <dgm:pt modelId="{D85AD896-78D4-4149-9F91-F8BE709EE298}">
      <dgm:prSet phldrT="[Text]" custT="1"/>
      <dgm:spPr/>
      <dgm:t>
        <a:bodyPr/>
        <a:lstStyle/>
        <a:p>
          <a:r>
            <a:rPr lang="en-US" sz="2400" b="1" i="0"/>
            <a:t>Co-created</a:t>
          </a:r>
          <a:r>
            <a:rPr lang="en-US" sz="2400" b="0" i="0"/>
            <a:t> recognised courses to be delivered in 10 HEIs across the country</a:t>
          </a:r>
          <a:endParaRPr lang="en-IE" sz="2400" b="0"/>
        </a:p>
      </dgm:t>
    </dgm:pt>
    <dgm:pt modelId="{FC59B5FA-CA4F-4D83-9D70-9DD959B87A73}" type="parTrans" cxnId="{4736F4B3-6090-42D0-8F93-0D946AE9F07E}">
      <dgm:prSet/>
      <dgm:spPr/>
      <dgm:t>
        <a:bodyPr/>
        <a:lstStyle/>
        <a:p>
          <a:endParaRPr lang="en-IE" sz="2400" b="0"/>
        </a:p>
      </dgm:t>
    </dgm:pt>
    <dgm:pt modelId="{179D0584-BC65-43A1-98C9-3BFAEC564EC4}" type="sibTrans" cxnId="{4736F4B3-6090-42D0-8F93-0D946AE9F07E}">
      <dgm:prSet/>
      <dgm:spPr/>
      <dgm:t>
        <a:bodyPr/>
        <a:lstStyle/>
        <a:p>
          <a:endParaRPr lang="en-IE" sz="2400" b="0"/>
        </a:p>
      </dgm:t>
    </dgm:pt>
    <dgm:pt modelId="{BE4EBAE6-65A7-485B-AA61-B7A42D1FC95B}">
      <dgm:prSet phldrT="[Text]" custT="1"/>
      <dgm:spPr/>
      <dgm:t>
        <a:bodyPr/>
        <a:lstStyle/>
        <a:p>
          <a:r>
            <a:rPr lang="en-IE" sz="2400" b="0" i="0"/>
            <a:t>Support future evidence-informed policy</a:t>
          </a:r>
          <a:endParaRPr lang="en-IE" sz="2400" b="0"/>
        </a:p>
      </dgm:t>
    </dgm:pt>
    <dgm:pt modelId="{1234A829-1F06-409B-B1A8-20D5E395D767}" type="parTrans" cxnId="{C4216650-6FFE-48C7-B8A7-BD77C2D88159}">
      <dgm:prSet/>
      <dgm:spPr/>
      <dgm:t>
        <a:bodyPr/>
        <a:lstStyle/>
        <a:p>
          <a:endParaRPr lang="en-IE" sz="2400" b="0"/>
        </a:p>
      </dgm:t>
    </dgm:pt>
    <dgm:pt modelId="{B84C81FE-2B75-401B-B202-4C229EBC4B11}" type="sibTrans" cxnId="{C4216650-6FFE-48C7-B8A7-BD77C2D88159}">
      <dgm:prSet/>
      <dgm:spPr/>
      <dgm:t>
        <a:bodyPr/>
        <a:lstStyle/>
        <a:p>
          <a:endParaRPr lang="en-IE" sz="2400" b="0"/>
        </a:p>
      </dgm:t>
    </dgm:pt>
    <dgm:pt modelId="{DD4CF5E0-AAB2-4EA6-804A-E7BA2D7D3EF5}">
      <dgm:prSet phldrT="[Text]" custT="1"/>
      <dgm:spPr/>
      <dgm:t>
        <a:bodyPr/>
        <a:lstStyle/>
        <a:p>
          <a:r>
            <a:rPr lang="en-IE" sz="2400" b="0"/>
            <a:t>Extensive student consultation as part of the call and development of the courses</a:t>
          </a:r>
        </a:p>
      </dgm:t>
    </dgm:pt>
    <dgm:pt modelId="{E0E39263-5973-4869-818E-648EC6945109}" type="parTrans" cxnId="{4936FE7E-82D8-48CB-8188-F94D739777DE}">
      <dgm:prSet/>
      <dgm:spPr/>
      <dgm:t>
        <a:bodyPr/>
        <a:lstStyle/>
        <a:p>
          <a:endParaRPr lang="en-IE" sz="2400"/>
        </a:p>
      </dgm:t>
    </dgm:pt>
    <dgm:pt modelId="{E2EF6A81-EA9C-493E-A35B-92F897D6D42F}" type="sibTrans" cxnId="{4936FE7E-82D8-48CB-8188-F94D739777DE}">
      <dgm:prSet/>
      <dgm:spPr/>
      <dgm:t>
        <a:bodyPr/>
        <a:lstStyle/>
        <a:p>
          <a:endParaRPr lang="en-IE" sz="2400"/>
        </a:p>
      </dgm:t>
    </dgm:pt>
    <dgm:pt modelId="{8798E693-7E17-41B7-B60F-159DA5F6BEF8}" type="pres">
      <dgm:prSet presAssocID="{CF3A9859-9319-4935-9DFD-678230EEB674}" presName="linear" presStyleCnt="0">
        <dgm:presLayoutVars>
          <dgm:animLvl val="lvl"/>
          <dgm:resizeHandles val="exact"/>
        </dgm:presLayoutVars>
      </dgm:prSet>
      <dgm:spPr/>
    </dgm:pt>
    <dgm:pt modelId="{BEDAAA82-2A13-4B5D-A61F-D4CB72D5C188}" type="pres">
      <dgm:prSet presAssocID="{09759573-8CBB-45E6-9BE5-0585EB1D5BB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22EC67A-3903-4FED-9758-557F169CDA08}" type="pres">
      <dgm:prSet presAssocID="{885182AC-CF96-4963-9972-63CCFB7376AB}" presName="spacer" presStyleCnt="0"/>
      <dgm:spPr/>
    </dgm:pt>
    <dgm:pt modelId="{2E5721EA-3034-4A25-9897-697D3D1B0C18}" type="pres">
      <dgm:prSet presAssocID="{DD4CF5E0-AAB2-4EA6-804A-E7BA2D7D3E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B68C939-E638-4AEB-8DE4-F31EA59EAD8D}" type="pres">
      <dgm:prSet presAssocID="{E2EF6A81-EA9C-493E-A35B-92F897D6D42F}" presName="spacer" presStyleCnt="0"/>
      <dgm:spPr/>
    </dgm:pt>
    <dgm:pt modelId="{E53BC3CD-F5A9-4713-80DA-388D27081A5E}" type="pres">
      <dgm:prSet presAssocID="{D85AD896-78D4-4149-9F91-F8BE709EE29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6516FB9-C656-410B-ACF1-934AB42B1A50}" type="pres">
      <dgm:prSet presAssocID="{179D0584-BC65-43A1-98C9-3BFAEC564EC4}" presName="spacer" presStyleCnt="0"/>
      <dgm:spPr/>
    </dgm:pt>
    <dgm:pt modelId="{FF8801AB-773E-480F-9C16-6961475FFAF9}" type="pres">
      <dgm:prSet presAssocID="{BE4EBAE6-65A7-485B-AA61-B7A42D1FC95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C78F43C-52D2-44C5-874F-D6499A7F31A3}" type="presOf" srcId="{DD4CF5E0-AAB2-4EA6-804A-E7BA2D7D3EF5}" destId="{2E5721EA-3034-4A25-9897-697D3D1B0C18}" srcOrd="0" destOrd="0" presId="urn:microsoft.com/office/officeart/2005/8/layout/vList2"/>
    <dgm:cxn modelId="{C4216650-6FFE-48C7-B8A7-BD77C2D88159}" srcId="{CF3A9859-9319-4935-9DFD-678230EEB674}" destId="{BE4EBAE6-65A7-485B-AA61-B7A42D1FC95B}" srcOrd="3" destOrd="0" parTransId="{1234A829-1F06-409B-B1A8-20D5E395D767}" sibTransId="{B84C81FE-2B75-401B-B202-4C229EBC4B11}"/>
    <dgm:cxn modelId="{4936FE7E-82D8-48CB-8188-F94D739777DE}" srcId="{CF3A9859-9319-4935-9DFD-678230EEB674}" destId="{DD4CF5E0-AAB2-4EA6-804A-E7BA2D7D3EF5}" srcOrd="1" destOrd="0" parTransId="{E0E39263-5973-4869-818E-648EC6945109}" sibTransId="{E2EF6A81-EA9C-493E-A35B-92F897D6D42F}"/>
    <dgm:cxn modelId="{2E3F9590-883C-4CF1-A17F-4AE2166349D4}" type="presOf" srcId="{09759573-8CBB-45E6-9BE5-0585EB1D5BB8}" destId="{BEDAAA82-2A13-4B5D-A61F-D4CB72D5C188}" srcOrd="0" destOrd="0" presId="urn:microsoft.com/office/officeart/2005/8/layout/vList2"/>
    <dgm:cxn modelId="{4736F4B3-6090-42D0-8F93-0D946AE9F07E}" srcId="{CF3A9859-9319-4935-9DFD-678230EEB674}" destId="{D85AD896-78D4-4149-9F91-F8BE709EE298}" srcOrd="2" destOrd="0" parTransId="{FC59B5FA-CA4F-4D83-9D70-9DD959B87A73}" sibTransId="{179D0584-BC65-43A1-98C9-3BFAEC564EC4}"/>
    <dgm:cxn modelId="{756B4ABD-CEFC-468A-9076-5183FF1DBAD4}" type="presOf" srcId="{CF3A9859-9319-4935-9DFD-678230EEB674}" destId="{8798E693-7E17-41B7-B60F-159DA5F6BEF8}" srcOrd="0" destOrd="0" presId="urn:microsoft.com/office/officeart/2005/8/layout/vList2"/>
    <dgm:cxn modelId="{6E6453CA-E458-45B5-8710-DB5E0FD706F6}" srcId="{CF3A9859-9319-4935-9DFD-678230EEB674}" destId="{09759573-8CBB-45E6-9BE5-0585EB1D5BB8}" srcOrd="0" destOrd="0" parTransId="{2405958E-C5D7-48DD-AD62-9E3DB5B5D43B}" sibTransId="{885182AC-CF96-4963-9972-63CCFB7376AB}"/>
    <dgm:cxn modelId="{CE071AD1-0E31-4FD3-B44F-042107EED5C6}" type="presOf" srcId="{D85AD896-78D4-4149-9F91-F8BE709EE298}" destId="{E53BC3CD-F5A9-4713-80DA-388D27081A5E}" srcOrd="0" destOrd="0" presId="urn:microsoft.com/office/officeart/2005/8/layout/vList2"/>
    <dgm:cxn modelId="{158552E7-DE5B-4A95-8482-75F54FE86FC0}" type="presOf" srcId="{BE4EBAE6-65A7-485B-AA61-B7A42D1FC95B}" destId="{FF8801AB-773E-480F-9C16-6961475FFAF9}" srcOrd="0" destOrd="0" presId="urn:microsoft.com/office/officeart/2005/8/layout/vList2"/>
    <dgm:cxn modelId="{A8BE52ED-6C39-4372-A4BF-BEB15402A799}" type="presParOf" srcId="{8798E693-7E17-41B7-B60F-159DA5F6BEF8}" destId="{BEDAAA82-2A13-4B5D-A61F-D4CB72D5C188}" srcOrd="0" destOrd="0" presId="urn:microsoft.com/office/officeart/2005/8/layout/vList2"/>
    <dgm:cxn modelId="{8925C8B2-580E-4E12-B475-18D9AD057CAE}" type="presParOf" srcId="{8798E693-7E17-41B7-B60F-159DA5F6BEF8}" destId="{122EC67A-3903-4FED-9758-557F169CDA08}" srcOrd="1" destOrd="0" presId="urn:microsoft.com/office/officeart/2005/8/layout/vList2"/>
    <dgm:cxn modelId="{493522A8-3D10-4CC2-AEF5-CB3882583105}" type="presParOf" srcId="{8798E693-7E17-41B7-B60F-159DA5F6BEF8}" destId="{2E5721EA-3034-4A25-9897-697D3D1B0C18}" srcOrd="2" destOrd="0" presId="urn:microsoft.com/office/officeart/2005/8/layout/vList2"/>
    <dgm:cxn modelId="{9A187CC7-209F-46F1-8A06-AAE0F18D33BE}" type="presParOf" srcId="{8798E693-7E17-41B7-B60F-159DA5F6BEF8}" destId="{1B68C939-E638-4AEB-8DE4-F31EA59EAD8D}" srcOrd="3" destOrd="0" presId="urn:microsoft.com/office/officeart/2005/8/layout/vList2"/>
    <dgm:cxn modelId="{83A75EE7-2F4B-4C3E-8D0A-B03729D06C22}" type="presParOf" srcId="{8798E693-7E17-41B7-B60F-159DA5F6BEF8}" destId="{E53BC3CD-F5A9-4713-80DA-388D27081A5E}" srcOrd="4" destOrd="0" presId="urn:microsoft.com/office/officeart/2005/8/layout/vList2"/>
    <dgm:cxn modelId="{B379CAC4-8942-4EF4-8FC1-12B4629DC5DD}" type="presParOf" srcId="{8798E693-7E17-41B7-B60F-159DA5F6BEF8}" destId="{46516FB9-C656-410B-ACF1-934AB42B1A50}" srcOrd="5" destOrd="0" presId="urn:microsoft.com/office/officeart/2005/8/layout/vList2"/>
    <dgm:cxn modelId="{3F463DBA-7395-408C-B959-35A344CDD703}" type="presParOf" srcId="{8798E693-7E17-41B7-B60F-159DA5F6BEF8}" destId="{FF8801AB-773E-480F-9C16-6961475FFAF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A306BB-6163-4C9C-A988-16123D1E8DF3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IE"/>
        </a:p>
      </dgm:t>
    </dgm:pt>
    <dgm:pt modelId="{B25B634A-050B-4A99-B039-EEF5B2A12344}">
      <dgm:prSet phldrT="[Text]" custT="1"/>
      <dgm:spPr/>
      <dgm:t>
        <a:bodyPr/>
        <a:lstStyle/>
        <a:p>
          <a:r>
            <a:rPr lang="en-US" sz="2800" b="1"/>
            <a:t>Scaling of supports and capacity</a:t>
          </a:r>
          <a:endParaRPr lang="en-IE" sz="2800" b="1"/>
        </a:p>
      </dgm:t>
    </dgm:pt>
    <dgm:pt modelId="{B19C42D9-919F-4FC4-B5B0-3BCAC2C29677}" type="parTrans" cxnId="{AE63D55C-2B60-41F6-8532-1EB0765D0A3E}">
      <dgm:prSet/>
      <dgm:spPr/>
      <dgm:t>
        <a:bodyPr/>
        <a:lstStyle/>
        <a:p>
          <a:endParaRPr lang="en-IE" sz="2800" b="1"/>
        </a:p>
      </dgm:t>
    </dgm:pt>
    <dgm:pt modelId="{09D86BAD-554C-417F-A0E6-8668CCBF6E55}" type="sibTrans" cxnId="{AE63D55C-2B60-41F6-8532-1EB0765D0A3E}">
      <dgm:prSet/>
      <dgm:spPr/>
      <dgm:t>
        <a:bodyPr/>
        <a:lstStyle/>
        <a:p>
          <a:endParaRPr lang="en-IE" sz="2800" b="1"/>
        </a:p>
      </dgm:t>
    </dgm:pt>
    <dgm:pt modelId="{23A1BBA2-10BD-469D-A20A-204F11C68E2F}">
      <dgm:prSet custT="1"/>
      <dgm:spPr/>
      <dgm:t>
        <a:bodyPr/>
        <a:lstStyle/>
        <a:p>
          <a:r>
            <a:rPr lang="en-US" sz="2800" b="1"/>
            <a:t>PATH Impact Assessment delays</a:t>
          </a:r>
        </a:p>
      </dgm:t>
    </dgm:pt>
    <dgm:pt modelId="{B00242F1-678F-4F0E-8FD3-B93645C4C091}" type="parTrans" cxnId="{CD559E7A-D8C7-4BD9-9C52-0BE8EB92898F}">
      <dgm:prSet/>
      <dgm:spPr/>
      <dgm:t>
        <a:bodyPr/>
        <a:lstStyle/>
        <a:p>
          <a:endParaRPr lang="en-IE" sz="2800" b="1"/>
        </a:p>
      </dgm:t>
    </dgm:pt>
    <dgm:pt modelId="{1205C5C1-9DC5-4565-8351-512EE76FA2DB}" type="sibTrans" cxnId="{CD559E7A-D8C7-4BD9-9C52-0BE8EB92898F}">
      <dgm:prSet/>
      <dgm:spPr/>
      <dgm:t>
        <a:bodyPr/>
        <a:lstStyle/>
        <a:p>
          <a:endParaRPr lang="en-IE" sz="2800" b="1"/>
        </a:p>
      </dgm:t>
    </dgm:pt>
    <dgm:pt modelId="{01DFCDB4-479E-4655-A4EA-E80C34F11F4C}">
      <dgm:prSet custT="1"/>
      <dgm:spPr/>
      <dgm:t>
        <a:bodyPr/>
        <a:lstStyle/>
        <a:p>
          <a:r>
            <a:rPr lang="en-US" sz="2800" b="1"/>
            <a:t>Financial barriers to participation</a:t>
          </a:r>
        </a:p>
      </dgm:t>
    </dgm:pt>
    <dgm:pt modelId="{18B4C2BC-35E1-43D7-9350-201AC1C0FB28}" type="parTrans" cxnId="{BD76FF80-7693-4B61-8589-BE69FED08F2A}">
      <dgm:prSet/>
      <dgm:spPr/>
      <dgm:t>
        <a:bodyPr/>
        <a:lstStyle/>
        <a:p>
          <a:endParaRPr lang="en-IE" sz="2800" b="1"/>
        </a:p>
      </dgm:t>
    </dgm:pt>
    <dgm:pt modelId="{869C7DA5-E80A-4D95-9F73-91305644359D}" type="sibTrans" cxnId="{BD76FF80-7693-4B61-8589-BE69FED08F2A}">
      <dgm:prSet/>
      <dgm:spPr/>
      <dgm:t>
        <a:bodyPr/>
        <a:lstStyle/>
        <a:p>
          <a:endParaRPr lang="en-IE" sz="2800" b="1"/>
        </a:p>
      </dgm:t>
    </dgm:pt>
    <dgm:pt modelId="{37B4C31E-B4BE-43AD-9867-047557B4612F}">
      <dgm:prSet custT="1"/>
      <dgm:spPr/>
      <dgm:t>
        <a:bodyPr/>
        <a:lstStyle/>
        <a:p>
          <a:r>
            <a:rPr lang="en-US" sz="2800" b="1"/>
            <a:t>Administrative and resource capacity</a:t>
          </a:r>
          <a:endParaRPr lang="en-IE" sz="2800" b="1"/>
        </a:p>
      </dgm:t>
    </dgm:pt>
    <dgm:pt modelId="{FA7B4BB2-3E9F-4EA4-BD37-A93ED57D6593}" type="parTrans" cxnId="{41436B30-334D-451D-864E-4FBAB1AB353C}">
      <dgm:prSet/>
      <dgm:spPr/>
      <dgm:t>
        <a:bodyPr/>
        <a:lstStyle/>
        <a:p>
          <a:endParaRPr lang="en-IE" sz="2800" b="1"/>
        </a:p>
      </dgm:t>
    </dgm:pt>
    <dgm:pt modelId="{CC8845F2-F8D7-4115-B924-EAC43656F906}" type="sibTrans" cxnId="{41436B30-334D-451D-864E-4FBAB1AB353C}">
      <dgm:prSet/>
      <dgm:spPr/>
      <dgm:t>
        <a:bodyPr/>
        <a:lstStyle/>
        <a:p>
          <a:endParaRPr lang="en-IE" sz="2800" b="1"/>
        </a:p>
      </dgm:t>
    </dgm:pt>
    <dgm:pt modelId="{C15E86E2-F55D-455B-A589-3D75C9933096}" type="pres">
      <dgm:prSet presAssocID="{7CA306BB-6163-4C9C-A988-16123D1E8DF3}" presName="Name0" presStyleCnt="0">
        <dgm:presLayoutVars>
          <dgm:chMax val="7"/>
          <dgm:chPref val="7"/>
          <dgm:dir/>
        </dgm:presLayoutVars>
      </dgm:prSet>
      <dgm:spPr/>
    </dgm:pt>
    <dgm:pt modelId="{82ACA9A1-A0AF-4248-80D1-1EA37C12FE1C}" type="pres">
      <dgm:prSet presAssocID="{7CA306BB-6163-4C9C-A988-16123D1E8DF3}" presName="Name1" presStyleCnt="0"/>
      <dgm:spPr/>
    </dgm:pt>
    <dgm:pt modelId="{6B615197-0FE7-4E18-BD14-9E66F3874EDE}" type="pres">
      <dgm:prSet presAssocID="{7CA306BB-6163-4C9C-A988-16123D1E8DF3}" presName="cycle" presStyleCnt="0"/>
      <dgm:spPr/>
    </dgm:pt>
    <dgm:pt modelId="{D15DF69A-EBA9-4DE4-9EDE-58FCD6265FFF}" type="pres">
      <dgm:prSet presAssocID="{7CA306BB-6163-4C9C-A988-16123D1E8DF3}" presName="srcNode" presStyleLbl="node1" presStyleIdx="0" presStyleCnt="4"/>
      <dgm:spPr/>
    </dgm:pt>
    <dgm:pt modelId="{4407024A-3610-4B64-B04F-405E0E8E0498}" type="pres">
      <dgm:prSet presAssocID="{7CA306BB-6163-4C9C-A988-16123D1E8DF3}" presName="conn" presStyleLbl="parChTrans1D2" presStyleIdx="0" presStyleCnt="1"/>
      <dgm:spPr/>
    </dgm:pt>
    <dgm:pt modelId="{6E0E94F2-DE4A-4DC4-8ED3-C822770958D1}" type="pres">
      <dgm:prSet presAssocID="{7CA306BB-6163-4C9C-A988-16123D1E8DF3}" presName="extraNode" presStyleLbl="node1" presStyleIdx="0" presStyleCnt="4"/>
      <dgm:spPr/>
    </dgm:pt>
    <dgm:pt modelId="{A265DC19-9F33-4939-B84B-D5FE638DA5C0}" type="pres">
      <dgm:prSet presAssocID="{7CA306BB-6163-4C9C-A988-16123D1E8DF3}" presName="dstNode" presStyleLbl="node1" presStyleIdx="0" presStyleCnt="4"/>
      <dgm:spPr/>
    </dgm:pt>
    <dgm:pt modelId="{D5A649A1-9747-4FC5-BD47-7D962B3CC0C4}" type="pres">
      <dgm:prSet presAssocID="{B25B634A-050B-4A99-B039-EEF5B2A12344}" presName="text_1" presStyleLbl="node1" presStyleIdx="0" presStyleCnt="4">
        <dgm:presLayoutVars>
          <dgm:bulletEnabled val="1"/>
        </dgm:presLayoutVars>
      </dgm:prSet>
      <dgm:spPr/>
    </dgm:pt>
    <dgm:pt modelId="{68EDC69F-4496-41B4-85B4-9ABC86877280}" type="pres">
      <dgm:prSet presAssocID="{B25B634A-050B-4A99-B039-EEF5B2A12344}" presName="accent_1" presStyleCnt="0"/>
      <dgm:spPr/>
    </dgm:pt>
    <dgm:pt modelId="{B63E661A-03B0-4FD8-AD46-EAEBCD41EEC6}" type="pres">
      <dgm:prSet presAssocID="{B25B634A-050B-4A99-B039-EEF5B2A12344}" presName="accentRepeatNode" presStyleLbl="solidFgAcc1" presStyleIdx="0" presStyleCnt="4"/>
      <dgm:spPr/>
    </dgm:pt>
    <dgm:pt modelId="{DFE44D8A-2B16-40C2-8606-792A0E3DA9A3}" type="pres">
      <dgm:prSet presAssocID="{37B4C31E-B4BE-43AD-9867-047557B4612F}" presName="text_2" presStyleLbl="node1" presStyleIdx="1" presStyleCnt="4">
        <dgm:presLayoutVars>
          <dgm:bulletEnabled val="1"/>
        </dgm:presLayoutVars>
      </dgm:prSet>
      <dgm:spPr/>
    </dgm:pt>
    <dgm:pt modelId="{8131E095-4612-4E71-99DE-7EEF064E6684}" type="pres">
      <dgm:prSet presAssocID="{37B4C31E-B4BE-43AD-9867-047557B4612F}" presName="accent_2" presStyleCnt="0"/>
      <dgm:spPr/>
    </dgm:pt>
    <dgm:pt modelId="{46EAB927-20AE-4173-9940-75A90E358FDA}" type="pres">
      <dgm:prSet presAssocID="{37B4C31E-B4BE-43AD-9867-047557B4612F}" presName="accentRepeatNode" presStyleLbl="solidFgAcc1" presStyleIdx="1" presStyleCnt="4"/>
      <dgm:spPr/>
    </dgm:pt>
    <dgm:pt modelId="{55B43A45-E2C7-4F19-BF01-DF15823FB2E4}" type="pres">
      <dgm:prSet presAssocID="{23A1BBA2-10BD-469D-A20A-204F11C68E2F}" presName="text_3" presStyleLbl="node1" presStyleIdx="2" presStyleCnt="4">
        <dgm:presLayoutVars>
          <dgm:bulletEnabled val="1"/>
        </dgm:presLayoutVars>
      </dgm:prSet>
      <dgm:spPr/>
    </dgm:pt>
    <dgm:pt modelId="{6E98F37D-F734-4B6F-9E74-D0E4899FF40A}" type="pres">
      <dgm:prSet presAssocID="{23A1BBA2-10BD-469D-A20A-204F11C68E2F}" presName="accent_3" presStyleCnt="0"/>
      <dgm:spPr/>
    </dgm:pt>
    <dgm:pt modelId="{85C7AEC2-6287-4DC6-B3CD-DDA6E8C7C914}" type="pres">
      <dgm:prSet presAssocID="{23A1BBA2-10BD-469D-A20A-204F11C68E2F}" presName="accentRepeatNode" presStyleLbl="solidFgAcc1" presStyleIdx="2" presStyleCnt="4"/>
      <dgm:spPr/>
    </dgm:pt>
    <dgm:pt modelId="{B2633924-73A9-46FB-B7ED-A1B297D8E45A}" type="pres">
      <dgm:prSet presAssocID="{01DFCDB4-479E-4655-A4EA-E80C34F11F4C}" presName="text_4" presStyleLbl="node1" presStyleIdx="3" presStyleCnt="4">
        <dgm:presLayoutVars>
          <dgm:bulletEnabled val="1"/>
        </dgm:presLayoutVars>
      </dgm:prSet>
      <dgm:spPr/>
    </dgm:pt>
    <dgm:pt modelId="{63F2ACB3-2CE6-4945-8641-70BA75570960}" type="pres">
      <dgm:prSet presAssocID="{01DFCDB4-479E-4655-A4EA-E80C34F11F4C}" presName="accent_4" presStyleCnt="0"/>
      <dgm:spPr/>
    </dgm:pt>
    <dgm:pt modelId="{FAFE4D6E-058D-4E37-AF49-25A666289DEF}" type="pres">
      <dgm:prSet presAssocID="{01DFCDB4-479E-4655-A4EA-E80C34F11F4C}" presName="accentRepeatNode" presStyleLbl="solidFgAcc1" presStyleIdx="3" presStyleCnt="4"/>
      <dgm:spPr/>
    </dgm:pt>
  </dgm:ptLst>
  <dgm:cxnLst>
    <dgm:cxn modelId="{B607F403-D5A9-49FC-99FD-FC7DA64F3EDC}" type="presOf" srcId="{23A1BBA2-10BD-469D-A20A-204F11C68E2F}" destId="{55B43A45-E2C7-4F19-BF01-DF15823FB2E4}" srcOrd="0" destOrd="0" presId="urn:microsoft.com/office/officeart/2008/layout/VerticalCurvedList"/>
    <dgm:cxn modelId="{9CF33325-D6F5-4437-A2FB-4FDABCE9FC5F}" type="presOf" srcId="{09D86BAD-554C-417F-A0E6-8668CCBF6E55}" destId="{4407024A-3610-4B64-B04F-405E0E8E0498}" srcOrd="0" destOrd="0" presId="urn:microsoft.com/office/officeart/2008/layout/VerticalCurvedList"/>
    <dgm:cxn modelId="{41436B30-334D-451D-864E-4FBAB1AB353C}" srcId="{7CA306BB-6163-4C9C-A988-16123D1E8DF3}" destId="{37B4C31E-B4BE-43AD-9867-047557B4612F}" srcOrd="1" destOrd="0" parTransId="{FA7B4BB2-3E9F-4EA4-BD37-A93ED57D6593}" sibTransId="{CC8845F2-F8D7-4115-B924-EAC43656F906}"/>
    <dgm:cxn modelId="{AEF64533-136D-4BF1-9647-E6E0B34976CD}" type="presOf" srcId="{7CA306BB-6163-4C9C-A988-16123D1E8DF3}" destId="{C15E86E2-F55D-455B-A589-3D75C9933096}" srcOrd="0" destOrd="0" presId="urn:microsoft.com/office/officeart/2008/layout/VerticalCurvedList"/>
    <dgm:cxn modelId="{AE63D55C-2B60-41F6-8532-1EB0765D0A3E}" srcId="{7CA306BB-6163-4C9C-A988-16123D1E8DF3}" destId="{B25B634A-050B-4A99-B039-EEF5B2A12344}" srcOrd="0" destOrd="0" parTransId="{B19C42D9-919F-4FC4-B5B0-3BCAC2C29677}" sibTransId="{09D86BAD-554C-417F-A0E6-8668CCBF6E55}"/>
    <dgm:cxn modelId="{C5CA3963-34AA-4956-9D28-3D190C28281F}" type="presOf" srcId="{37B4C31E-B4BE-43AD-9867-047557B4612F}" destId="{DFE44D8A-2B16-40C2-8606-792A0E3DA9A3}" srcOrd="0" destOrd="0" presId="urn:microsoft.com/office/officeart/2008/layout/VerticalCurvedList"/>
    <dgm:cxn modelId="{7790F844-B5BE-46D3-9E50-D6E79993C7FD}" type="presOf" srcId="{B25B634A-050B-4A99-B039-EEF5B2A12344}" destId="{D5A649A1-9747-4FC5-BD47-7D962B3CC0C4}" srcOrd="0" destOrd="0" presId="urn:microsoft.com/office/officeart/2008/layout/VerticalCurvedList"/>
    <dgm:cxn modelId="{CD559E7A-D8C7-4BD9-9C52-0BE8EB92898F}" srcId="{7CA306BB-6163-4C9C-A988-16123D1E8DF3}" destId="{23A1BBA2-10BD-469D-A20A-204F11C68E2F}" srcOrd="2" destOrd="0" parTransId="{B00242F1-678F-4F0E-8FD3-B93645C4C091}" sibTransId="{1205C5C1-9DC5-4565-8351-512EE76FA2DB}"/>
    <dgm:cxn modelId="{BD76FF80-7693-4B61-8589-BE69FED08F2A}" srcId="{7CA306BB-6163-4C9C-A988-16123D1E8DF3}" destId="{01DFCDB4-479E-4655-A4EA-E80C34F11F4C}" srcOrd="3" destOrd="0" parTransId="{18B4C2BC-35E1-43D7-9350-201AC1C0FB28}" sibTransId="{869C7DA5-E80A-4D95-9F73-91305644359D}"/>
    <dgm:cxn modelId="{026A0BFC-138F-4068-B68D-CFBEC768BDCD}" type="presOf" srcId="{01DFCDB4-479E-4655-A4EA-E80C34F11F4C}" destId="{B2633924-73A9-46FB-B7ED-A1B297D8E45A}" srcOrd="0" destOrd="0" presId="urn:microsoft.com/office/officeart/2008/layout/VerticalCurvedList"/>
    <dgm:cxn modelId="{63462401-54C5-464D-A2D2-3DF6A87E8FA1}" type="presParOf" srcId="{C15E86E2-F55D-455B-A589-3D75C9933096}" destId="{82ACA9A1-A0AF-4248-80D1-1EA37C12FE1C}" srcOrd="0" destOrd="0" presId="urn:microsoft.com/office/officeart/2008/layout/VerticalCurvedList"/>
    <dgm:cxn modelId="{892F2F4E-8101-4283-9461-BD510FD06885}" type="presParOf" srcId="{82ACA9A1-A0AF-4248-80D1-1EA37C12FE1C}" destId="{6B615197-0FE7-4E18-BD14-9E66F3874EDE}" srcOrd="0" destOrd="0" presId="urn:microsoft.com/office/officeart/2008/layout/VerticalCurvedList"/>
    <dgm:cxn modelId="{B3C71A06-6588-48FD-918D-3E2608745D17}" type="presParOf" srcId="{6B615197-0FE7-4E18-BD14-9E66F3874EDE}" destId="{D15DF69A-EBA9-4DE4-9EDE-58FCD6265FFF}" srcOrd="0" destOrd="0" presId="urn:microsoft.com/office/officeart/2008/layout/VerticalCurvedList"/>
    <dgm:cxn modelId="{59BBA8DF-DEB0-49D5-A4DD-65E0A3B81DB3}" type="presParOf" srcId="{6B615197-0FE7-4E18-BD14-9E66F3874EDE}" destId="{4407024A-3610-4B64-B04F-405E0E8E0498}" srcOrd="1" destOrd="0" presId="urn:microsoft.com/office/officeart/2008/layout/VerticalCurvedList"/>
    <dgm:cxn modelId="{ECEC0BBF-09CF-4FA1-9CAB-F2D06B74241F}" type="presParOf" srcId="{6B615197-0FE7-4E18-BD14-9E66F3874EDE}" destId="{6E0E94F2-DE4A-4DC4-8ED3-C822770958D1}" srcOrd="2" destOrd="0" presId="urn:microsoft.com/office/officeart/2008/layout/VerticalCurvedList"/>
    <dgm:cxn modelId="{BD15F54B-6D2F-43B0-BB9E-CEA8F4AFA835}" type="presParOf" srcId="{6B615197-0FE7-4E18-BD14-9E66F3874EDE}" destId="{A265DC19-9F33-4939-B84B-D5FE638DA5C0}" srcOrd="3" destOrd="0" presId="urn:microsoft.com/office/officeart/2008/layout/VerticalCurvedList"/>
    <dgm:cxn modelId="{5DF9C399-9D87-403F-B26E-A654C4EAFA97}" type="presParOf" srcId="{82ACA9A1-A0AF-4248-80D1-1EA37C12FE1C}" destId="{D5A649A1-9747-4FC5-BD47-7D962B3CC0C4}" srcOrd="1" destOrd="0" presId="urn:microsoft.com/office/officeart/2008/layout/VerticalCurvedList"/>
    <dgm:cxn modelId="{5893DAB8-B061-4AE6-8967-0AA9C07598C2}" type="presParOf" srcId="{82ACA9A1-A0AF-4248-80D1-1EA37C12FE1C}" destId="{68EDC69F-4496-41B4-85B4-9ABC86877280}" srcOrd="2" destOrd="0" presId="urn:microsoft.com/office/officeart/2008/layout/VerticalCurvedList"/>
    <dgm:cxn modelId="{58E8D82A-F5AD-432A-9AC8-36FA7B99E20E}" type="presParOf" srcId="{68EDC69F-4496-41B4-85B4-9ABC86877280}" destId="{B63E661A-03B0-4FD8-AD46-EAEBCD41EEC6}" srcOrd="0" destOrd="0" presId="urn:microsoft.com/office/officeart/2008/layout/VerticalCurvedList"/>
    <dgm:cxn modelId="{CBF0C258-12C9-4BA8-A5AE-5105D90CA7CA}" type="presParOf" srcId="{82ACA9A1-A0AF-4248-80D1-1EA37C12FE1C}" destId="{DFE44D8A-2B16-40C2-8606-792A0E3DA9A3}" srcOrd="3" destOrd="0" presId="urn:microsoft.com/office/officeart/2008/layout/VerticalCurvedList"/>
    <dgm:cxn modelId="{CE72F858-1C9D-47EC-B620-D70A253E1BEA}" type="presParOf" srcId="{82ACA9A1-A0AF-4248-80D1-1EA37C12FE1C}" destId="{8131E095-4612-4E71-99DE-7EEF064E6684}" srcOrd="4" destOrd="0" presId="urn:microsoft.com/office/officeart/2008/layout/VerticalCurvedList"/>
    <dgm:cxn modelId="{39B923E9-7B93-41E8-861E-99C6E2181149}" type="presParOf" srcId="{8131E095-4612-4E71-99DE-7EEF064E6684}" destId="{46EAB927-20AE-4173-9940-75A90E358FDA}" srcOrd="0" destOrd="0" presId="urn:microsoft.com/office/officeart/2008/layout/VerticalCurvedList"/>
    <dgm:cxn modelId="{E9455C35-C828-40E1-8C14-556B9252B71A}" type="presParOf" srcId="{82ACA9A1-A0AF-4248-80D1-1EA37C12FE1C}" destId="{55B43A45-E2C7-4F19-BF01-DF15823FB2E4}" srcOrd="5" destOrd="0" presId="urn:microsoft.com/office/officeart/2008/layout/VerticalCurvedList"/>
    <dgm:cxn modelId="{39455B30-9518-45FF-BFA8-60984907A55A}" type="presParOf" srcId="{82ACA9A1-A0AF-4248-80D1-1EA37C12FE1C}" destId="{6E98F37D-F734-4B6F-9E74-D0E4899FF40A}" srcOrd="6" destOrd="0" presId="urn:microsoft.com/office/officeart/2008/layout/VerticalCurvedList"/>
    <dgm:cxn modelId="{333E6BE1-A0AF-455F-A343-6C5474D1F695}" type="presParOf" srcId="{6E98F37D-F734-4B6F-9E74-D0E4899FF40A}" destId="{85C7AEC2-6287-4DC6-B3CD-DDA6E8C7C914}" srcOrd="0" destOrd="0" presId="urn:microsoft.com/office/officeart/2008/layout/VerticalCurvedList"/>
    <dgm:cxn modelId="{60962AF7-D4B8-48A8-9053-5FE732EFD3B6}" type="presParOf" srcId="{82ACA9A1-A0AF-4248-80D1-1EA37C12FE1C}" destId="{B2633924-73A9-46FB-B7ED-A1B297D8E45A}" srcOrd="7" destOrd="0" presId="urn:microsoft.com/office/officeart/2008/layout/VerticalCurvedList"/>
    <dgm:cxn modelId="{EB170440-2147-49CA-AA55-4328FC51F2D1}" type="presParOf" srcId="{82ACA9A1-A0AF-4248-80D1-1EA37C12FE1C}" destId="{63F2ACB3-2CE6-4945-8641-70BA75570960}" srcOrd="8" destOrd="0" presId="urn:microsoft.com/office/officeart/2008/layout/VerticalCurvedList"/>
    <dgm:cxn modelId="{D2C007CB-1B89-43BB-9BE0-FEDD83D6B5CB}" type="presParOf" srcId="{63F2ACB3-2CE6-4945-8641-70BA75570960}" destId="{FAFE4D6E-058D-4E37-AF49-25A666289D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13032-FB05-4D91-BCDD-8956E9CE196F}">
      <dsp:nvSpPr>
        <dsp:cNvPr id="0" name=""/>
        <dsp:cNvSpPr/>
      </dsp:nvSpPr>
      <dsp:spPr>
        <a:xfrm>
          <a:off x="0" y="556897"/>
          <a:ext cx="67808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B1210-5441-41E6-8A9E-3B41699C8180}">
      <dsp:nvSpPr>
        <dsp:cNvPr id="0" name=""/>
        <dsp:cNvSpPr/>
      </dsp:nvSpPr>
      <dsp:spPr>
        <a:xfrm>
          <a:off x="334075" y="147551"/>
          <a:ext cx="6446247" cy="645505"/>
        </a:xfrm>
        <a:prstGeom prst="roundRect">
          <a:avLst/>
        </a:prstGeom>
        <a:solidFill>
          <a:srgbClr val="A6BE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410" tIns="0" rIns="17941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Accessible</a:t>
          </a:r>
          <a:endParaRPr lang="en-IE" sz="2800" b="1" kern="1200"/>
        </a:p>
      </dsp:txBody>
      <dsp:txXfrm>
        <a:off x="365586" y="179062"/>
        <a:ext cx="6383225" cy="582483"/>
      </dsp:txXfrm>
    </dsp:sp>
    <dsp:sp modelId="{6D79F027-70D6-4C85-8A64-F114320DF372}">
      <dsp:nvSpPr>
        <dsp:cNvPr id="0" name=""/>
        <dsp:cNvSpPr/>
      </dsp:nvSpPr>
      <dsp:spPr>
        <a:xfrm>
          <a:off x="0" y="1425250"/>
          <a:ext cx="67808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C498F-1BB4-417D-AE2A-7C25A1838BB5}">
      <dsp:nvSpPr>
        <dsp:cNvPr id="0" name=""/>
        <dsp:cNvSpPr/>
      </dsp:nvSpPr>
      <dsp:spPr>
        <a:xfrm>
          <a:off x="322818" y="1046497"/>
          <a:ext cx="6456358" cy="614913"/>
        </a:xfrm>
        <a:prstGeom prst="roundRect">
          <a:avLst/>
        </a:prstGeom>
        <a:solidFill>
          <a:srgbClr val="A6BE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410" tIns="0" rIns="17941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Belonging</a:t>
          </a:r>
          <a:endParaRPr lang="en-IE" sz="2800" b="1" kern="1200"/>
        </a:p>
      </dsp:txBody>
      <dsp:txXfrm>
        <a:off x="352836" y="1076515"/>
        <a:ext cx="6396322" cy="554877"/>
      </dsp:txXfrm>
    </dsp:sp>
    <dsp:sp modelId="{D727F453-7815-4F12-B3A7-DCCFB0463D9E}">
      <dsp:nvSpPr>
        <dsp:cNvPr id="0" name=""/>
        <dsp:cNvSpPr/>
      </dsp:nvSpPr>
      <dsp:spPr>
        <a:xfrm>
          <a:off x="0" y="2346305"/>
          <a:ext cx="67808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9A48F-8309-4762-9844-B5A755FFE3D6}">
      <dsp:nvSpPr>
        <dsp:cNvPr id="0" name=""/>
        <dsp:cNvSpPr/>
      </dsp:nvSpPr>
      <dsp:spPr>
        <a:xfrm>
          <a:off x="323480" y="1914850"/>
          <a:ext cx="6453570" cy="667614"/>
        </a:xfrm>
        <a:prstGeom prst="roundRect">
          <a:avLst/>
        </a:prstGeom>
        <a:solidFill>
          <a:srgbClr val="A6BE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410" tIns="0" rIns="179410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i="0" kern="1200">
              <a:latin typeface="Calibri"/>
              <a:ea typeface="+mn-ea"/>
              <a:cs typeface="Calibri"/>
            </a:rPr>
            <a:t>Positive experience – Universal Design</a:t>
          </a:r>
        </a:p>
      </dsp:txBody>
      <dsp:txXfrm>
        <a:off x="356070" y="1947440"/>
        <a:ext cx="6388390" cy="602434"/>
      </dsp:txXfrm>
    </dsp:sp>
    <dsp:sp modelId="{736011A0-69DA-4169-A805-2E64181DA2AE}">
      <dsp:nvSpPr>
        <dsp:cNvPr id="0" name=""/>
        <dsp:cNvSpPr/>
      </dsp:nvSpPr>
      <dsp:spPr>
        <a:xfrm>
          <a:off x="0" y="3640233"/>
          <a:ext cx="67808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3246C-6390-4BC2-B391-7E7284B54760}">
      <dsp:nvSpPr>
        <dsp:cNvPr id="0" name=""/>
        <dsp:cNvSpPr/>
      </dsp:nvSpPr>
      <dsp:spPr>
        <a:xfrm>
          <a:off x="322818" y="2835905"/>
          <a:ext cx="6456358" cy="1040487"/>
        </a:xfrm>
        <a:prstGeom prst="roundRect">
          <a:avLst/>
        </a:prstGeom>
        <a:solidFill>
          <a:srgbClr val="A6BE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410" tIns="0" rIns="179410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i="0" kern="1200">
              <a:latin typeface="Calibri"/>
              <a:ea typeface="+mn-ea"/>
              <a:cs typeface="Calibri"/>
            </a:rPr>
            <a:t>Diversity across fields of study, including teaching and early years education </a:t>
          </a:r>
        </a:p>
      </dsp:txBody>
      <dsp:txXfrm>
        <a:off x="373610" y="2886697"/>
        <a:ext cx="6354774" cy="938903"/>
      </dsp:txXfrm>
    </dsp:sp>
    <dsp:sp modelId="{7F84D845-C317-499C-901A-97E022E27BAB}">
      <dsp:nvSpPr>
        <dsp:cNvPr id="0" name=""/>
        <dsp:cNvSpPr/>
      </dsp:nvSpPr>
      <dsp:spPr>
        <a:xfrm>
          <a:off x="0" y="4534295"/>
          <a:ext cx="67808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BE54D-D203-4EB3-9437-08F0AA9F584E}">
      <dsp:nvSpPr>
        <dsp:cNvPr id="0" name=""/>
        <dsp:cNvSpPr/>
      </dsp:nvSpPr>
      <dsp:spPr>
        <a:xfrm>
          <a:off x="322818" y="4129833"/>
          <a:ext cx="6456358" cy="640621"/>
        </a:xfrm>
        <a:prstGeom prst="roundRect">
          <a:avLst/>
        </a:prstGeom>
        <a:solidFill>
          <a:srgbClr val="A6BE3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410" tIns="0" rIns="179410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i="0" kern="1200">
              <a:latin typeface="Calibri"/>
              <a:ea typeface="+mn-ea"/>
              <a:cs typeface="Calibri"/>
            </a:rPr>
            <a:t>Inclusive decision-making structures</a:t>
          </a:r>
        </a:p>
      </dsp:txBody>
      <dsp:txXfrm>
        <a:off x="354091" y="4161106"/>
        <a:ext cx="6393812" cy="5780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145F8-8803-40C8-871F-210C1345A5B0}">
      <dsp:nvSpPr>
        <dsp:cNvPr id="0" name=""/>
        <dsp:cNvSpPr/>
      </dsp:nvSpPr>
      <dsp:spPr>
        <a:xfrm>
          <a:off x="2728" y="0"/>
          <a:ext cx="2859837" cy="43482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New Access Data Plan</a:t>
          </a:r>
          <a:endParaRPr lang="en-IE" sz="2800" b="1" kern="1200"/>
        </a:p>
      </dsp:txBody>
      <dsp:txXfrm>
        <a:off x="2728" y="1739281"/>
        <a:ext cx="2859837" cy="1739281"/>
      </dsp:txXfrm>
    </dsp:sp>
    <dsp:sp modelId="{089F21AA-218D-447C-9A1A-D7C897A39255}">
      <dsp:nvSpPr>
        <dsp:cNvPr id="0" name=""/>
        <dsp:cNvSpPr/>
      </dsp:nvSpPr>
      <dsp:spPr>
        <a:xfrm>
          <a:off x="708671" y="260892"/>
          <a:ext cx="1447951" cy="144795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A6851-B656-4F73-8991-E0AE034D2C1A}">
      <dsp:nvSpPr>
        <dsp:cNvPr id="0" name=""/>
        <dsp:cNvSpPr/>
      </dsp:nvSpPr>
      <dsp:spPr>
        <a:xfrm>
          <a:off x="2948360" y="0"/>
          <a:ext cx="2859837" cy="43482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PATH 4 Phase 2 Implementation</a:t>
          </a:r>
          <a:endParaRPr lang="en-IE" sz="2800" b="1" kern="1200"/>
        </a:p>
      </dsp:txBody>
      <dsp:txXfrm>
        <a:off x="2948360" y="1739281"/>
        <a:ext cx="2859837" cy="1739281"/>
      </dsp:txXfrm>
    </dsp:sp>
    <dsp:sp modelId="{D64B6E40-0A46-4ADB-8A0A-F4611053FD26}">
      <dsp:nvSpPr>
        <dsp:cNvPr id="0" name=""/>
        <dsp:cNvSpPr/>
      </dsp:nvSpPr>
      <dsp:spPr>
        <a:xfrm>
          <a:off x="3654303" y="260892"/>
          <a:ext cx="1447951" cy="144795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F8345-5127-4B5D-A942-F9AA561CBFF0}">
      <dsp:nvSpPr>
        <dsp:cNvPr id="0" name=""/>
        <dsp:cNvSpPr/>
      </dsp:nvSpPr>
      <dsp:spPr>
        <a:xfrm>
          <a:off x="5893993" y="0"/>
          <a:ext cx="2859837" cy="43482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>
              <a:latin typeface="Calibri"/>
              <a:ea typeface="+mn-ea"/>
              <a:cs typeface="Calibri"/>
            </a:rPr>
            <a:t>Updating DIS targets and KPIs</a:t>
          </a:r>
          <a:endParaRPr lang="en-IE" sz="2800" b="1" i="0" kern="1200">
            <a:latin typeface="Calibri"/>
            <a:ea typeface="+mn-ea"/>
            <a:cs typeface="Calibri"/>
          </a:endParaRPr>
        </a:p>
      </dsp:txBody>
      <dsp:txXfrm>
        <a:off x="5893993" y="1739281"/>
        <a:ext cx="2859837" cy="1739281"/>
      </dsp:txXfrm>
    </dsp:sp>
    <dsp:sp modelId="{A3717071-2225-4C32-A2B0-DD6400354395}">
      <dsp:nvSpPr>
        <dsp:cNvPr id="0" name=""/>
        <dsp:cNvSpPr/>
      </dsp:nvSpPr>
      <dsp:spPr>
        <a:xfrm>
          <a:off x="6599935" y="260892"/>
          <a:ext cx="1447951" cy="144795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30BC7-6DB2-4389-A8DE-AB3C841A27D7}">
      <dsp:nvSpPr>
        <dsp:cNvPr id="0" name=""/>
        <dsp:cNvSpPr/>
      </dsp:nvSpPr>
      <dsp:spPr>
        <a:xfrm>
          <a:off x="8839625" y="0"/>
          <a:ext cx="2859837" cy="43482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i="0" kern="1200">
              <a:latin typeface="Calibri"/>
              <a:ea typeface="+mn-ea"/>
              <a:cs typeface="Calibri"/>
            </a:rPr>
            <a:t>Mid-term review in 2025</a:t>
          </a:r>
        </a:p>
      </dsp:txBody>
      <dsp:txXfrm>
        <a:off x="8839625" y="1739281"/>
        <a:ext cx="2859837" cy="1739281"/>
      </dsp:txXfrm>
    </dsp:sp>
    <dsp:sp modelId="{C00CFA5C-E9B6-4E21-81C3-85E05FFE926D}">
      <dsp:nvSpPr>
        <dsp:cNvPr id="0" name=""/>
        <dsp:cNvSpPr/>
      </dsp:nvSpPr>
      <dsp:spPr>
        <a:xfrm>
          <a:off x="9545568" y="260892"/>
          <a:ext cx="1447951" cy="1447951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A89E0-D97D-466A-A6D5-75DC1A0DCAE6}">
      <dsp:nvSpPr>
        <dsp:cNvPr id="0" name=""/>
        <dsp:cNvSpPr/>
      </dsp:nvSpPr>
      <dsp:spPr>
        <a:xfrm>
          <a:off x="468087" y="3478563"/>
          <a:ext cx="10766015" cy="65223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CA5A6-5DA1-4632-938A-865153FB1F52}">
      <dsp:nvSpPr>
        <dsp:cNvPr id="0" name=""/>
        <dsp:cNvSpPr/>
      </dsp:nvSpPr>
      <dsp:spPr>
        <a:xfrm>
          <a:off x="0" y="25052"/>
          <a:ext cx="12083549" cy="7675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NAP Targets &amp; KPIs</a:t>
          </a:r>
        </a:p>
      </dsp:txBody>
      <dsp:txXfrm>
        <a:off x="37467" y="62519"/>
        <a:ext cx="12008615" cy="692586"/>
      </dsp:txXfrm>
    </dsp:sp>
    <dsp:sp modelId="{99C733A0-7E0C-4434-835B-92F27E0CF960}">
      <dsp:nvSpPr>
        <dsp:cNvPr id="0" name=""/>
        <dsp:cNvSpPr/>
      </dsp:nvSpPr>
      <dsp:spPr>
        <a:xfrm>
          <a:off x="0" y="792572"/>
          <a:ext cx="12083549" cy="954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65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i="0" u="none" kern="1200" spc="185">
              <a:solidFill>
                <a:srgbClr val="4B5C66"/>
              </a:solidFill>
              <a:latin typeface="Calibri"/>
              <a:ea typeface="+mj-ea"/>
              <a:cs typeface="Calibri"/>
            </a:rPr>
            <a:t>What factors contribute to success in increasing priority group participation in higher education?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j-ea"/>
            <a:cs typeface="Calibri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i="0" u="none" kern="1200" spc="185">
              <a:solidFill>
                <a:srgbClr val="4B5C66"/>
              </a:solidFill>
              <a:latin typeface="Calibri"/>
              <a:ea typeface="+mj-ea"/>
              <a:cs typeface="Calibri"/>
            </a:rPr>
            <a:t>In areas where we are underperforming, what can be done to enhance participation?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j-ea"/>
            <a:cs typeface="Calibri"/>
          </a:endParaRPr>
        </a:p>
      </dsp:txBody>
      <dsp:txXfrm>
        <a:off x="0" y="792572"/>
        <a:ext cx="12083549" cy="954787"/>
      </dsp:txXfrm>
    </dsp:sp>
    <dsp:sp modelId="{6F324158-D940-49BF-937F-BE175CED51E3}">
      <dsp:nvSpPr>
        <dsp:cNvPr id="0" name=""/>
        <dsp:cNvSpPr/>
      </dsp:nvSpPr>
      <dsp:spPr>
        <a:xfrm>
          <a:off x="0" y="1747360"/>
          <a:ext cx="12083549" cy="7675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Inclusivity Goal</a:t>
          </a:r>
        </a:p>
      </dsp:txBody>
      <dsp:txXfrm>
        <a:off x="37467" y="1784827"/>
        <a:ext cx="12008615" cy="692586"/>
      </dsp:txXfrm>
    </dsp:sp>
    <dsp:sp modelId="{5C3A61E1-0246-47D9-AD8F-9FB28CAD6AF9}">
      <dsp:nvSpPr>
        <dsp:cNvPr id="0" name=""/>
        <dsp:cNvSpPr/>
      </dsp:nvSpPr>
      <dsp:spPr>
        <a:xfrm>
          <a:off x="0" y="2514880"/>
          <a:ext cx="12083549" cy="1230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65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0" u="none" kern="1200" spc="185">
              <a:solidFill>
                <a:srgbClr val="4B5C66"/>
              </a:solidFill>
              <a:latin typeface="Calibri"/>
              <a:ea typeface="+mn-ea"/>
              <a:cs typeface="Calibri"/>
            </a:rPr>
            <a:t>Linked to the Inclusivity Goal, what are the main learnings from NAP to date?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n-ea"/>
            <a:cs typeface="Calibri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0" u="none" kern="1200" spc="185">
              <a:solidFill>
                <a:srgbClr val="4B5C66"/>
              </a:solidFill>
              <a:latin typeface="Calibri"/>
              <a:ea typeface="+mn-ea"/>
              <a:cs typeface="Calibri"/>
            </a:rPr>
            <a:t>Are there any examples of good practice that have been implemented/supported by your institution/organisation to enhance the sense of belonging for priority group student within HEIs?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n-ea"/>
            <a:cs typeface="Calibri"/>
          </a:endParaRPr>
        </a:p>
      </dsp:txBody>
      <dsp:txXfrm>
        <a:off x="0" y="2514880"/>
        <a:ext cx="12083549" cy="1230614"/>
      </dsp:txXfrm>
    </dsp:sp>
    <dsp:sp modelId="{8D950912-F97A-4C7B-B23A-F9237AA5AEA9}">
      <dsp:nvSpPr>
        <dsp:cNvPr id="0" name=""/>
        <dsp:cNvSpPr/>
      </dsp:nvSpPr>
      <dsp:spPr>
        <a:xfrm>
          <a:off x="0" y="3745495"/>
          <a:ext cx="12083549" cy="7675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Priorities for year ahead</a:t>
          </a:r>
        </a:p>
      </dsp:txBody>
      <dsp:txXfrm>
        <a:off x="37467" y="3782962"/>
        <a:ext cx="12008615" cy="692586"/>
      </dsp:txXfrm>
    </dsp:sp>
    <dsp:sp modelId="{C6D14BEC-3F2A-4BA6-A144-FE2957F49F01}">
      <dsp:nvSpPr>
        <dsp:cNvPr id="0" name=""/>
        <dsp:cNvSpPr/>
      </dsp:nvSpPr>
      <dsp:spPr>
        <a:xfrm>
          <a:off x="0" y="4513015"/>
          <a:ext cx="12083549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65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0" u="none" kern="1200" spc="185">
              <a:solidFill>
                <a:srgbClr val="4B5C66"/>
              </a:solidFill>
              <a:latin typeface="Calibri"/>
              <a:ea typeface="+mn-ea"/>
              <a:cs typeface="Calibri"/>
            </a:rPr>
            <a:t>As we approach the halfway point in NAP implementation in 2025, what should be our areas of focus for the next 12 months?</a:t>
          </a:r>
          <a:endParaRPr lang="en-IE" sz="2000" b="1" i="0" u="none" kern="1200" spc="185">
            <a:solidFill>
              <a:srgbClr val="4B5C66"/>
            </a:solidFill>
            <a:latin typeface="Calibri"/>
            <a:ea typeface="+mn-ea"/>
            <a:cs typeface="Calibri"/>
          </a:endParaRPr>
        </a:p>
      </dsp:txBody>
      <dsp:txXfrm>
        <a:off x="0" y="4513015"/>
        <a:ext cx="12083549" cy="678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6A45D-E00F-43A4-B159-34B562B1C65D}">
      <dsp:nvSpPr>
        <dsp:cNvPr id="0" name=""/>
        <dsp:cNvSpPr/>
      </dsp:nvSpPr>
      <dsp:spPr>
        <a:xfrm>
          <a:off x="255195" y="3902"/>
          <a:ext cx="2888702" cy="1733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Part-time/flexible learners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/>
        </a:p>
      </dsp:txBody>
      <dsp:txXfrm>
        <a:off x="255195" y="3902"/>
        <a:ext cx="2888702" cy="1733221"/>
      </dsp:txXfrm>
    </dsp:sp>
    <dsp:sp modelId="{F5FBD130-154A-4245-89B5-ADEE975E7F00}">
      <dsp:nvSpPr>
        <dsp:cNvPr id="0" name=""/>
        <dsp:cNvSpPr/>
      </dsp:nvSpPr>
      <dsp:spPr>
        <a:xfrm>
          <a:off x="3306958" y="3902"/>
          <a:ext cx="2888702" cy="1733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Further education award holders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/>
        </a:p>
      </dsp:txBody>
      <dsp:txXfrm>
        <a:off x="3306958" y="3902"/>
        <a:ext cx="2888702" cy="1733221"/>
      </dsp:txXfrm>
    </dsp:sp>
    <dsp:sp modelId="{16393134-4B79-4F64-A405-AA1B3435839C}">
      <dsp:nvSpPr>
        <dsp:cNvPr id="0" name=""/>
        <dsp:cNvSpPr/>
      </dsp:nvSpPr>
      <dsp:spPr>
        <a:xfrm>
          <a:off x="6358720" y="0"/>
          <a:ext cx="2888702" cy="1733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Postgraduate study among selected priority groups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/>
        </a:p>
      </dsp:txBody>
      <dsp:txXfrm>
        <a:off x="6358720" y="0"/>
        <a:ext cx="2888702" cy="1733221"/>
      </dsp:txXfrm>
    </dsp:sp>
    <dsp:sp modelId="{C35BAB62-51F6-4CB2-B55A-00BD3AE1C746}">
      <dsp:nvSpPr>
        <dsp:cNvPr id="0" name=""/>
        <dsp:cNvSpPr/>
      </dsp:nvSpPr>
      <dsp:spPr>
        <a:xfrm>
          <a:off x="9410483" y="3902"/>
          <a:ext cx="2888702" cy="173322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Student diversity across selected fields of study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/>
        </a:p>
      </dsp:txBody>
      <dsp:txXfrm>
        <a:off x="9410483" y="3902"/>
        <a:ext cx="2888702" cy="1733221"/>
      </dsp:txXfrm>
    </dsp:sp>
    <dsp:sp modelId="{46492C27-6330-4ADF-818B-30868F2138B0}">
      <dsp:nvSpPr>
        <dsp:cNvPr id="0" name=""/>
        <dsp:cNvSpPr/>
      </dsp:nvSpPr>
      <dsp:spPr>
        <a:xfrm>
          <a:off x="255195" y="1900184"/>
          <a:ext cx="2888702" cy="173322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Students supported by FSD</a:t>
          </a:r>
        </a:p>
      </dsp:txBody>
      <dsp:txXfrm>
        <a:off x="255195" y="1900184"/>
        <a:ext cx="2888702" cy="1733221"/>
      </dsp:txXfrm>
    </dsp:sp>
    <dsp:sp modelId="{38303CB2-1259-46E8-912F-9F9BB474620C}">
      <dsp:nvSpPr>
        <dsp:cNvPr id="0" name=""/>
        <dsp:cNvSpPr/>
      </dsp:nvSpPr>
      <dsp:spPr>
        <a:xfrm>
          <a:off x="3306958" y="1900184"/>
          <a:ext cx="2888702" cy="1733221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Entry to HE from students attending DEIS schools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/>
        </a:p>
      </dsp:txBody>
      <dsp:txXfrm>
        <a:off x="3306958" y="1900184"/>
        <a:ext cx="2888702" cy="1733221"/>
      </dsp:txXfrm>
    </dsp:sp>
    <dsp:sp modelId="{30F5F253-C8E1-44E2-8001-206A3CF7522B}">
      <dsp:nvSpPr>
        <dsp:cNvPr id="0" name=""/>
        <dsp:cNvSpPr/>
      </dsp:nvSpPr>
      <dsp:spPr>
        <a:xfrm>
          <a:off x="6358720" y="1900184"/>
          <a:ext cx="2888702" cy="1733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Lone parents</a:t>
          </a:r>
        </a:p>
      </dsp:txBody>
      <dsp:txXfrm>
        <a:off x="6358720" y="1900184"/>
        <a:ext cx="2888702" cy="1733221"/>
      </dsp:txXfrm>
    </dsp:sp>
    <dsp:sp modelId="{BC435A7F-67E0-4E86-9014-131841CD8129}">
      <dsp:nvSpPr>
        <dsp:cNvPr id="0" name=""/>
        <dsp:cNvSpPr/>
      </dsp:nvSpPr>
      <dsp:spPr>
        <a:xfrm>
          <a:off x="9410483" y="1900184"/>
          <a:ext cx="2888702" cy="1733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Completion and progression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400" b="1" kern="1200"/>
        </a:p>
      </dsp:txBody>
      <dsp:txXfrm>
        <a:off x="9410483" y="1900184"/>
        <a:ext cx="2888702" cy="1733221"/>
      </dsp:txXfrm>
    </dsp:sp>
    <dsp:sp modelId="{C2EA88FD-7909-415D-90F7-60F30AB4D96E}">
      <dsp:nvSpPr>
        <dsp:cNvPr id="0" name=""/>
        <dsp:cNvSpPr/>
      </dsp:nvSpPr>
      <dsp:spPr>
        <a:xfrm>
          <a:off x="4832839" y="3796466"/>
          <a:ext cx="2888702" cy="1733221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/>
            <a:t>Graduate outcomes</a:t>
          </a:r>
        </a:p>
      </dsp:txBody>
      <dsp:txXfrm>
        <a:off x="4832839" y="3796466"/>
        <a:ext cx="2888702" cy="1733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C7998-9BCE-440C-A796-E6C3336A6424}">
      <dsp:nvSpPr>
        <dsp:cNvPr id="0" name=""/>
        <dsp:cNvSpPr/>
      </dsp:nvSpPr>
      <dsp:spPr>
        <a:xfrm>
          <a:off x="0" y="0"/>
          <a:ext cx="11946375" cy="137676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spc="40">
              <a:solidFill>
                <a:schemeClr val="bg1"/>
              </a:solidFill>
              <a:ea typeface="+mj-ea"/>
            </a:rPr>
            <a:t>AREAS OF PROGRESS </a:t>
          </a:r>
          <a:endParaRPr lang="en-IE" sz="2400" b="1" kern="1200">
            <a:solidFill>
              <a:schemeClr val="bg1"/>
            </a:solidFill>
          </a:endParaRPr>
        </a:p>
      </dsp:txBody>
      <dsp:txXfrm>
        <a:off x="0" y="0"/>
        <a:ext cx="11946375" cy="1376768"/>
      </dsp:txXfrm>
    </dsp:sp>
    <dsp:sp modelId="{1E3CAD2B-6AC1-40E0-80D0-7ABA55BCFA04}">
      <dsp:nvSpPr>
        <dsp:cNvPr id="0" name=""/>
        <dsp:cNvSpPr/>
      </dsp:nvSpPr>
      <dsp:spPr>
        <a:xfrm>
          <a:off x="5833" y="1376768"/>
          <a:ext cx="3978236" cy="28912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i="0" u="none" kern="1200" spc="185">
              <a:solidFill>
                <a:schemeClr val="bg1"/>
              </a:solidFill>
              <a:latin typeface="Calibri"/>
              <a:ea typeface="+mj-ea"/>
              <a:cs typeface="Calibri"/>
            </a:rPr>
            <a:t>New entrants from socio-economically disadvantaged backgrounds</a:t>
          </a:r>
        </a:p>
      </dsp:txBody>
      <dsp:txXfrm>
        <a:off x="5833" y="1376768"/>
        <a:ext cx="3978236" cy="2891213"/>
      </dsp:txXfrm>
    </dsp:sp>
    <dsp:sp modelId="{736636A1-739F-48F2-9BC3-C148B22B748C}">
      <dsp:nvSpPr>
        <dsp:cNvPr id="0" name=""/>
        <dsp:cNvSpPr/>
      </dsp:nvSpPr>
      <dsp:spPr>
        <a:xfrm>
          <a:off x="3984069" y="1376768"/>
          <a:ext cx="3978236" cy="28912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i="0" u="none" kern="1200" spc="185">
              <a:solidFill>
                <a:schemeClr val="bg1"/>
              </a:solidFill>
              <a:latin typeface="Calibri"/>
              <a:ea typeface="+mj-ea"/>
              <a:cs typeface="Calibri"/>
            </a:rPr>
            <a:t>New entrants with a disability</a:t>
          </a:r>
        </a:p>
      </dsp:txBody>
      <dsp:txXfrm>
        <a:off x="3984069" y="1376768"/>
        <a:ext cx="3978236" cy="2891213"/>
      </dsp:txXfrm>
    </dsp:sp>
    <dsp:sp modelId="{D439AB57-2662-4FB4-BDD9-B974A2D0B773}">
      <dsp:nvSpPr>
        <dsp:cNvPr id="0" name=""/>
        <dsp:cNvSpPr/>
      </dsp:nvSpPr>
      <dsp:spPr>
        <a:xfrm>
          <a:off x="7962305" y="1376768"/>
          <a:ext cx="3978236" cy="28912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i="0" u="none" kern="1200" spc="185">
              <a:solidFill>
                <a:schemeClr val="bg1"/>
              </a:solidFill>
              <a:latin typeface="Calibri"/>
              <a:ea typeface="+mj-ea"/>
              <a:cs typeface="Calibri"/>
            </a:rPr>
            <a:t>Student diversity across selected fields of study</a:t>
          </a:r>
        </a:p>
      </dsp:txBody>
      <dsp:txXfrm>
        <a:off x="7962305" y="1376768"/>
        <a:ext cx="3978236" cy="2891213"/>
      </dsp:txXfrm>
    </dsp:sp>
    <dsp:sp modelId="{DD01FEC0-668D-4595-ADA3-E0B843E6458B}">
      <dsp:nvSpPr>
        <dsp:cNvPr id="0" name=""/>
        <dsp:cNvSpPr/>
      </dsp:nvSpPr>
      <dsp:spPr>
        <a:xfrm>
          <a:off x="0" y="4267981"/>
          <a:ext cx="11946375" cy="321245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922D6-10C8-4BD4-B986-61D1F888C57E}">
      <dsp:nvSpPr>
        <dsp:cNvPr id="0" name=""/>
        <dsp:cNvSpPr/>
      </dsp:nvSpPr>
      <dsp:spPr>
        <a:xfrm>
          <a:off x="0" y="0"/>
          <a:ext cx="12012558" cy="1376768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spc="40">
              <a:latin typeface="Calibri"/>
              <a:ea typeface="+mj-ea"/>
              <a:cs typeface="Calibri"/>
            </a:rPr>
            <a:t>AREAS FOR IMPROVEMENT</a:t>
          </a:r>
          <a:endParaRPr lang="en-IE" sz="2400" kern="1200"/>
        </a:p>
      </dsp:txBody>
      <dsp:txXfrm>
        <a:off x="0" y="0"/>
        <a:ext cx="12012558" cy="1376768"/>
      </dsp:txXfrm>
    </dsp:sp>
    <dsp:sp modelId="{91C55787-C13A-4243-B4B1-2FD1576EAB37}">
      <dsp:nvSpPr>
        <dsp:cNvPr id="0" name=""/>
        <dsp:cNvSpPr/>
      </dsp:nvSpPr>
      <dsp:spPr>
        <a:xfrm>
          <a:off x="0" y="1376768"/>
          <a:ext cx="3003139" cy="28912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1" kern="1200">
              <a:latin typeface="Calibri"/>
              <a:ea typeface="+mn-ea"/>
              <a:cs typeface="Calibri"/>
            </a:rPr>
            <a:t>New mature entrants from socio-economically disadvantaged areas</a:t>
          </a:r>
          <a:endParaRPr lang="en-IE" sz="2400" b="1" kern="1200">
            <a:latin typeface="Calibri"/>
            <a:ea typeface="+mn-ea"/>
            <a:cs typeface="Calibri"/>
          </a:endParaRPr>
        </a:p>
      </dsp:txBody>
      <dsp:txXfrm>
        <a:off x="0" y="1376768"/>
        <a:ext cx="3003139" cy="2891213"/>
      </dsp:txXfrm>
    </dsp:sp>
    <dsp:sp modelId="{6A8B56FB-739C-4F96-91F9-5362A9763E80}">
      <dsp:nvSpPr>
        <dsp:cNvPr id="0" name=""/>
        <dsp:cNvSpPr/>
      </dsp:nvSpPr>
      <dsp:spPr>
        <a:xfrm>
          <a:off x="3003139" y="1376768"/>
          <a:ext cx="3003139" cy="28912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>
              <a:latin typeface="Calibri"/>
              <a:ea typeface="+mn-ea"/>
              <a:cs typeface="Calibri"/>
            </a:rPr>
            <a:t>New entrants from the Traveller community</a:t>
          </a:r>
        </a:p>
      </dsp:txBody>
      <dsp:txXfrm>
        <a:off x="3003139" y="1376768"/>
        <a:ext cx="3003139" cy="2891213"/>
      </dsp:txXfrm>
    </dsp:sp>
    <dsp:sp modelId="{BA2DA979-342B-41E0-9EE2-FE2433225014}">
      <dsp:nvSpPr>
        <dsp:cNvPr id="0" name=""/>
        <dsp:cNvSpPr/>
      </dsp:nvSpPr>
      <dsp:spPr>
        <a:xfrm>
          <a:off x="6006279" y="1376768"/>
          <a:ext cx="3003139" cy="28912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>
              <a:latin typeface="Calibri"/>
              <a:ea typeface="+mn-ea"/>
              <a:cs typeface="Calibri"/>
            </a:rPr>
            <a:t>Part-time/flexible learners</a:t>
          </a:r>
        </a:p>
      </dsp:txBody>
      <dsp:txXfrm>
        <a:off x="6006279" y="1376768"/>
        <a:ext cx="3003139" cy="2891213"/>
      </dsp:txXfrm>
    </dsp:sp>
    <dsp:sp modelId="{335018A6-2F88-4688-BF22-C677EB9EF360}">
      <dsp:nvSpPr>
        <dsp:cNvPr id="0" name=""/>
        <dsp:cNvSpPr/>
      </dsp:nvSpPr>
      <dsp:spPr>
        <a:xfrm>
          <a:off x="9009418" y="1376768"/>
          <a:ext cx="3003139" cy="28912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>
              <a:latin typeface="Calibri"/>
              <a:ea typeface="+mn-ea"/>
              <a:cs typeface="Calibri"/>
            </a:rPr>
            <a:t>Further education award holders</a:t>
          </a:r>
        </a:p>
      </dsp:txBody>
      <dsp:txXfrm>
        <a:off x="9009418" y="1376768"/>
        <a:ext cx="3003139" cy="2891213"/>
      </dsp:txXfrm>
    </dsp:sp>
    <dsp:sp modelId="{9114A457-07CD-45C5-BA20-F7E2D107BCC0}">
      <dsp:nvSpPr>
        <dsp:cNvPr id="0" name=""/>
        <dsp:cNvSpPr/>
      </dsp:nvSpPr>
      <dsp:spPr>
        <a:xfrm>
          <a:off x="0" y="4267981"/>
          <a:ext cx="12012558" cy="321245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1BC2B-6559-41E9-A5F2-CB01ABD6CA2A}">
      <dsp:nvSpPr>
        <dsp:cNvPr id="0" name=""/>
        <dsp:cNvSpPr/>
      </dsp:nvSpPr>
      <dsp:spPr>
        <a:xfrm>
          <a:off x="0" y="10469"/>
          <a:ext cx="12061936" cy="617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UD policies and practices across HEIs</a:t>
          </a:r>
          <a:endParaRPr lang="en-IE" sz="2400" kern="1200"/>
        </a:p>
      </dsp:txBody>
      <dsp:txXfrm>
        <a:off x="30157" y="40626"/>
        <a:ext cx="12001622" cy="557446"/>
      </dsp:txXfrm>
    </dsp:sp>
    <dsp:sp modelId="{9372BFD5-1932-40FD-B41D-3120D63FEDB5}">
      <dsp:nvSpPr>
        <dsp:cNvPr id="0" name=""/>
        <dsp:cNvSpPr/>
      </dsp:nvSpPr>
      <dsp:spPr>
        <a:xfrm>
          <a:off x="0" y="723269"/>
          <a:ext cx="12061936" cy="617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Quiet and sensory spaces</a:t>
          </a:r>
          <a:endParaRPr lang="en-IE" sz="2400" kern="1200"/>
        </a:p>
      </dsp:txBody>
      <dsp:txXfrm>
        <a:off x="30157" y="753426"/>
        <a:ext cx="12001622" cy="557446"/>
      </dsp:txXfrm>
    </dsp:sp>
    <dsp:sp modelId="{65744C82-145D-404B-B5CB-88E3BF790678}">
      <dsp:nvSpPr>
        <dsp:cNvPr id="0" name=""/>
        <dsp:cNvSpPr/>
      </dsp:nvSpPr>
      <dsp:spPr>
        <a:xfrm>
          <a:off x="0" y="1436069"/>
          <a:ext cx="12061936" cy="617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Digital accessibility of websites and e-learning infrastructures</a:t>
          </a:r>
          <a:endParaRPr lang="en-IE" sz="2400" kern="1200"/>
        </a:p>
      </dsp:txBody>
      <dsp:txXfrm>
        <a:off x="30157" y="1466226"/>
        <a:ext cx="12001622" cy="557446"/>
      </dsp:txXfrm>
    </dsp:sp>
    <dsp:sp modelId="{3BFE2261-C58E-461F-8713-4C06515BBA2B}">
      <dsp:nvSpPr>
        <dsp:cNvPr id="0" name=""/>
        <dsp:cNvSpPr/>
      </dsp:nvSpPr>
      <dsp:spPr>
        <a:xfrm>
          <a:off x="0" y="2148869"/>
          <a:ext cx="12061936" cy="617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Staff and student UDL resources and curriculum development</a:t>
          </a:r>
          <a:endParaRPr lang="en-IE" sz="2400" kern="1200"/>
        </a:p>
      </dsp:txBody>
      <dsp:txXfrm>
        <a:off x="30157" y="2179026"/>
        <a:ext cx="12001622" cy="557446"/>
      </dsp:txXfrm>
    </dsp:sp>
    <dsp:sp modelId="{5D0F5431-5556-4CBF-A973-9D36278F6E91}">
      <dsp:nvSpPr>
        <dsp:cNvPr id="0" name=""/>
        <dsp:cNvSpPr/>
      </dsp:nvSpPr>
      <dsp:spPr>
        <a:xfrm>
          <a:off x="0" y="2861669"/>
          <a:ext cx="12061936" cy="6177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Capacity building through CPD including training for UDL badge</a:t>
          </a:r>
          <a:endParaRPr lang="en-IE" sz="2400" kern="1200"/>
        </a:p>
      </dsp:txBody>
      <dsp:txXfrm>
        <a:off x="30157" y="2891826"/>
        <a:ext cx="12001622" cy="557446"/>
      </dsp:txXfrm>
    </dsp:sp>
    <dsp:sp modelId="{7BAA0B03-68EE-4CFE-B899-87BB766F0873}">
      <dsp:nvSpPr>
        <dsp:cNvPr id="0" name=""/>
        <dsp:cNvSpPr/>
      </dsp:nvSpPr>
      <dsp:spPr>
        <a:xfrm>
          <a:off x="0" y="3574469"/>
          <a:ext cx="12061936" cy="617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Cross-sectoral activities including ALTIT</a:t>
          </a:r>
          <a:r>
            <a:rPr lang="en-US" sz="2400" b="1" kern="1200"/>
            <a:t>UD</a:t>
          </a:r>
          <a:r>
            <a:rPr lang="en-US" sz="2400" kern="1200"/>
            <a:t>E, the National Charter for UD in Tertiary Education </a:t>
          </a:r>
          <a:endParaRPr lang="en-IE" sz="2400" kern="1200"/>
        </a:p>
      </dsp:txBody>
      <dsp:txXfrm>
        <a:off x="30157" y="3604626"/>
        <a:ext cx="12001622" cy="5574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1332D-8773-4ECC-A129-2B27CD89E63D}">
      <dsp:nvSpPr>
        <dsp:cNvPr id="0" name=""/>
        <dsp:cNvSpPr/>
      </dsp:nvSpPr>
      <dsp:spPr>
        <a:xfrm>
          <a:off x="0" y="314422"/>
          <a:ext cx="11659859" cy="62361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Socioeconomic profile of new entrants to ITE courses</a:t>
          </a:r>
          <a:endParaRPr lang="en-IE" sz="2600" kern="1200"/>
        </a:p>
      </dsp:txBody>
      <dsp:txXfrm>
        <a:off x="30442" y="344864"/>
        <a:ext cx="11598975" cy="562726"/>
      </dsp:txXfrm>
    </dsp:sp>
    <dsp:sp modelId="{C3BBAEA2-8082-42EB-8F70-133A03F5B801}">
      <dsp:nvSpPr>
        <dsp:cNvPr id="0" name=""/>
        <dsp:cNvSpPr/>
      </dsp:nvSpPr>
      <dsp:spPr>
        <a:xfrm>
          <a:off x="0" y="928374"/>
          <a:ext cx="11659859" cy="975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020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b="0" kern="1200" spc="185">
              <a:solidFill>
                <a:srgbClr val="4B5C66"/>
              </a:solidFill>
              <a:latin typeface="Calibri"/>
              <a:ea typeface="+mj-ea"/>
              <a:cs typeface="Calibri"/>
            </a:rPr>
            <a:t>Improvements observed in the % of new entrants to both primary and secondary teacher education courses from disadvantaged areas</a:t>
          </a:r>
          <a:endParaRPr lang="en-IE" sz="2400" b="0" kern="1200" spc="185">
            <a:solidFill>
              <a:srgbClr val="4B5C66"/>
            </a:solidFill>
            <a:latin typeface="Calibri"/>
            <a:ea typeface="+mj-ea"/>
            <a:cs typeface="Calibri"/>
          </a:endParaRPr>
        </a:p>
      </dsp:txBody>
      <dsp:txXfrm>
        <a:off x="0" y="928374"/>
        <a:ext cx="11659859" cy="975752"/>
      </dsp:txXfrm>
    </dsp:sp>
    <dsp:sp modelId="{E16796DF-30ED-4E5F-9C08-41C4CD3EED87}">
      <dsp:nvSpPr>
        <dsp:cNvPr id="0" name=""/>
        <dsp:cNvSpPr/>
      </dsp:nvSpPr>
      <dsp:spPr>
        <a:xfrm>
          <a:off x="0" y="1904127"/>
          <a:ext cx="11659859" cy="62361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First Irish Sign Language Primary School Teachers graduate at DCU in October 2023</a:t>
          </a:r>
          <a:endParaRPr lang="en-IE" sz="2600" kern="1200"/>
        </a:p>
      </dsp:txBody>
      <dsp:txXfrm>
        <a:off x="30442" y="1934569"/>
        <a:ext cx="11598975" cy="562726"/>
      </dsp:txXfrm>
    </dsp:sp>
    <dsp:sp modelId="{D8C5CF88-5BFF-4729-9285-5F1720AD829A}">
      <dsp:nvSpPr>
        <dsp:cNvPr id="0" name=""/>
        <dsp:cNvSpPr/>
      </dsp:nvSpPr>
      <dsp:spPr>
        <a:xfrm>
          <a:off x="0" y="2527737"/>
          <a:ext cx="11659859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020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IE" sz="2000" kern="1200"/>
        </a:p>
      </dsp:txBody>
      <dsp:txXfrm>
        <a:off x="0" y="2527737"/>
        <a:ext cx="11659859" cy="4305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AA82-2A13-4B5D-A61F-D4CB72D5C188}">
      <dsp:nvSpPr>
        <dsp:cNvPr id="0" name=""/>
        <dsp:cNvSpPr/>
      </dsp:nvSpPr>
      <dsp:spPr>
        <a:xfrm>
          <a:off x="0" y="10139"/>
          <a:ext cx="11659859" cy="61776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0" kern="1200"/>
            <a:t>AHEAD/NDPAC Collaboration</a:t>
          </a:r>
        </a:p>
      </dsp:txBody>
      <dsp:txXfrm>
        <a:off x="30157" y="40296"/>
        <a:ext cx="11599545" cy="5574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AA82-2A13-4B5D-A61F-D4CB72D5C188}">
      <dsp:nvSpPr>
        <dsp:cNvPr id="0" name=""/>
        <dsp:cNvSpPr/>
      </dsp:nvSpPr>
      <dsp:spPr>
        <a:xfrm>
          <a:off x="0" y="2421"/>
          <a:ext cx="10923420" cy="636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Three-year pilot of higher education courses for students with intellectual disabilities</a:t>
          </a:r>
          <a:r>
            <a:rPr lang="en-IE" sz="2400" b="0" kern="1200"/>
            <a:t> </a:t>
          </a:r>
        </a:p>
      </dsp:txBody>
      <dsp:txXfrm>
        <a:off x="31070" y="33491"/>
        <a:ext cx="10861280" cy="574340"/>
      </dsp:txXfrm>
    </dsp:sp>
    <dsp:sp modelId="{2E5721EA-3034-4A25-9897-697D3D1B0C18}">
      <dsp:nvSpPr>
        <dsp:cNvPr id="0" name=""/>
        <dsp:cNvSpPr/>
      </dsp:nvSpPr>
      <dsp:spPr>
        <a:xfrm>
          <a:off x="0" y="736821"/>
          <a:ext cx="10923420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0" kern="1200"/>
            <a:t>Extensive student consultation as part of the call and development of the courses</a:t>
          </a:r>
        </a:p>
      </dsp:txBody>
      <dsp:txXfrm>
        <a:off x="31070" y="767891"/>
        <a:ext cx="10861280" cy="574340"/>
      </dsp:txXfrm>
    </dsp:sp>
    <dsp:sp modelId="{E53BC3CD-F5A9-4713-80DA-388D27081A5E}">
      <dsp:nvSpPr>
        <dsp:cNvPr id="0" name=""/>
        <dsp:cNvSpPr/>
      </dsp:nvSpPr>
      <dsp:spPr>
        <a:xfrm>
          <a:off x="0" y="1471221"/>
          <a:ext cx="10923420" cy="636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kern="1200"/>
            <a:t>Co-created</a:t>
          </a:r>
          <a:r>
            <a:rPr lang="en-US" sz="2400" b="0" i="0" kern="1200"/>
            <a:t> recognised courses to be delivered in 10 HEIs across the country</a:t>
          </a:r>
          <a:endParaRPr lang="en-IE" sz="2400" b="0" kern="1200"/>
        </a:p>
      </dsp:txBody>
      <dsp:txXfrm>
        <a:off x="31070" y="1502291"/>
        <a:ext cx="10861280" cy="574340"/>
      </dsp:txXfrm>
    </dsp:sp>
    <dsp:sp modelId="{FF8801AB-773E-480F-9C16-6961475FFAF9}">
      <dsp:nvSpPr>
        <dsp:cNvPr id="0" name=""/>
        <dsp:cNvSpPr/>
      </dsp:nvSpPr>
      <dsp:spPr>
        <a:xfrm>
          <a:off x="0" y="2205621"/>
          <a:ext cx="10923420" cy="636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0" i="0" kern="1200"/>
            <a:t>Support future evidence-informed policy</a:t>
          </a:r>
          <a:endParaRPr lang="en-IE" sz="2400" b="0" kern="1200"/>
        </a:p>
      </dsp:txBody>
      <dsp:txXfrm>
        <a:off x="31070" y="2236691"/>
        <a:ext cx="10861280" cy="5743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7024A-3610-4B64-B04F-405E0E8E0498}">
      <dsp:nvSpPr>
        <dsp:cNvPr id="0" name=""/>
        <dsp:cNvSpPr/>
      </dsp:nvSpPr>
      <dsp:spPr>
        <a:xfrm>
          <a:off x="-5576504" y="-853723"/>
          <a:ext cx="6639561" cy="6639561"/>
        </a:xfrm>
        <a:prstGeom prst="blockArc">
          <a:avLst>
            <a:gd name="adj1" fmla="val 18900000"/>
            <a:gd name="adj2" fmla="val 2700000"/>
            <a:gd name="adj3" fmla="val 325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649A1-9747-4FC5-BD47-7D962B3CC0C4}">
      <dsp:nvSpPr>
        <dsp:cNvPr id="0" name=""/>
        <dsp:cNvSpPr/>
      </dsp:nvSpPr>
      <dsp:spPr>
        <a:xfrm>
          <a:off x="556494" y="379180"/>
          <a:ext cx="9390574" cy="75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26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Scaling of supports and capacity</a:t>
          </a:r>
          <a:endParaRPr lang="en-IE" sz="2800" b="1" kern="1200"/>
        </a:p>
      </dsp:txBody>
      <dsp:txXfrm>
        <a:off x="556494" y="379180"/>
        <a:ext cx="9390574" cy="758756"/>
      </dsp:txXfrm>
    </dsp:sp>
    <dsp:sp modelId="{B63E661A-03B0-4FD8-AD46-EAEBCD41EEC6}">
      <dsp:nvSpPr>
        <dsp:cNvPr id="0" name=""/>
        <dsp:cNvSpPr/>
      </dsp:nvSpPr>
      <dsp:spPr>
        <a:xfrm>
          <a:off x="82271" y="284336"/>
          <a:ext cx="948445" cy="948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44D8A-2B16-40C2-8606-792A0E3DA9A3}">
      <dsp:nvSpPr>
        <dsp:cNvPr id="0" name=""/>
        <dsp:cNvSpPr/>
      </dsp:nvSpPr>
      <dsp:spPr>
        <a:xfrm>
          <a:off x="991507" y="1517512"/>
          <a:ext cx="8955562" cy="75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26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Administrative and resource capacity</a:t>
          </a:r>
          <a:endParaRPr lang="en-IE" sz="2800" b="1" kern="1200"/>
        </a:p>
      </dsp:txBody>
      <dsp:txXfrm>
        <a:off x="991507" y="1517512"/>
        <a:ext cx="8955562" cy="758756"/>
      </dsp:txXfrm>
    </dsp:sp>
    <dsp:sp modelId="{46EAB927-20AE-4173-9940-75A90E358FDA}">
      <dsp:nvSpPr>
        <dsp:cNvPr id="0" name=""/>
        <dsp:cNvSpPr/>
      </dsp:nvSpPr>
      <dsp:spPr>
        <a:xfrm>
          <a:off x="517284" y="1422668"/>
          <a:ext cx="948445" cy="948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43A45-E2C7-4F19-BF01-DF15823FB2E4}">
      <dsp:nvSpPr>
        <dsp:cNvPr id="0" name=""/>
        <dsp:cNvSpPr/>
      </dsp:nvSpPr>
      <dsp:spPr>
        <a:xfrm>
          <a:off x="991507" y="2655844"/>
          <a:ext cx="8955562" cy="75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26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PATH Impact Assessment delays</a:t>
          </a:r>
        </a:p>
      </dsp:txBody>
      <dsp:txXfrm>
        <a:off x="991507" y="2655844"/>
        <a:ext cx="8955562" cy="758756"/>
      </dsp:txXfrm>
    </dsp:sp>
    <dsp:sp modelId="{85C7AEC2-6287-4DC6-B3CD-DDA6E8C7C914}">
      <dsp:nvSpPr>
        <dsp:cNvPr id="0" name=""/>
        <dsp:cNvSpPr/>
      </dsp:nvSpPr>
      <dsp:spPr>
        <a:xfrm>
          <a:off x="517284" y="2561000"/>
          <a:ext cx="948445" cy="948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33924-73A9-46FB-B7ED-A1B297D8E45A}">
      <dsp:nvSpPr>
        <dsp:cNvPr id="0" name=""/>
        <dsp:cNvSpPr/>
      </dsp:nvSpPr>
      <dsp:spPr>
        <a:xfrm>
          <a:off x="556494" y="3794176"/>
          <a:ext cx="9390574" cy="75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26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Financial barriers to participation</a:t>
          </a:r>
        </a:p>
      </dsp:txBody>
      <dsp:txXfrm>
        <a:off x="556494" y="3794176"/>
        <a:ext cx="9390574" cy="758756"/>
      </dsp:txXfrm>
    </dsp:sp>
    <dsp:sp modelId="{FAFE4D6E-058D-4E37-AF49-25A666289DEF}">
      <dsp:nvSpPr>
        <dsp:cNvPr id="0" name=""/>
        <dsp:cNvSpPr/>
      </dsp:nvSpPr>
      <dsp:spPr>
        <a:xfrm>
          <a:off x="82271" y="3699332"/>
          <a:ext cx="948445" cy="948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E8EF6-C6FD-4703-9988-02BA5C7AD254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82517-8BAE-4145-A060-C9506B384C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495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57AC2-6B92-473E-A959-D58FC2939A1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7886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57AC2-6B92-473E-A959-D58FC2939A14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7059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F57AC2-6B92-473E-A959-D58FC2939A14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507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F57AC2-6B92-473E-A959-D58FC2939A14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059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F57AC2-6B92-473E-A959-D58FC2939A14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657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57AC2-6B92-473E-A959-D58FC2939A14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5654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82517-8BAE-4145-A060-C9506B384C91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8146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82517-8BAE-4145-A060-C9506B384C91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3452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82517-8BAE-4145-A060-C9506B384C91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083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8341" y="2344483"/>
            <a:ext cx="1142785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6681" y="4235196"/>
            <a:ext cx="941117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spc="-10"/>
              <a:t>INCLUSIVE</a:t>
            </a:r>
            <a:r>
              <a:rPr lang="en-US" spc="-15"/>
              <a:t> </a:t>
            </a:r>
            <a:r>
              <a:rPr lang="en-US" spc="5"/>
              <a:t>ACCESS</a:t>
            </a:r>
            <a:r>
              <a:rPr lang="en-US" spc="-15"/>
              <a:t> </a:t>
            </a:r>
            <a:r>
              <a:rPr lang="en-US" spc="-30"/>
              <a:t>AND</a:t>
            </a:r>
            <a:r>
              <a:rPr lang="en-US" spc="-15"/>
              <a:t> </a:t>
            </a:r>
            <a:r>
              <a:rPr lang="en-US" spc="5"/>
              <a:t>STUDENT</a:t>
            </a:r>
            <a:r>
              <a:rPr lang="en-US" spc="-15"/>
              <a:t> </a:t>
            </a:r>
            <a:r>
              <a:rPr lang="en-US" spc="20"/>
              <a:t>SUCCESS</a:t>
            </a:r>
            <a:r>
              <a:rPr lang="en-US" spc="-10"/>
              <a:t> </a:t>
            </a:r>
            <a:r>
              <a:rPr lang="en-US" spc="-20"/>
              <a:t>IN</a:t>
            </a:r>
            <a:r>
              <a:rPr lang="en-US" spc="-15"/>
              <a:t> </a:t>
            </a:r>
            <a:r>
              <a:rPr lang="en-US" spc="-5"/>
              <a:t>HIGHER</a:t>
            </a:r>
            <a:r>
              <a:rPr lang="en-US" spc="-15"/>
              <a:t> EDUCATION: </a:t>
            </a:r>
            <a:r>
              <a:rPr lang="en-US" spc="-55"/>
              <a:t>A</a:t>
            </a:r>
            <a:r>
              <a:rPr lang="en-US" spc="-10"/>
              <a:t> </a:t>
            </a:r>
            <a:r>
              <a:rPr lang="en-US" spc="-20"/>
              <a:t>NATIONAL</a:t>
            </a:r>
            <a:r>
              <a:rPr lang="en-US" spc="-15"/>
              <a:t> </a:t>
            </a:r>
            <a:r>
              <a:rPr lang="en-US" spc="-10"/>
              <a:t>STRATEGY</a:t>
            </a:r>
            <a:r>
              <a:rPr lang="en-US" spc="-15"/>
              <a:t> </a:t>
            </a:r>
            <a:r>
              <a:rPr lang="en-US" spc="-25"/>
              <a:t>2022-2026</a:t>
            </a:r>
            <a:r>
              <a:rPr lang="en-US" spc="365"/>
              <a:t> </a:t>
            </a:r>
            <a:r>
              <a:rPr lang="en-US" b="1" spc="15"/>
              <a:t>INTERIM</a:t>
            </a:r>
            <a:r>
              <a:rPr lang="en-US" b="1" spc="-5"/>
              <a:t> </a:t>
            </a:r>
            <a:r>
              <a:rPr lang="en-US" b="1" spc="40"/>
              <a:t>REPORT</a:t>
            </a:r>
            <a:r>
              <a:rPr lang="en-US" b="1" spc="-10"/>
              <a:t> </a:t>
            </a:r>
            <a:r>
              <a:rPr lang="en-US" b="1" spc="30"/>
              <a:t>OF</a:t>
            </a:r>
            <a:r>
              <a:rPr lang="en-US" b="1" spc="-10"/>
              <a:t> </a:t>
            </a:r>
            <a:r>
              <a:rPr lang="en-US" b="1" spc="5"/>
              <a:t>CONSULTATION</a:t>
            </a:r>
            <a:r>
              <a:rPr lang="en-US" b="1" spc="-10"/>
              <a:t> </a:t>
            </a:r>
            <a:r>
              <a:rPr lang="en-US" b="1" spc="45"/>
              <a:t>PROCESS</a:t>
            </a:r>
            <a:r>
              <a:rPr lang="en-US" b="1" spc="-5"/>
              <a:t> </a:t>
            </a:r>
            <a:r>
              <a:rPr lang="en-US" b="1" spc="40"/>
              <a:t>JULY</a:t>
            </a:r>
            <a:r>
              <a:rPr lang="en-US" b="1" spc="-10"/>
              <a:t> </a:t>
            </a:r>
            <a:r>
              <a:rPr lang="en-US" b="1" spc="15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05AAD-2D23-4EC4-B655-D478B5BFC435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 smtClean="0"/>
              <a:pPr marL="38100">
                <a:spcBef>
                  <a:spcPts val="80"/>
                </a:spcBef>
              </a:pPr>
              <a:t>‹#›</a:t>
            </a:fld>
            <a:endParaRPr lang="en-IE" spc="15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sng">
                <a:solidFill>
                  <a:srgbClr val="4254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4B5C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spc="-10"/>
              <a:t>INCLUSIVE</a:t>
            </a:r>
            <a:r>
              <a:rPr lang="en-US" spc="-15"/>
              <a:t> </a:t>
            </a:r>
            <a:r>
              <a:rPr lang="en-US" spc="5"/>
              <a:t>ACCESS</a:t>
            </a:r>
            <a:r>
              <a:rPr lang="en-US" spc="-15"/>
              <a:t> </a:t>
            </a:r>
            <a:r>
              <a:rPr lang="en-US" spc="-30"/>
              <a:t>AND</a:t>
            </a:r>
            <a:r>
              <a:rPr lang="en-US" spc="-15"/>
              <a:t> </a:t>
            </a:r>
            <a:r>
              <a:rPr lang="en-US" spc="5"/>
              <a:t>STUDENT</a:t>
            </a:r>
            <a:r>
              <a:rPr lang="en-US" spc="-15"/>
              <a:t> </a:t>
            </a:r>
            <a:r>
              <a:rPr lang="en-US" spc="20"/>
              <a:t>SUCCESS</a:t>
            </a:r>
            <a:r>
              <a:rPr lang="en-US" spc="-10"/>
              <a:t> </a:t>
            </a:r>
            <a:r>
              <a:rPr lang="en-US" spc="-20"/>
              <a:t>IN</a:t>
            </a:r>
            <a:r>
              <a:rPr lang="en-US" spc="-15"/>
              <a:t> </a:t>
            </a:r>
            <a:r>
              <a:rPr lang="en-US" spc="-5"/>
              <a:t>HIGHER</a:t>
            </a:r>
            <a:r>
              <a:rPr lang="en-US" spc="-15"/>
              <a:t> EDUCATION: </a:t>
            </a:r>
            <a:r>
              <a:rPr lang="en-US" spc="-55"/>
              <a:t>A</a:t>
            </a:r>
            <a:r>
              <a:rPr lang="en-US" spc="-10"/>
              <a:t> </a:t>
            </a:r>
            <a:r>
              <a:rPr lang="en-US" spc="-20"/>
              <a:t>NATIONAL</a:t>
            </a:r>
            <a:r>
              <a:rPr lang="en-US" spc="-15"/>
              <a:t> </a:t>
            </a:r>
            <a:r>
              <a:rPr lang="en-US" spc="-10"/>
              <a:t>STRATEGY</a:t>
            </a:r>
            <a:r>
              <a:rPr lang="en-US" spc="-15"/>
              <a:t> </a:t>
            </a:r>
            <a:r>
              <a:rPr lang="en-US" spc="-25"/>
              <a:t>2022-2026</a:t>
            </a:r>
            <a:r>
              <a:rPr lang="en-US" spc="365"/>
              <a:t> </a:t>
            </a:r>
            <a:r>
              <a:rPr lang="en-US" b="1" spc="15"/>
              <a:t>INTERIM</a:t>
            </a:r>
            <a:r>
              <a:rPr lang="en-US" b="1" spc="-5"/>
              <a:t> </a:t>
            </a:r>
            <a:r>
              <a:rPr lang="en-US" b="1" spc="40"/>
              <a:t>REPORT</a:t>
            </a:r>
            <a:r>
              <a:rPr lang="en-US" b="1" spc="-10"/>
              <a:t> </a:t>
            </a:r>
            <a:r>
              <a:rPr lang="en-US" b="1" spc="30"/>
              <a:t>OF</a:t>
            </a:r>
            <a:r>
              <a:rPr lang="en-US" b="1" spc="-10"/>
              <a:t> </a:t>
            </a:r>
            <a:r>
              <a:rPr lang="en-US" b="1" spc="5"/>
              <a:t>CONSULTATION</a:t>
            </a:r>
            <a:r>
              <a:rPr lang="en-US" b="1" spc="-10"/>
              <a:t> </a:t>
            </a:r>
            <a:r>
              <a:rPr lang="en-US" b="1" spc="45"/>
              <a:t>PROCESS</a:t>
            </a:r>
            <a:r>
              <a:rPr lang="en-US" b="1" spc="-5"/>
              <a:t> </a:t>
            </a:r>
            <a:r>
              <a:rPr lang="en-US" b="1" spc="40"/>
              <a:t>JULY</a:t>
            </a:r>
            <a:r>
              <a:rPr lang="en-US" b="1" spc="-10"/>
              <a:t> </a:t>
            </a:r>
            <a:r>
              <a:rPr lang="en-US" b="1" spc="15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03B85-0B6E-443B-BB0C-1C7854F5F7BE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 smtClean="0"/>
              <a:pPr marL="38100">
                <a:spcBef>
                  <a:spcPts val="80"/>
                </a:spcBef>
              </a:pPr>
              <a:t>‹#›</a:t>
            </a:fld>
            <a:endParaRPr lang="en-IE" spc="15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sng">
                <a:solidFill>
                  <a:srgbClr val="4254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2228" y="1739456"/>
            <a:ext cx="5848374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3938" y="1739456"/>
            <a:ext cx="5848374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spc="-10"/>
              <a:t>INCLUSIVE</a:t>
            </a:r>
            <a:r>
              <a:rPr lang="en-US" spc="-15"/>
              <a:t> </a:t>
            </a:r>
            <a:r>
              <a:rPr lang="en-US" spc="5"/>
              <a:t>ACCESS</a:t>
            </a:r>
            <a:r>
              <a:rPr lang="en-US" spc="-15"/>
              <a:t> </a:t>
            </a:r>
            <a:r>
              <a:rPr lang="en-US" spc="-30"/>
              <a:t>AND</a:t>
            </a:r>
            <a:r>
              <a:rPr lang="en-US" spc="-15"/>
              <a:t> </a:t>
            </a:r>
            <a:r>
              <a:rPr lang="en-US" spc="5"/>
              <a:t>STUDENT</a:t>
            </a:r>
            <a:r>
              <a:rPr lang="en-US" spc="-15"/>
              <a:t> </a:t>
            </a:r>
            <a:r>
              <a:rPr lang="en-US" spc="20"/>
              <a:t>SUCCESS</a:t>
            </a:r>
            <a:r>
              <a:rPr lang="en-US" spc="-10"/>
              <a:t> </a:t>
            </a:r>
            <a:r>
              <a:rPr lang="en-US" spc="-20"/>
              <a:t>IN</a:t>
            </a:r>
            <a:r>
              <a:rPr lang="en-US" spc="-15"/>
              <a:t> </a:t>
            </a:r>
            <a:r>
              <a:rPr lang="en-US" spc="-5"/>
              <a:t>HIGHER</a:t>
            </a:r>
            <a:r>
              <a:rPr lang="en-US" spc="-15"/>
              <a:t> EDUCATION: </a:t>
            </a:r>
            <a:r>
              <a:rPr lang="en-US" spc="-55"/>
              <a:t>A</a:t>
            </a:r>
            <a:r>
              <a:rPr lang="en-US" spc="-10"/>
              <a:t> </a:t>
            </a:r>
            <a:r>
              <a:rPr lang="en-US" spc="-20"/>
              <a:t>NATIONAL</a:t>
            </a:r>
            <a:r>
              <a:rPr lang="en-US" spc="-15"/>
              <a:t> </a:t>
            </a:r>
            <a:r>
              <a:rPr lang="en-US" spc="-10"/>
              <a:t>STRATEGY</a:t>
            </a:r>
            <a:r>
              <a:rPr lang="en-US" spc="-15"/>
              <a:t> </a:t>
            </a:r>
            <a:r>
              <a:rPr lang="en-US" spc="-25"/>
              <a:t>2022-2026</a:t>
            </a:r>
            <a:r>
              <a:rPr lang="en-US" spc="365"/>
              <a:t> </a:t>
            </a:r>
            <a:r>
              <a:rPr lang="en-US" b="1" spc="15"/>
              <a:t>INTERIM</a:t>
            </a:r>
            <a:r>
              <a:rPr lang="en-US" b="1" spc="-5"/>
              <a:t> </a:t>
            </a:r>
            <a:r>
              <a:rPr lang="en-US" b="1" spc="40"/>
              <a:t>REPORT</a:t>
            </a:r>
            <a:r>
              <a:rPr lang="en-US" b="1" spc="-10"/>
              <a:t> </a:t>
            </a:r>
            <a:r>
              <a:rPr lang="en-US" b="1" spc="30"/>
              <a:t>OF</a:t>
            </a:r>
            <a:r>
              <a:rPr lang="en-US" b="1" spc="-10"/>
              <a:t> </a:t>
            </a:r>
            <a:r>
              <a:rPr lang="en-US" b="1" spc="5"/>
              <a:t>CONSULTATION</a:t>
            </a:r>
            <a:r>
              <a:rPr lang="en-US" b="1" spc="-10"/>
              <a:t> </a:t>
            </a:r>
            <a:r>
              <a:rPr lang="en-US" b="1" spc="45"/>
              <a:t>PROCESS</a:t>
            </a:r>
            <a:r>
              <a:rPr lang="en-US" b="1" spc="-5"/>
              <a:t> </a:t>
            </a:r>
            <a:r>
              <a:rPr lang="en-US" b="1" spc="40"/>
              <a:t>JULY</a:t>
            </a:r>
            <a:r>
              <a:rPr lang="en-US" b="1" spc="-10"/>
              <a:t> </a:t>
            </a:r>
            <a:r>
              <a:rPr lang="en-US" b="1" spc="15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1A48-E024-4323-8979-592E01922832}" type="datetime1">
              <a:rPr lang="en-US" smtClean="0"/>
              <a:t>4/24/2024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 smtClean="0"/>
              <a:pPr marL="38100">
                <a:spcBef>
                  <a:spcPts val="80"/>
                </a:spcBef>
              </a:pPr>
              <a:t>‹#›</a:t>
            </a:fld>
            <a:endParaRPr lang="en-IE" spc="15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sng">
                <a:solidFill>
                  <a:srgbClr val="4254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spc="-10"/>
              <a:t>INCLUSIVE</a:t>
            </a:r>
            <a:r>
              <a:rPr lang="en-US" spc="-15"/>
              <a:t> </a:t>
            </a:r>
            <a:r>
              <a:rPr lang="en-US" spc="5"/>
              <a:t>ACCESS</a:t>
            </a:r>
            <a:r>
              <a:rPr lang="en-US" spc="-15"/>
              <a:t> </a:t>
            </a:r>
            <a:r>
              <a:rPr lang="en-US" spc="-30"/>
              <a:t>AND</a:t>
            </a:r>
            <a:r>
              <a:rPr lang="en-US" spc="-15"/>
              <a:t> </a:t>
            </a:r>
            <a:r>
              <a:rPr lang="en-US" spc="5"/>
              <a:t>STUDENT</a:t>
            </a:r>
            <a:r>
              <a:rPr lang="en-US" spc="-15"/>
              <a:t> </a:t>
            </a:r>
            <a:r>
              <a:rPr lang="en-US" spc="20"/>
              <a:t>SUCCESS</a:t>
            </a:r>
            <a:r>
              <a:rPr lang="en-US" spc="-10"/>
              <a:t> </a:t>
            </a:r>
            <a:r>
              <a:rPr lang="en-US" spc="-20"/>
              <a:t>IN</a:t>
            </a:r>
            <a:r>
              <a:rPr lang="en-US" spc="-15"/>
              <a:t> </a:t>
            </a:r>
            <a:r>
              <a:rPr lang="en-US" spc="-5"/>
              <a:t>HIGHER</a:t>
            </a:r>
            <a:r>
              <a:rPr lang="en-US" spc="-15"/>
              <a:t> EDUCATION: </a:t>
            </a:r>
            <a:r>
              <a:rPr lang="en-US" spc="-55"/>
              <a:t>A</a:t>
            </a:r>
            <a:r>
              <a:rPr lang="en-US" spc="-10"/>
              <a:t> </a:t>
            </a:r>
            <a:r>
              <a:rPr lang="en-US" spc="-20"/>
              <a:t>NATIONAL</a:t>
            </a:r>
            <a:r>
              <a:rPr lang="en-US" spc="-15"/>
              <a:t> </a:t>
            </a:r>
            <a:r>
              <a:rPr lang="en-US" spc="-10"/>
              <a:t>STRATEGY</a:t>
            </a:r>
            <a:r>
              <a:rPr lang="en-US" spc="-15"/>
              <a:t> </a:t>
            </a:r>
            <a:r>
              <a:rPr lang="en-US" spc="-25"/>
              <a:t>2022-2026</a:t>
            </a:r>
            <a:r>
              <a:rPr lang="en-US" spc="365"/>
              <a:t> </a:t>
            </a:r>
            <a:r>
              <a:rPr lang="en-US" b="1" spc="15"/>
              <a:t>INTERIM</a:t>
            </a:r>
            <a:r>
              <a:rPr lang="en-US" b="1" spc="-5"/>
              <a:t> </a:t>
            </a:r>
            <a:r>
              <a:rPr lang="en-US" b="1" spc="40"/>
              <a:t>REPORT</a:t>
            </a:r>
            <a:r>
              <a:rPr lang="en-US" b="1" spc="-10"/>
              <a:t> </a:t>
            </a:r>
            <a:r>
              <a:rPr lang="en-US" b="1" spc="30"/>
              <a:t>OF</a:t>
            </a:r>
            <a:r>
              <a:rPr lang="en-US" b="1" spc="-10"/>
              <a:t> </a:t>
            </a:r>
            <a:r>
              <a:rPr lang="en-US" b="1" spc="5"/>
              <a:t>CONSULTATION</a:t>
            </a:r>
            <a:r>
              <a:rPr lang="en-US" b="1" spc="-10"/>
              <a:t> </a:t>
            </a:r>
            <a:r>
              <a:rPr lang="en-US" b="1" spc="45"/>
              <a:t>PROCESS</a:t>
            </a:r>
            <a:r>
              <a:rPr lang="en-US" b="1" spc="-5"/>
              <a:t> </a:t>
            </a:r>
            <a:r>
              <a:rPr lang="en-US" b="1" spc="40"/>
              <a:t>JULY</a:t>
            </a:r>
            <a:r>
              <a:rPr lang="en-US" b="1" spc="-10"/>
              <a:t> </a:t>
            </a:r>
            <a:r>
              <a:rPr lang="en-US" b="1" spc="15"/>
              <a:t>2021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3908D-20FC-448F-A7A1-EEAC64138096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 smtClean="0"/>
              <a:pPr marL="38100">
                <a:spcBef>
                  <a:spcPts val="80"/>
                </a:spcBef>
              </a:pPr>
              <a:t>‹#›</a:t>
            </a:fld>
            <a:endParaRPr lang="en-IE" spc="15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spc="-10"/>
              <a:t>INCLUSIVE</a:t>
            </a:r>
            <a:r>
              <a:rPr lang="en-US" spc="-15"/>
              <a:t> </a:t>
            </a:r>
            <a:r>
              <a:rPr lang="en-US" spc="5"/>
              <a:t>ACCESS</a:t>
            </a:r>
            <a:r>
              <a:rPr lang="en-US" spc="-15"/>
              <a:t> </a:t>
            </a:r>
            <a:r>
              <a:rPr lang="en-US" spc="-30"/>
              <a:t>AND</a:t>
            </a:r>
            <a:r>
              <a:rPr lang="en-US" spc="-15"/>
              <a:t> </a:t>
            </a:r>
            <a:r>
              <a:rPr lang="en-US" spc="5"/>
              <a:t>STUDENT</a:t>
            </a:r>
            <a:r>
              <a:rPr lang="en-US" spc="-15"/>
              <a:t> </a:t>
            </a:r>
            <a:r>
              <a:rPr lang="en-US" spc="20"/>
              <a:t>SUCCESS</a:t>
            </a:r>
            <a:r>
              <a:rPr lang="en-US" spc="-10"/>
              <a:t> </a:t>
            </a:r>
            <a:r>
              <a:rPr lang="en-US" spc="-20"/>
              <a:t>IN</a:t>
            </a:r>
            <a:r>
              <a:rPr lang="en-US" spc="-15"/>
              <a:t> </a:t>
            </a:r>
            <a:r>
              <a:rPr lang="en-US" spc="-5"/>
              <a:t>HIGHER</a:t>
            </a:r>
            <a:r>
              <a:rPr lang="en-US" spc="-15"/>
              <a:t> EDUCATION: </a:t>
            </a:r>
            <a:r>
              <a:rPr lang="en-US" spc="-55"/>
              <a:t>A</a:t>
            </a:r>
            <a:r>
              <a:rPr lang="en-US" spc="-10"/>
              <a:t> </a:t>
            </a:r>
            <a:r>
              <a:rPr lang="en-US" spc="-20"/>
              <a:t>NATIONAL</a:t>
            </a:r>
            <a:r>
              <a:rPr lang="en-US" spc="-15"/>
              <a:t> </a:t>
            </a:r>
            <a:r>
              <a:rPr lang="en-US" spc="-10"/>
              <a:t>STRATEGY</a:t>
            </a:r>
            <a:r>
              <a:rPr lang="en-US" spc="-15"/>
              <a:t> </a:t>
            </a:r>
            <a:r>
              <a:rPr lang="en-US" spc="-25"/>
              <a:t>2022-2026</a:t>
            </a:r>
            <a:r>
              <a:rPr lang="en-US" spc="365"/>
              <a:t> </a:t>
            </a:r>
            <a:r>
              <a:rPr lang="en-US" b="1" spc="15"/>
              <a:t>INTERIM</a:t>
            </a:r>
            <a:r>
              <a:rPr lang="en-US" b="1" spc="-5"/>
              <a:t> </a:t>
            </a:r>
            <a:r>
              <a:rPr lang="en-US" b="1" spc="40"/>
              <a:t>REPORT</a:t>
            </a:r>
            <a:r>
              <a:rPr lang="en-US" b="1" spc="-10"/>
              <a:t> </a:t>
            </a:r>
            <a:r>
              <a:rPr lang="en-US" b="1" spc="30"/>
              <a:t>OF</a:t>
            </a:r>
            <a:r>
              <a:rPr lang="en-US" b="1" spc="-10"/>
              <a:t> </a:t>
            </a:r>
            <a:r>
              <a:rPr lang="en-US" b="1" spc="5"/>
              <a:t>CONSULTATION</a:t>
            </a:r>
            <a:r>
              <a:rPr lang="en-US" b="1" spc="-10"/>
              <a:t> </a:t>
            </a:r>
            <a:r>
              <a:rPr lang="en-US" b="1" spc="45"/>
              <a:t>PROCESS</a:t>
            </a:r>
            <a:r>
              <a:rPr lang="en-US" b="1" spc="-5"/>
              <a:t> </a:t>
            </a:r>
            <a:r>
              <a:rPr lang="en-US" b="1" spc="40"/>
              <a:t>JULY</a:t>
            </a:r>
            <a:r>
              <a:rPr lang="en-US" b="1" spc="-10"/>
              <a:t> </a:t>
            </a:r>
            <a:r>
              <a:rPr lang="en-US" b="1" spc="15"/>
              <a:t>2021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751E-E8B2-4000-A381-290606D43A67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 smtClean="0"/>
              <a:pPr marL="38100">
                <a:spcBef>
                  <a:spcPts val="80"/>
                </a:spcBef>
              </a:pPr>
              <a:t>‹#›</a:t>
            </a:fld>
            <a:endParaRPr lang="en-IE" spc="15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91408" y="0"/>
            <a:ext cx="7051995" cy="694690"/>
          </a:xfrm>
          <a:custGeom>
            <a:avLst/>
            <a:gdLst/>
            <a:ahLst/>
            <a:cxnLst/>
            <a:rect l="l" t="t" r="r" b="b"/>
            <a:pathLst>
              <a:path w="5608955" h="694690">
                <a:moveTo>
                  <a:pt x="5608459" y="0"/>
                </a:moveTo>
                <a:lnTo>
                  <a:pt x="0" y="0"/>
                </a:lnTo>
                <a:lnTo>
                  <a:pt x="0" y="694220"/>
                </a:lnTo>
                <a:lnTo>
                  <a:pt x="5608459" y="694220"/>
                </a:lnTo>
                <a:lnTo>
                  <a:pt x="5608459" y="0"/>
                </a:lnTo>
                <a:close/>
              </a:path>
            </a:pathLst>
          </a:custGeom>
          <a:solidFill>
            <a:srgbClr val="FAA81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6680226" y="0"/>
            <a:ext cx="6762986" cy="694690"/>
          </a:xfrm>
          <a:custGeom>
            <a:avLst/>
            <a:gdLst/>
            <a:ahLst/>
            <a:cxnLst/>
            <a:rect l="l" t="t" r="r" b="b"/>
            <a:pathLst>
              <a:path w="5379084" h="694690">
                <a:moveTo>
                  <a:pt x="4222648" y="0"/>
                </a:moveTo>
                <a:lnTo>
                  <a:pt x="0" y="0"/>
                </a:lnTo>
                <a:lnTo>
                  <a:pt x="0" y="694220"/>
                </a:lnTo>
                <a:lnTo>
                  <a:pt x="5378742" y="694220"/>
                </a:lnTo>
                <a:lnTo>
                  <a:pt x="5378742" y="253644"/>
                </a:lnTo>
                <a:lnTo>
                  <a:pt x="4222648" y="253644"/>
                </a:lnTo>
                <a:lnTo>
                  <a:pt x="4222648" y="0"/>
                </a:lnTo>
                <a:close/>
              </a:path>
              <a:path w="5379084" h="694690">
                <a:moveTo>
                  <a:pt x="5378742" y="0"/>
                </a:moveTo>
                <a:lnTo>
                  <a:pt x="4702839" y="0"/>
                </a:lnTo>
                <a:lnTo>
                  <a:pt x="4222648" y="253644"/>
                </a:lnTo>
                <a:lnTo>
                  <a:pt x="5378742" y="253644"/>
                </a:lnTo>
                <a:lnTo>
                  <a:pt x="5378742" y="0"/>
                </a:lnTo>
                <a:close/>
              </a:path>
            </a:pathLst>
          </a:custGeom>
          <a:solidFill>
            <a:srgbClr val="C1721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g object 18"/>
          <p:cNvSpPr/>
          <p:nvPr/>
        </p:nvSpPr>
        <p:spPr>
          <a:xfrm>
            <a:off x="11989255" y="0"/>
            <a:ext cx="604366" cy="254000"/>
          </a:xfrm>
          <a:custGeom>
            <a:avLst/>
            <a:gdLst/>
            <a:ahLst/>
            <a:cxnLst/>
            <a:rect l="l" t="t" r="r" b="b"/>
            <a:pathLst>
              <a:path w="480695" h="254000">
                <a:moveTo>
                  <a:pt x="480190" y="0"/>
                </a:moveTo>
                <a:lnTo>
                  <a:pt x="0" y="0"/>
                </a:lnTo>
                <a:lnTo>
                  <a:pt x="0" y="253644"/>
                </a:lnTo>
                <a:lnTo>
                  <a:pt x="480190" y="0"/>
                </a:lnTo>
                <a:close/>
              </a:path>
            </a:pathLst>
          </a:custGeom>
          <a:solidFill>
            <a:srgbClr val="DF1B5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g object 19"/>
          <p:cNvSpPr/>
          <p:nvPr/>
        </p:nvSpPr>
        <p:spPr>
          <a:xfrm>
            <a:off x="11989255" y="0"/>
            <a:ext cx="604366" cy="254000"/>
          </a:xfrm>
          <a:custGeom>
            <a:avLst/>
            <a:gdLst/>
            <a:ahLst/>
            <a:cxnLst/>
            <a:rect l="l" t="t" r="r" b="b"/>
            <a:pathLst>
              <a:path w="480695" h="254000">
                <a:moveTo>
                  <a:pt x="480190" y="0"/>
                </a:moveTo>
                <a:lnTo>
                  <a:pt x="0" y="0"/>
                </a:lnTo>
                <a:lnTo>
                  <a:pt x="0" y="253644"/>
                </a:lnTo>
                <a:lnTo>
                  <a:pt x="480190" y="0"/>
                </a:lnTo>
                <a:close/>
              </a:path>
            </a:pathLst>
          </a:custGeom>
          <a:solidFill>
            <a:srgbClr val="B1182C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g object 20"/>
          <p:cNvSpPr/>
          <p:nvPr/>
        </p:nvSpPr>
        <p:spPr>
          <a:xfrm>
            <a:off x="239" y="162356"/>
            <a:ext cx="4308000" cy="532130"/>
          </a:xfrm>
          <a:custGeom>
            <a:avLst/>
            <a:gdLst/>
            <a:ahLst/>
            <a:cxnLst/>
            <a:rect l="l" t="t" r="r" b="b"/>
            <a:pathLst>
              <a:path w="3426460" h="532130">
                <a:moveTo>
                  <a:pt x="3425888" y="0"/>
                </a:moveTo>
                <a:lnTo>
                  <a:pt x="2418972" y="531863"/>
                </a:lnTo>
                <a:lnTo>
                  <a:pt x="3425888" y="531863"/>
                </a:lnTo>
                <a:lnTo>
                  <a:pt x="3425888" y="0"/>
                </a:lnTo>
                <a:close/>
              </a:path>
              <a:path w="3426460" h="532130">
                <a:moveTo>
                  <a:pt x="0" y="21073"/>
                </a:moveTo>
                <a:lnTo>
                  <a:pt x="0" y="531863"/>
                </a:lnTo>
                <a:lnTo>
                  <a:pt x="966892" y="531863"/>
                </a:lnTo>
                <a:lnTo>
                  <a:pt x="0" y="21073"/>
                </a:lnTo>
                <a:close/>
              </a:path>
            </a:pathLst>
          </a:custGeom>
          <a:solidFill>
            <a:srgbClr val="DF1B5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g object 21"/>
          <p:cNvSpPr/>
          <p:nvPr/>
        </p:nvSpPr>
        <p:spPr>
          <a:xfrm>
            <a:off x="3041553" y="566470"/>
            <a:ext cx="609954" cy="128270"/>
          </a:xfrm>
          <a:custGeom>
            <a:avLst/>
            <a:gdLst/>
            <a:ahLst/>
            <a:cxnLst/>
            <a:rect l="l" t="t" r="r" b="b"/>
            <a:pathLst>
              <a:path w="485139" h="128270">
                <a:moveTo>
                  <a:pt x="241853" y="0"/>
                </a:moveTo>
                <a:lnTo>
                  <a:pt x="0" y="127749"/>
                </a:lnTo>
                <a:lnTo>
                  <a:pt x="484736" y="127749"/>
                </a:lnTo>
                <a:lnTo>
                  <a:pt x="241853" y="0"/>
                </a:lnTo>
                <a:close/>
              </a:path>
            </a:pathLst>
          </a:custGeom>
          <a:solidFill>
            <a:srgbClr val="B1182C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g object 22"/>
          <p:cNvSpPr/>
          <p:nvPr/>
        </p:nvSpPr>
        <p:spPr>
          <a:xfrm>
            <a:off x="2370199" y="1"/>
            <a:ext cx="449482" cy="188595"/>
          </a:xfrm>
          <a:custGeom>
            <a:avLst/>
            <a:gdLst/>
            <a:ahLst/>
            <a:cxnLst/>
            <a:rect l="l" t="t" r="r" b="b"/>
            <a:pathLst>
              <a:path w="357505" h="188595">
                <a:moveTo>
                  <a:pt x="356919" y="0"/>
                </a:moveTo>
                <a:lnTo>
                  <a:pt x="0" y="0"/>
                </a:lnTo>
                <a:lnTo>
                  <a:pt x="0" y="188531"/>
                </a:lnTo>
                <a:lnTo>
                  <a:pt x="356919" y="0"/>
                </a:lnTo>
                <a:close/>
              </a:path>
            </a:pathLst>
          </a:custGeom>
          <a:solidFill>
            <a:srgbClr val="DF1B5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g object 23"/>
          <p:cNvSpPr/>
          <p:nvPr/>
        </p:nvSpPr>
        <p:spPr>
          <a:xfrm>
            <a:off x="2358958" y="0"/>
            <a:ext cx="4192237" cy="694690"/>
          </a:xfrm>
          <a:custGeom>
            <a:avLst/>
            <a:gdLst/>
            <a:ahLst/>
            <a:cxnLst/>
            <a:rect l="l" t="t" r="r" b="b"/>
            <a:pathLst>
              <a:path w="3334385" h="694690">
                <a:moveTo>
                  <a:pt x="3334296" y="0"/>
                </a:moveTo>
                <a:lnTo>
                  <a:pt x="0" y="0"/>
                </a:lnTo>
                <a:lnTo>
                  <a:pt x="0" y="153695"/>
                </a:lnTo>
                <a:lnTo>
                  <a:pt x="1027656" y="694220"/>
                </a:lnTo>
                <a:lnTo>
                  <a:pt x="3334296" y="694220"/>
                </a:lnTo>
                <a:lnTo>
                  <a:pt x="3334296" y="0"/>
                </a:lnTo>
                <a:close/>
              </a:path>
            </a:pathLst>
          </a:custGeom>
          <a:solidFill>
            <a:srgbClr val="FAA81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4" name="bg 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1132" y="0"/>
            <a:ext cx="2898846" cy="69422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2173224" y="0"/>
            <a:ext cx="1683761" cy="694690"/>
          </a:xfrm>
          <a:custGeom>
            <a:avLst/>
            <a:gdLst/>
            <a:ahLst/>
            <a:cxnLst/>
            <a:rect l="l" t="t" r="r" b="b"/>
            <a:pathLst>
              <a:path w="1339214" h="694690">
                <a:moveTo>
                  <a:pt x="1338777" y="0"/>
                </a:moveTo>
                <a:lnTo>
                  <a:pt x="0" y="0"/>
                </a:lnTo>
                <a:lnTo>
                  <a:pt x="0" y="694220"/>
                </a:lnTo>
                <a:lnTo>
                  <a:pt x="18763" y="694220"/>
                </a:lnTo>
                <a:lnTo>
                  <a:pt x="1338777" y="0"/>
                </a:lnTo>
                <a:close/>
              </a:path>
            </a:pathLst>
          </a:custGeom>
          <a:solidFill>
            <a:srgbClr val="40A6B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6" name="bg object 26"/>
          <p:cNvSpPr/>
          <p:nvPr/>
        </p:nvSpPr>
        <p:spPr>
          <a:xfrm>
            <a:off x="240" y="1"/>
            <a:ext cx="4286444" cy="404495"/>
          </a:xfrm>
          <a:custGeom>
            <a:avLst/>
            <a:gdLst/>
            <a:ahLst/>
            <a:cxnLst/>
            <a:rect l="l" t="t" r="r" b="b"/>
            <a:pathLst>
              <a:path w="3409315" h="404495">
                <a:moveTo>
                  <a:pt x="708659" y="0"/>
                </a:moveTo>
                <a:lnTo>
                  <a:pt x="0" y="0"/>
                </a:lnTo>
                <a:lnTo>
                  <a:pt x="0" y="374323"/>
                </a:lnTo>
                <a:lnTo>
                  <a:pt x="708659" y="0"/>
                </a:lnTo>
                <a:close/>
              </a:path>
              <a:path w="3409315" h="404495">
                <a:moveTo>
                  <a:pt x="3409260" y="0"/>
                </a:moveTo>
                <a:lnTo>
                  <a:pt x="2644172" y="0"/>
                </a:lnTo>
                <a:lnTo>
                  <a:pt x="3409260" y="404177"/>
                </a:lnTo>
                <a:lnTo>
                  <a:pt x="3409260" y="0"/>
                </a:lnTo>
                <a:close/>
              </a:path>
            </a:pathLst>
          </a:custGeom>
          <a:solidFill>
            <a:srgbClr val="DF1B5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7" name="bg object 27"/>
          <p:cNvSpPr/>
          <p:nvPr/>
        </p:nvSpPr>
        <p:spPr>
          <a:xfrm>
            <a:off x="239" y="0"/>
            <a:ext cx="890980" cy="374650"/>
          </a:xfrm>
          <a:custGeom>
            <a:avLst/>
            <a:gdLst/>
            <a:ahLst/>
            <a:cxnLst/>
            <a:rect l="l" t="t" r="r" b="b"/>
            <a:pathLst>
              <a:path w="708660" h="374650">
                <a:moveTo>
                  <a:pt x="708658" y="0"/>
                </a:moveTo>
                <a:lnTo>
                  <a:pt x="0" y="0"/>
                </a:lnTo>
                <a:lnTo>
                  <a:pt x="0" y="374323"/>
                </a:lnTo>
                <a:lnTo>
                  <a:pt x="708658" y="0"/>
                </a:lnTo>
                <a:close/>
              </a:path>
            </a:pathLst>
          </a:custGeom>
          <a:solidFill>
            <a:srgbClr val="B1182C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8286" y="773005"/>
            <a:ext cx="1052796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1016" y="1555252"/>
            <a:ext cx="10378002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4B5C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8233" y="7080197"/>
            <a:ext cx="955887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12700">
              <a:spcBef>
                <a:spcPts val="75"/>
              </a:spcBef>
            </a:pPr>
            <a:r>
              <a:rPr lang="en-US" spc="-10"/>
              <a:t>INCLUSIVE</a:t>
            </a:r>
            <a:r>
              <a:rPr lang="en-US" spc="-15"/>
              <a:t> </a:t>
            </a:r>
            <a:r>
              <a:rPr lang="en-US" spc="5"/>
              <a:t>ACCESS</a:t>
            </a:r>
            <a:r>
              <a:rPr lang="en-US" spc="-15"/>
              <a:t> </a:t>
            </a:r>
            <a:r>
              <a:rPr lang="en-US" spc="-30"/>
              <a:t>AND</a:t>
            </a:r>
            <a:r>
              <a:rPr lang="en-US" spc="-15"/>
              <a:t> </a:t>
            </a:r>
            <a:r>
              <a:rPr lang="en-US" spc="5"/>
              <a:t>STUDENT</a:t>
            </a:r>
            <a:r>
              <a:rPr lang="en-US" spc="-15"/>
              <a:t> </a:t>
            </a:r>
            <a:r>
              <a:rPr lang="en-US" spc="20"/>
              <a:t>SUCCESS</a:t>
            </a:r>
            <a:r>
              <a:rPr lang="en-US" spc="-10"/>
              <a:t> </a:t>
            </a:r>
            <a:r>
              <a:rPr lang="en-US" spc="-20"/>
              <a:t>IN</a:t>
            </a:r>
            <a:r>
              <a:rPr lang="en-US" spc="-15"/>
              <a:t> </a:t>
            </a:r>
            <a:r>
              <a:rPr lang="en-US" spc="-5"/>
              <a:t>HIGHER</a:t>
            </a:r>
            <a:r>
              <a:rPr lang="en-US" spc="-15"/>
              <a:t> EDUCATION: </a:t>
            </a:r>
            <a:r>
              <a:rPr lang="en-US" spc="-55"/>
              <a:t>A</a:t>
            </a:r>
            <a:r>
              <a:rPr lang="en-US" spc="-10"/>
              <a:t> </a:t>
            </a:r>
            <a:r>
              <a:rPr lang="en-US" spc="-20"/>
              <a:t>NATIONAL</a:t>
            </a:r>
            <a:r>
              <a:rPr lang="en-US" spc="-15"/>
              <a:t> </a:t>
            </a:r>
            <a:r>
              <a:rPr lang="en-US" spc="-10"/>
              <a:t>STRATEGY</a:t>
            </a:r>
            <a:r>
              <a:rPr lang="en-US" spc="-15"/>
              <a:t> </a:t>
            </a:r>
            <a:r>
              <a:rPr lang="en-US" spc="-25"/>
              <a:t>2022-2026</a:t>
            </a:r>
            <a:r>
              <a:rPr lang="en-US" spc="365"/>
              <a:t> </a:t>
            </a:r>
            <a:r>
              <a:rPr lang="en-US" b="1" spc="15"/>
              <a:t>INTERIM</a:t>
            </a:r>
            <a:r>
              <a:rPr lang="en-US" b="1" spc="-5"/>
              <a:t> </a:t>
            </a:r>
            <a:r>
              <a:rPr lang="en-US" b="1" spc="40"/>
              <a:t>REPORT</a:t>
            </a:r>
            <a:r>
              <a:rPr lang="en-US" b="1" spc="-10"/>
              <a:t> </a:t>
            </a:r>
            <a:r>
              <a:rPr lang="en-US" b="1" spc="30"/>
              <a:t>OF</a:t>
            </a:r>
            <a:r>
              <a:rPr lang="en-US" b="1" spc="-10"/>
              <a:t> </a:t>
            </a:r>
            <a:r>
              <a:rPr lang="en-US" b="1" spc="5"/>
              <a:t>CONSULTATION</a:t>
            </a:r>
            <a:r>
              <a:rPr lang="en-US" b="1" spc="-10"/>
              <a:t> </a:t>
            </a:r>
            <a:r>
              <a:rPr lang="en-US" b="1" spc="45"/>
              <a:t>PROCESS</a:t>
            </a:r>
            <a:r>
              <a:rPr lang="en-US" b="1" spc="-5"/>
              <a:t> </a:t>
            </a:r>
            <a:r>
              <a:rPr lang="en-US" b="1" spc="40"/>
              <a:t>JULY</a:t>
            </a:r>
            <a:r>
              <a:rPr lang="en-US" b="1" spc="-10"/>
              <a:t> </a:t>
            </a:r>
            <a:r>
              <a:rPr lang="en-US" b="1" spc="15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2227" y="7033450"/>
            <a:ext cx="30922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0D92-BD0D-4C00-BD6B-45A3513FDE79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0169" y="7104853"/>
            <a:ext cx="24669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 smtClean="0"/>
              <a:pPr marL="38100">
                <a:spcBef>
                  <a:spcPts val="80"/>
                </a:spcBef>
              </a:pPr>
              <a:t>‹#›</a:t>
            </a:fld>
            <a:endParaRPr lang="en-IE" spc="1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microsoft.com/office/2018/10/relationships/comments" Target="../comments/modernComment_20E_3C720EBF.xml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microsoft.com/office/2018/10/relationships/comments" Target="../comments/modernComment_20D_4B84F6A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microsoft.com/office/2018/10/relationships/comments" Target="../comments/modernComment_208_3F42D71D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270C24-24FA-4F70-BDCA-6862D2F710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1</a:t>
            </a:fld>
            <a:endParaRPr lang="en-IE" spc="15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008E6012-157E-4804-F96E-CD5019B7C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1111569"/>
            <a:ext cx="13403898" cy="5339715"/>
          </a:xfrm>
          <a:custGeom>
            <a:avLst/>
            <a:gdLst/>
            <a:ahLst/>
            <a:cxnLst/>
            <a:rect l="l" t="t" r="r" b="b"/>
            <a:pathLst>
              <a:path w="10688955" h="5339715">
                <a:moveTo>
                  <a:pt x="10688942" y="0"/>
                </a:moveTo>
                <a:lnTo>
                  <a:pt x="0" y="0"/>
                </a:lnTo>
                <a:lnTo>
                  <a:pt x="0" y="5339448"/>
                </a:lnTo>
                <a:lnTo>
                  <a:pt x="10688942" y="5339448"/>
                </a:lnTo>
                <a:lnTo>
                  <a:pt x="10688942" y="0"/>
                </a:lnTo>
                <a:close/>
              </a:path>
            </a:pathLst>
          </a:custGeom>
          <a:solidFill>
            <a:srgbClr val="FAA61A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4E73D9E5-291D-F6BF-2F5E-99FA1D98E8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9645" y="1732753"/>
            <a:ext cx="1165483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E" sz="6000" u="none" spc="185">
                <a:solidFill>
                  <a:schemeClr val="bg1"/>
                </a:solidFill>
              </a:rPr>
              <a:t>NATIONAL ACCESS FORUM 2024</a:t>
            </a:r>
            <a:br>
              <a:rPr lang="en-IE" sz="5400" u="none" spc="185">
                <a:solidFill>
                  <a:schemeClr val="bg1"/>
                </a:solidFill>
              </a:rPr>
            </a:br>
            <a:r>
              <a:rPr lang="en-IE" sz="5400" u="none" spc="185">
                <a:solidFill>
                  <a:schemeClr val="bg1"/>
                </a:solidFill>
              </a:rPr>
              <a:t>Progress to Date</a:t>
            </a:r>
            <a:br>
              <a:rPr lang="en-GB" sz="5400" u="none" spc="185">
                <a:solidFill>
                  <a:schemeClr val="bg1"/>
                </a:solidFill>
              </a:rPr>
            </a:br>
            <a:endParaRPr lang="en-GB" sz="5400">
              <a:solidFill>
                <a:schemeClr val="bg1"/>
              </a:solidFill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7F20317-D016-1FA4-C12B-321FA7A147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9645" y="4385299"/>
            <a:ext cx="7326557" cy="1595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30575">
              <a:lnSpc>
                <a:spcPts val="4000"/>
              </a:lnSpc>
              <a:spcBef>
                <a:spcPts val="260"/>
              </a:spcBef>
            </a:pPr>
            <a:r>
              <a:rPr lang="en-IE" sz="2800" spc="185">
                <a:solidFill>
                  <a:schemeClr val="bg1"/>
                </a:solidFill>
                <a:ea typeface="+mj-ea"/>
              </a:rPr>
              <a:t>Dr Louise Callinan</a:t>
            </a:r>
          </a:p>
          <a:p>
            <a:pPr marL="12700" marR="3330575">
              <a:lnSpc>
                <a:spcPts val="4000"/>
              </a:lnSpc>
              <a:spcBef>
                <a:spcPts val="260"/>
              </a:spcBef>
            </a:pPr>
            <a:r>
              <a:rPr lang="en-IE" sz="2800" spc="185">
                <a:solidFill>
                  <a:schemeClr val="bg1"/>
                </a:solidFill>
                <a:ea typeface="+mj-ea"/>
              </a:rPr>
              <a:t>Head of Access Policy</a:t>
            </a:r>
          </a:p>
          <a:p>
            <a:pPr marL="12700" marR="3330575">
              <a:lnSpc>
                <a:spcPts val="4000"/>
              </a:lnSpc>
              <a:spcBef>
                <a:spcPts val="260"/>
              </a:spcBef>
            </a:pPr>
            <a:r>
              <a:rPr lang="en-IE" sz="2800" b="0" spc="185">
                <a:solidFill>
                  <a:schemeClr val="bg1"/>
                </a:solidFill>
                <a:ea typeface="+mj-ea"/>
              </a:rPr>
              <a:t>22 April 2024</a:t>
            </a:r>
          </a:p>
        </p:txBody>
      </p:sp>
      <p:grpSp>
        <p:nvGrpSpPr>
          <p:cNvPr id="6" name="Group 5" descr="HEA logo">
            <a:extLst>
              <a:ext uri="{FF2B5EF4-FFF2-40B4-BE49-F238E27FC236}">
                <a16:creationId xmlns:a16="http://schemas.microsoft.com/office/drawing/2014/main" id="{726E32FF-D876-EDEC-E784-4FBF65DFBE35}"/>
              </a:ext>
            </a:extLst>
          </p:cNvPr>
          <p:cNvGrpSpPr/>
          <p:nvPr/>
        </p:nvGrpSpPr>
        <p:grpSpPr>
          <a:xfrm>
            <a:off x="9921774" y="6747781"/>
            <a:ext cx="2786153" cy="502920"/>
            <a:chOff x="7585002" y="6760082"/>
            <a:chExt cx="2786153" cy="502920"/>
          </a:xfrm>
        </p:grpSpPr>
        <p:pic>
          <p:nvPicPr>
            <p:cNvPr id="7" name="object 24">
              <a:extLst>
                <a:ext uri="{FF2B5EF4-FFF2-40B4-BE49-F238E27FC236}">
                  <a16:creationId xmlns:a16="http://schemas.microsoft.com/office/drawing/2014/main" id="{46216EFE-61A7-8630-FC11-CDAF4E2055E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96327" y="6864805"/>
              <a:ext cx="1974828" cy="244925"/>
            </a:xfrm>
            <a:prstGeom prst="rect">
              <a:avLst/>
            </a:prstGeom>
          </p:spPr>
        </p:pic>
        <p:sp>
          <p:nvSpPr>
            <p:cNvPr id="8" name="object 25">
              <a:extLst>
                <a:ext uri="{FF2B5EF4-FFF2-40B4-BE49-F238E27FC236}">
                  <a16:creationId xmlns:a16="http://schemas.microsoft.com/office/drawing/2014/main" id="{9AB8AE65-FCCB-8AAD-4B39-2D9429E76CDC}"/>
                </a:ext>
              </a:extLst>
            </p:cNvPr>
            <p:cNvSpPr/>
            <p:nvPr/>
          </p:nvSpPr>
          <p:spPr>
            <a:xfrm>
              <a:off x="7585002" y="6858020"/>
              <a:ext cx="211454" cy="254635"/>
            </a:xfrm>
            <a:custGeom>
              <a:avLst/>
              <a:gdLst/>
              <a:ahLst/>
              <a:cxnLst/>
              <a:rect l="l" t="t" r="r" b="b"/>
              <a:pathLst>
                <a:path w="211454" h="254634">
                  <a:moveTo>
                    <a:pt x="211451" y="0"/>
                  </a:moveTo>
                  <a:lnTo>
                    <a:pt x="164623" y="0"/>
                  </a:lnTo>
                  <a:lnTo>
                    <a:pt x="165384" y="13997"/>
                  </a:lnTo>
                  <a:lnTo>
                    <a:pt x="166346" y="49380"/>
                  </a:lnTo>
                  <a:lnTo>
                    <a:pt x="166479" y="100703"/>
                  </a:lnTo>
                  <a:lnTo>
                    <a:pt x="45335" y="100703"/>
                  </a:lnTo>
                  <a:lnTo>
                    <a:pt x="45405" y="46402"/>
                  </a:lnTo>
                  <a:lnTo>
                    <a:pt x="45964" y="10915"/>
                  </a:lnTo>
                  <a:lnTo>
                    <a:pt x="46452" y="0"/>
                  </a:lnTo>
                  <a:lnTo>
                    <a:pt x="0" y="0"/>
                  </a:lnTo>
                  <a:lnTo>
                    <a:pt x="545" y="10915"/>
                  </a:lnTo>
                  <a:lnTo>
                    <a:pt x="1358" y="46402"/>
                  </a:lnTo>
                  <a:lnTo>
                    <a:pt x="1485" y="200663"/>
                  </a:lnTo>
                  <a:lnTo>
                    <a:pt x="1021" y="231093"/>
                  </a:lnTo>
                  <a:lnTo>
                    <a:pt x="0" y="254551"/>
                  </a:lnTo>
                  <a:lnTo>
                    <a:pt x="46452" y="254551"/>
                  </a:lnTo>
                  <a:lnTo>
                    <a:pt x="45964" y="244519"/>
                  </a:lnTo>
                  <a:lnTo>
                    <a:pt x="45405" y="216088"/>
                  </a:lnTo>
                  <a:lnTo>
                    <a:pt x="45335" y="137123"/>
                  </a:lnTo>
                  <a:lnTo>
                    <a:pt x="166479" y="137123"/>
                  </a:lnTo>
                  <a:lnTo>
                    <a:pt x="166479" y="200663"/>
                  </a:lnTo>
                  <a:lnTo>
                    <a:pt x="165970" y="231093"/>
                  </a:lnTo>
                  <a:lnTo>
                    <a:pt x="165384" y="244513"/>
                  </a:lnTo>
                  <a:lnTo>
                    <a:pt x="164623" y="254551"/>
                  </a:lnTo>
                  <a:lnTo>
                    <a:pt x="211451" y="254551"/>
                  </a:lnTo>
                  <a:lnTo>
                    <a:pt x="210902" y="244519"/>
                  </a:lnTo>
                  <a:lnTo>
                    <a:pt x="210092" y="216088"/>
                  </a:lnTo>
                  <a:lnTo>
                    <a:pt x="209965" y="66516"/>
                  </a:lnTo>
                  <a:lnTo>
                    <a:pt x="210427" y="31725"/>
                  </a:lnTo>
                  <a:lnTo>
                    <a:pt x="211451" y="0"/>
                  </a:lnTo>
                  <a:close/>
                </a:path>
              </a:pathLst>
            </a:custGeom>
            <a:solidFill>
              <a:srgbClr val="2161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" name="object 26">
              <a:extLst>
                <a:ext uri="{FF2B5EF4-FFF2-40B4-BE49-F238E27FC236}">
                  <a16:creationId xmlns:a16="http://schemas.microsoft.com/office/drawing/2014/main" id="{6119E85B-1D8D-3ABE-C6D5-A85EBA7F7641}"/>
                </a:ext>
              </a:extLst>
            </p:cNvPr>
            <p:cNvGrpSpPr/>
            <p:nvPr/>
          </p:nvGrpSpPr>
          <p:grpSpPr>
            <a:xfrm>
              <a:off x="7853326" y="6760082"/>
              <a:ext cx="497205" cy="502920"/>
              <a:chOff x="7853326" y="6760082"/>
              <a:chExt cx="497205" cy="502920"/>
            </a:xfrm>
          </p:grpSpPr>
          <p:sp>
            <p:nvSpPr>
              <p:cNvPr id="11" name="object 27">
                <a:extLst>
                  <a:ext uri="{FF2B5EF4-FFF2-40B4-BE49-F238E27FC236}">
                    <a16:creationId xmlns:a16="http://schemas.microsoft.com/office/drawing/2014/main" id="{DCD603D1-5D0F-9FC7-D2B1-3393FCF2CC0C}"/>
                  </a:ext>
                </a:extLst>
              </p:cNvPr>
              <p:cNvSpPr/>
              <p:nvPr/>
            </p:nvSpPr>
            <p:spPr>
              <a:xfrm>
                <a:off x="7853324" y="6853580"/>
                <a:ext cx="414655" cy="260985"/>
              </a:xfrm>
              <a:custGeom>
                <a:avLst/>
                <a:gdLst/>
                <a:ahLst/>
                <a:cxnLst/>
                <a:rect l="l" t="t" r="r" b="b"/>
                <a:pathLst>
                  <a:path w="414654" h="260984">
                    <a:moveTo>
                      <a:pt x="138239" y="221462"/>
                    </a:moveTo>
                    <a:lnTo>
                      <a:pt x="127203" y="221957"/>
                    </a:lnTo>
                    <a:lnTo>
                      <a:pt x="93865" y="222504"/>
                    </a:lnTo>
                    <a:lnTo>
                      <a:pt x="45339" y="222567"/>
                    </a:lnTo>
                    <a:lnTo>
                      <a:pt x="45339" y="143052"/>
                    </a:lnTo>
                    <a:lnTo>
                      <a:pt x="88303" y="143129"/>
                    </a:lnTo>
                    <a:lnTo>
                      <a:pt x="119341" y="143687"/>
                    </a:lnTo>
                    <a:lnTo>
                      <a:pt x="130060" y="144170"/>
                    </a:lnTo>
                    <a:lnTo>
                      <a:pt x="130060" y="105524"/>
                    </a:lnTo>
                    <a:lnTo>
                      <a:pt x="119341" y="106006"/>
                    </a:lnTo>
                    <a:lnTo>
                      <a:pt x="88303" y="106565"/>
                    </a:lnTo>
                    <a:lnTo>
                      <a:pt x="45339" y="106641"/>
                    </a:lnTo>
                    <a:lnTo>
                      <a:pt x="45339" y="40487"/>
                    </a:lnTo>
                    <a:lnTo>
                      <a:pt x="71716" y="40487"/>
                    </a:lnTo>
                    <a:lnTo>
                      <a:pt x="108788" y="40817"/>
                    </a:lnTo>
                    <a:lnTo>
                      <a:pt x="124079" y="41275"/>
                    </a:lnTo>
                    <a:lnTo>
                      <a:pt x="135267" y="41973"/>
                    </a:lnTo>
                    <a:lnTo>
                      <a:pt x="135267" y="2590"/>
                    </a:lnTo>
                    <a:lnTo>
                      <a:pt x="124079" y="3187"/>
                    </a:lnTo>
                    <a:lnTo>
                      <a:pt x="90843" y="4267"/>
                    </a:lnTo>
                    <a:lnTo>
                      <a:pt x="71716" y="4445"/>
                    </a:lnTo>
                    <a:lnTo>
                      <a:pt x="0" y="4445"/>
                    </a:lnTo>
                    <a:lnTo>
                      <a:pt x="1016" y="32080"/>
                    </a:lnTo>
                    <a:lnTo>
                      <a:pt x="1485" y="70586"/>
                    </a:lnTo>
                    <a:lnTo>
                      <a:pt x="1358" y="207048"/>
                    </a:lnTo>
                    <a:lnTo>
                      <a:pt x="0" y="258991"/>
                    </a:lnTo>
                    <a:lnTo>
                      <a:pt x="74688" y="258991"/>
                    </a:lnTo>
                    <a:lnTo>
                      <a:pt x="111899" y="259461"/>
                    </a:lnTo>
                    <a:lnTo>
                      <a:pt x="138239" y="260477"/>
                    </a:lnTo>
                    <a:lnTo>
                      <a:pt x="138239" y="221462"/>
                    </a:lnTo>
                    <a:close/>
                  </a:path>
                  <a:path w="414654" h="260984">
                    <a:moveTo>
                      <a:pt x="414362" y="259003"/>
                    </a:moveTo>
                    <a:lnTo>
                      <a:pt x="392696" y="217982"/>
                    </a:lnTo>
                    <a:lnTo>
                      <a:pt x="378942" y="188404"/>
                    </a:lnTo>
                    <a:lnTo>
                      <a:pt x="362877" y="153098"/>
                    </a:lnTo>
                    <a:lnTo>
                      <a:pt x="328218" y="76911"/>
                    </a:lnTo>
                    <a:lnTo>
                      <a:pt x="315874" y="49796"/>
                    </a:lnTo>
                    <a:lnTo>
                      <a:pt x="315874" y="153098"/>
                    </a:lnTo>
                    <a:lnTo>
                      <a:pt x="253453" y="153098"/>
                    </a:lnTo>
                    <a:lnTo>
                      <a:pt x="284670" y="76911"/>
                    </a:lnTo>
                    <a:lnTo>
                      <a:pt x="315874" y="153098"/>
                    </a:lnTo>
                    <a:lnTo>
                      <a:pt x="315874" y="49796"/>
                    </a:lnTo>
                    <a:lnTo>
                      <a:pt x="293204" y="0"/>
                    </a:lnTo>
                    <a:lnTo>
                      <a:pt x="280949" y="0"/>
                    </a:lnTo>
                    <a:lnTo>
                      <a:pt x="190652" y="202526"/>
                    </a:lnTo>
                    <a:lnTo>
                      <a:pt x="183553" y="218147"/>
                    </a:lnTo>
                    <a:lnTo>
                      <a:pt x="176288" y="233146"/>
                    </a:lnTo>
                    <a:lnTo>
                      <a:pt x="169583" y="246265"/>
                    </a:lnTo>
                    <a:lnTo>
                      <a:pt x="162775" y="259003"/>
                    </a:lnTo>
                    <a:lnTo>
                      <a:pt x="209969" y="259003"/>
                    </a:lnTo>
                    <a:lnTo>
                      <a:pt x="212699" y="251218"/>
                    </a:lnTo>
                    <a:lnTo>
                      <a:pt x="216039" y="242519"/>
                    </a:lnTo>
                    <a:lnTo>
                      <a:pt x="219913" y="232994"/>
                    </a:lnTo>
                    <a:lnTo>
                      <a:pt x="224459" y="222211"/>
                    </a:lnTo>
                    <a:lnTo>
                      <a:pt x="238582" y="188404"/>
                    </a:lnTo>
                    <a:lnTo>
                      <a:pt x="330746" y="188404"/>
                    </a:lnTo>
                    <a:lnTo>
                      <a:pt x="345236" y="222948"/>
                    </a:lnTo>
                    <a:lnTo>
                      <a:pt x="349427" y="233146"/>
                    </a:lnTo>
                    <a:lnTo>
                      <a:pt x="353390" y="242709"/>
                    </a:lnTo>
                    <a:lnTo>
                      <a:pt x="356831" y="251231"/>
                    </a:lnTo>
                    <a:lnTo>
                      <a:pt x="359727" y="259003"/>
                    </a:lnTo>
                    <a:lnTo>
                      <a:pt x="414362" y="259003"/>
                    </a:lnTo>
                    <a:close/>
                  </a:path>
                </a:pathLst>
              </a:custGeom>
              <a:solidFill>
                <a:srgbClr val="21619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28">
                <a:extLst>
                  <a:ext uri="{FF2B5EF4-FFF2-40B4-BE49-F238E27FC236}">
                    <a16:creationId xmlns:a16="http://schemas.microsoft.com/office/drawing/2014/main" id="{B591B157-E5A4-7FF2-3FE2-0644191396C4}"/>
                  </a:ext>
                </a:extLst>
              </p:cNvPr>
              <p:cNvSpPr/>
              <p:nvPr/>
            </p:nvSpPr>
            <p:spPr>
              <a:xfrm>
                <a:off x="8310328" y="6760082"/>
                <a:ext cx="40640" cy="502920"/>
              </a:xfrm>
              <a:custGeom>
                <a:avLst/>
                <a:gdLst/>
                <a:ahLst/>
                <a:cxnLst/>
                <a:rect l="l" t="t" r="r" b="b"/>
                <a:pathLst>
                  <a:path w="40640" h="502920">
                    <a:moveTo>
                      <a:pt x="40035" y="0"/>
                    </a:moveTo>
                    <a:lnTo>
                      <a:pt x="434" y="0"/>
                    </a:lnTo>
                    <a:lnTo>
                      <a:pt x="0" y="502754"/>
                    </a:lnTo>
                    <a:lnTo>
                      <a:pt x="39604" y="502754"/>
                    </a:lnTo>
                    <a:lnTo>
                      <a:pt x="40035" y="0"/>
                    </a:lnTo>
                    <a:close/>
                  </a:path>
                </a:pathLst>
              </a:custGeom>
              <a:solidFill>
                <a:srgbClr val="D2223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1404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FB4EE-C3E5-2B61-CC5A-2949FA3B191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10</a:t>
            </a:fld>
            <a:endParaRPr lang="en-IE" spc="15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398512-E2F7-9DFD-3E7E-2E966EAA86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4376541"/>
              </p:ext>
            </p:extLst>
          </p:nvPr>
        </p:nvGraphicFramePr>
        <p:xfrm>
          <a:off x="1250588" y="2155949"/>
          <a:ext cx="11659859" cy="3263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object 40">
            <a:extLst>
              <a:ext uri="{FF2B5EF4-FFF2-40B4-BE49-F238E27FC236}">
                <a16:creationId xmlns:a16="http://schemas.microsoft.com/office/drawing/2014/main" id="{3C7E1421-B92F-79BA-A41F-10DEA8E08CAE}"/>
              </a:ext>
            </a:extLst>
          </p:cNvPr>
          <p:cNvSpPr txBox="1">
            <a:spLocks/>
          </p:cNvSpPr>
          <p:nvPr/>
        </p:nvSpPr>
        <p:spPr>
          <a:xfrm>
            <a:off x="416865" y="928534"/>
            <a:ext cx="10015968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/>
            </a:pPr>
            <a:r>
              <a:rPr lang="en-IE" sz="8400" u="none" kern="0" spc="60" baseline="-2976">
                <a:solidFill>
                  <a:srgbClr val="FAA61A"/>
                </a:solidFill>
              </a:rPr>
              <a:t>[</a:t>
            </a:r>
            <a:r>
              <a:rPr lang="en-IE" sz="3600" u="none" spc="185">
                <a:solidFill>
                  <a:srgbClr val="4B5C66"/>
                </a:solidFill>
              </a:rPr>
              <a:t>INCLUSIVITY GOAL - KEY HIGHLIGHTS </a:t>
            </a:r>
            <a:r>
              <a:rPr lang="en-IE" sz="8400" u="none" kern="0" spc="157" baseline="-2976">
                <a:solidFill>
                  <a:srgbClr val="FAA61A"/>
                </a:solidFill>
              </a:rPr>
              <a:t>]</a:t>
            </a:r>
            <a:endParaRPr lang="en-IE" sz="8400" kern="0" baseline="-2976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5B53D3-5DEF-BEEB-8467-BC0B55EEB329}"/>
              </a:ext>
            </a:extLst>
          </p:cNvPr>
          <p:cNvSpPr txBox="1"/>
          <p:nvPr/>
        </p:nvSpPr>
        <p:spPr>
          <a:xfrm>
            <a:off x="761250" y="1882253"/>
            <a:ext cx="88871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spc="185">
                <a:solidFill>
                  <a:srgbClr val="4B5C66"/>
                </a:solidFill>
                <a:latin typeface="Calibri"/>
                <a:ea typeface="+mj-ea"/>
                <a:cs typeface="Calibri"/>
              </a:rPr>
              <a:t>A MORE DIVERSE TEACHER WORKFORCE </a:t>
            </a:r>
            <a:endParaRPr lang="en-IE" sz="2400" b="1" spc="185">
              <a:solidFill>
                <a:srgbClr val="4B5C66"/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1167CE-1896-97CF-C6C1-20FD059561E7}"/>
              </a:ext>
            </a:extLst>
          </p:cNvPr>
          <p:cNvSpPr txBox="1"/>
          <p:nvPr/>
        </p:nvSpPr>
        <p:spPr>
          <a:xfrm>
            <a:off x="761250" y="5003512"/>
            <a:ext cx="115366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spc="185">
                <a:solidFill>
                  <a:srgbClr val="4B5C66"/>
                </a:solidFill>
                <a:latin typeface="Calibri"/>
                <a:ea typeface="+mj-ea"/>
                <a:cs typeface="Calibri"/>
              </a:rPr>
              <a:t>MORE DIVERSE STUDENT POPULATION ACROSS ALL PROGRAMMES AND ALL LEVELS OF STUDY</a:t>
            </a:r>
            <a:endParaRPr lang="en-IE" sz="2400" b="1" spc="185">
              <a:solidFill>
                <a:srgbClr val="4B5C66"/>
              </a:solidFill>
              <a:latin typeface="Calibri"/>
              <a:ea typeface="+mj-ea"/>
              <a:cs typeface="Calibri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E36EA7B-88E9-0E9D-9F16-D0EEE9E95F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6471660"/>
              </p:ext>
            </p:extLst>
          </p:nvPr>
        </p:nvGraphicFramePr>
        <p:xfrm>
          <a:off x="1250587" y="6006416"/>
          <a:ext cx="11659859" cy="62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01410783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FB4EE-C3E5-2B61-CC5A-2949FA3B191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11</a:t>
            </a:fld>
            <a:endParaRPr lang="en-IE" spc="15"/>
          </a:p>
        </p:txBody>
      </p:sp>
      <p:sp>
        <p:nvSpPr>
          <p:cNvPr id="6" name="object 40">
            <a:extLst>
              <a:ext uri="{FF2B5EF4-FFF2-40B4-BE49-F238E27FC236}">
                <a16:creationId xmlns:a16="http://schemas.microsoft.com/office/drawing/2014/main" id="{3C7E1421-B92F-79BA-A41F-10DEA8E08CAE}"/>
              </a:ext>
            </a:extLst>
          </p:cNvPr>
          <p:cNvSpPr txBox="1">
            <a:spLocks/>
          </p:cNvSpPr>
          <p:nvPr/>
        </p:nvSpPr>
        <p:spPr>
          <a:xfrm>
            <a:off x="416865" y="843264"/>
            <a:ext cx="10015968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/>
            </a:pPr>
            <a:r>
              <a:rPr lang="en-IE" sz="8400" u="none" kern="0" spc="60" baseline="-2976">
                <a:solidFill>
                  <a:srgbClr val="FAA61A"/>
                </a:solidFill>
              </a:rPr>
              <a:t>[</a:t>
            </a:r>
            <a:r>
              <a:rPr lang="en-IE" sz="3600" u="none" spc="185">
                <a:solidFill>
                  <a:srgbClr val="4B5C66"/>
                </a:solidFill>
              </a:rPr>
              <a:t>INCLUSIVITY GOAL - KEY HIGHLIGHTS </a:t>
            </a:r>
            <a:r>
              <a:rPr lang="en-IE" sz="8400" u="none" kern="0" spc="157" baseline="-2976">
                <a:solidFill>
                  <a:srgbClr val="FAA61A"/>
                </a:solidFill>
              </a:rPr>
              <a:t>]</a:t>
            </a:r>
            <a:endParaRPr lang="en-IE" sz="8400" kern="0" baseline="-2976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5B53D3-5DEF-BEEB-8467-BC0B55EEB329}"/>
              </a:ext>
            </a:extLst>
          </p:cNvPr>
          <p:cNvSpPr txBox="1"/>
          <p:nvPr/>
        </p:nvSpPr>
        <p:spPr>
          <a:xfrm>
            <a:off x="802393" y="1890155"/>
            <a:ext cx="105773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spc="185">
                <a:solidFill>
                  <a:srgbClr val="4B5C66"/>
                </a:solidFill>
                <a:latin typeface="Calibri"/>
                <a:ea typeface="+mj-ea"/>
                <a:cs typeface="Calibri"/>
              </a:rPr>
              <a:t>OPPORTUNITIES FOR STUDENTS WITH INTELLECTUAL DISABILITIES</a:t>
            </a:r>
            <a:endParaRPr lang="en-IE" sz="2400" b="1" spc="185">
              <a:solidFill>
                <a:srgbClr val="4B5C66"/>
              </a:solidFill>
              <a:latin typeface="Calibri"/>
              <a:ea typeface="+mj-ea"/>
              <a:cs typeface="Calibri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246D2EA-7AC4-3ABE-EEF6-E01F7992F4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7309136"/>
              </p:ext>
            </p:extLst>
          </p:nvPr>
        </p:nvGraphicFramePr>
        <p:xfrm>
          <a:off x="1178932" y="2522253"/>
          <a:ext cx="10923421" cy="2844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F5ED65C-DE73-5E9C-DF18-66B91643F803}"/>
              </a:ext>
            </a:extLst>
          </p:cNvPr>
          <p:cNvSpPr txBox="1"/>
          <p:nvPr/>
        </p:nvSpPr>
        <p:spPr>
          <a:xfrm>
            <a:off x="802393" y="5659076"/>
            <a:ext cx="83144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spc="185">
                <a:solidFill>
                  <a:srgbClr val="4B5C66"/>
                </a:solidFill>
                <a:ea typeface="+mj-ea"/>
                <a:cs typeface="Calibri"/>
              </a:rPr>
              <a:t>MORE INCLUSIVE ENVIRONMENTS</a:t>
            </a:r>
            <a:endParaRPr lang="en-IE" sz="2400" b="1" spc="185">
              <a:solidFill>
                <a:srgbClr val="4B5C66"/>
              </a:solidFill>
              <a:latin typeface="Calibri"/>
              <a:ea typeface="+mj-ea"/>
              <a:cs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C8076A-748F-80B3-F0A0-EB9B8468F78F}"/>
              </a:ext>
            </a:extLst>
          </p:cNvPr>
          <p:cNvGrpSpPr/>
          <p:nvPr/>
        </p:nvGrpSpPr>
        <p:grpSpPr>
          <a:xfrm>
            <a:off x="1178932" y="6152654"/>
            <a:ext cx="10923421" cy="622830"/>
            <a:chOff x="0" y="4469"/>
            <a:chExt cx="8517328" cy="48672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D91EE75-0263-1B9F-0EC3-40E277C3AAD4}"/>
                </a:ext>
              </a:extLst>
            </p:cNvPr>
            <p:cNvSpPr/>
            <p:nvPr/>
          </p:nvSpPr>
          <p:spPr>
            <a:xfrm>
              <a:off x="0" y="4469"/>
              <a:ext cx="8517328" cy="4867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E" sz="2400"/>
            </a:p>
          </p:txBody>
        </p:sp>
        <p:sp>
          <p:nvSpPr>
            <p:cNvPr id="14" name="Rectangle: Rounded Corners 4">
              <a:extLst>
                <a:ext uri="{FF2B5EF4-FFF2-40B4-BE49-F238E27FC236}">
                  <a16:creationId xmlns:a16="http://schemas.microsoft.com/office/drawing/2014/main" id="{9EBD2E4C-8E88-F009-4439-325274AF2885}"/>
                </a:ext>
              </a:extLst>
            </p:cNvPr>
            <p:cNvSpPr txBox="1"/>
            <p:nvPr/>
          </p:nvSpPr>
          <p:spPr>
            <a:xfrm>
              <a:off x="23760" y="28229"/>
              <a:ext cx="8469808" cy="43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/>
                <a:t>Additional €1.8m announced in February 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700509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312521F-4616-4452-A0D9-D4E4CAB619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  <a:defRPr/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  <a:defRPr/>
              </a:pPr>
              <a:t>12</a:t>
            </a:fld>
            <a:endParaRPr lang="en-IE" spc="15"/>
          </a:p>
        </p:txBody>
      </p:sp>
      <p:sp>
        <p:nvSpPr>
          <p:cNvPr id="35" name="object 40">
            <a:extLst>
              <a:ext uri="{FF2B5EF4-FFF2-40B4-BE49-F238E27FC236}">
                <a16:creationId xmlns:a16="http://schemas.microsoft.com/office/drawing/2014/main" id="{F2CAE687-8BA0-49DC-B4E3-330A4D8CF88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6865" y="963928"/>
            <a:ext cx="10015968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spc="60" baseline="-2976">
                <a:solidFill>
                  <a:srgbClr val="FAA61A"/>
                </a:solidFill>
              </a:rPr>
              <a:t>[</a:t>
            </a:r>
            <a:r>
              <a:rPr lang="en-IE" sz="3600" u="none" kern="1200" spc="185">
                <a:solidFill>
                  <a:srgbClr val="4B5C66"/>
                </a:solidFill>
              </a:rPr>
              <a:t>AREAS OF CHALLENGE</a:t>
            </a:r>
            <a:r>
              <a:rPr lang="en-IE" sz="8400" u="none" spc="157" baseline="-2976">
                <a:solidFill>
                  <a:srgbClr val="FAA61A"/>
                </a:solidFill>
              </a:rPr>
              <a:t>]</a:t>
            </a:r>
            <a:endParaRPr lang="en-IE" sz="8400" baseline="-2976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705339B-FA3F-75A8-CA90-01FFD2EE45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0462833"/>
              </p:ext>
            </p:extLst>
          </p:nvPr>
        </p:nvGraphicFramePr>
        <p:xfrm>
          <a:off x="1714285" y="2005632"/>
          <a:ext cx="10015967" cy="493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998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312521F-4616-4452-A0D9-D4E4CAB619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13</a:t>
            </a:fld>
            <a:endParaRPr lang="en-IE" spc="15"/>
          </a:p>
        </p:txBody>
      </p:sp>
      <p:graphicFrame>
        <p:nvGraphicFramePr>
          <p:cNvPr id="38" name="Diagram 37" descr="List of Contents:&#10;">
            <a:extLst>
              <a:ext uri="{FF2B5EF4-FFF2-40B4-BE49-F238E27FC236}">
                <a16:creationId xmlns:a16="http://schemas.microsoft.com/office/drawing/2014/main" id="{C6FF0B6A-C08E-4E7B-8FC0-F8B69B1341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715467"/>
              </p:ext>
            </p:extLst>
          </p:nvPr>
        </p:nvGraphicFramePr>
        <p:xfrm>
          <a:off x="871173" y="2128073"/>
          <a:ext cx="11702191" cy="4348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object 40">
            <a:extLst>
              <a:ext uri="{FF2B5EF4-FFF2-40B4-BE49-F238E27FC236}">
                <a16:creationId xmlns:a16="http://schemas.microsoft.com/office/drawing/2014/main" id="{F2CAE687-8BA0-49DC-B4E3-330A4D8CF88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3343" y="955944"/>
            <a:ext cx="10015968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spc="60" baseline="-2976">
                <a:solidFill>
                  <a:srgbClr val="FAA61A"/>
                </a:solidFill>
              </a:rPr>
              <a:t>[</a:t>
            </a:r>
            <a:r>
              <a:rPr lang="en-IE" sz="3600" u="none" kern="1200" spc="185">
                <a:solidFill>
                  <a:srgbClr val="4B5C66"/>
                </a:solidFill>
              </a:rPr>
              <a:t>PRIORITIES</a:t>
            </a:r>
            <a:r>
              <a:rPr lang="en-IE" sz="8400" u="none" spc="157" baseline="-2976">
                <a:solidFill>
                  <a:srgbClr val="FAA61A"/>
                </a:solidFill>
              </a:rPr>
              <a:t>]</a:t>
            </a:r>
            <a:endParaRPr lang="en-IE" sz="8400" baseline="-2976"/>
          </a:p>
        </p:txBody>
      </p:sp>
    </p:spTree>
    <p:extLst>
      <p:ext uri="{BB962C8B-B14F-4D97-AF65-F5344CB8AC3E}">
        <p14:creationId xmlns:p14="http://schemas.microsoft.com/office/powerpoint/2010/main" val="2912526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E75D7-B636-9DEB-0BE2-71495BFCA5C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14</a:t>
            </a:fld>
            <a:endParaRPr lang="en-IE" spc="15"/>
          </a:p>
        </p:txBody>
      </p:sp>
      <p:sp>
        <p:nvSpPr>
          <p:cNvPr id="2" name="object 40">
            <a:extLst>
              <a:ext uri="{FF2B5EF4-FFF2-40B4-BE49-F238E27FC236}">
                <a16:creationId xmlns:a16="http://schemas.microsoft.com/office/drawing/2014/main" id="{9B083918-EF38-5B21-35C6-58FC98E6DE60}"/>
              </a:ext>
            </a:extLst>
          </p:cNvPr>
          <p:cNvSpPr txBox="1">
            <a:spLocks/>
          </p:cNvSpPr>
          <p:nvPr/>
        </p:nvSpPr>
        <p:spPr>
          <a:xfrm>
            <a:off x="416865" y="763561"/>
            <a:ext cx="10015968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kern="0" spc="60" baseline="-2976">
                <a:solidFill>
                  <a:srgbClr val="FAA61A"/>
                </a:solidFill>
              </a:rPr>
              <a:t>[</a:t>
            </a:r>
            <a:r>
              <a:rPr lang="en-IE" sz="3600" u="none" kern="1200" spc="185">
                <a:solidFill>
                  <a:srgbClr val="4B5C66"/>
                </a:solidFill>
              </a:rPr>
              <a:t>QUESTIONS FOR DISCUSSION</a:t>
            </a:r>
            <a:r>
              <a:rPr lang="en-IE" sz="8400" u="none" kern="0" spc="157" baseline="-2976">
                <a:solidFill>
                  <a:srgbClr val="FAA61A"/>
                </a:solidFill>
              </a:rPr>
              <a:t>]</a:t>
            </a:r>
            <a:endParaRPr lang="en-IE" sz="8400" kern="0" baseline="-2976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622F41B-344D-AD70-AE7D-03EAAA6068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8040658"/>
              </p:ext>
            </p:extLst>
          </p:nvPr>
        </p:nvGraphicFramePr>
        <p:xfrm>
          <a:off x="1023423" y="1887825"/>
          <a:ext cx="12083549" cy="5217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134505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270C24-24FA-4F70-BDCA-6862D2F710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2</a:t>
            </a:fld>
            <a:endParaRPr lang="en-IE" spc="15"/>
          </a:p>
        </p:txBody>
      </p:sp>
      <p:sp>
        <p:nvSpPr>
          <p:cNvPr id="9" name="object 40">
            <a:extLst>
              <a:ext uri="{FF2B5EF4-FFF2-40B4-BE49-F238E27FC236}">
                <a16:creationId xmlns:a16="http://schemas.microsoft.com/office/drawing/2014/main" id="{B0922401-4B1E-4D95-88F0-AD7C0569BA2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6865" y="1086756"/>
            <a:ext cx="7841615" cy="87884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spc="60" baseline="-2976">
                <a:solidFill>
                  <a:srgbClr val="FAA61A"/>
                </a:solidFill>
              </a:rPr>
              <a:t>[</a:t>
            </a:r>
            <a:r>
              <a:rPr lang="en-IE" sz="3600" u="none" kern="1200" spc="185">
                <a:solidFill>
                  <a:srgbClr val="4B5C66"/>
                </a:solidFill>
              </a:rPr>
              <a:t>AMBITION</a:t>
            </a:r>
            <a:r>
              <a:rPr lang="en-IE" sz="8400" u="none" spc="157" baseline="-2976">
                <a:solidFill>
                  <a:srgbClr val="FAA61A"/>
                </a:solidFill>
              </a:rPr>
              <a:t>]</a:t>
            </a:r>
            <a:endParaRPr lang="en-IE" sz="8400" baseline="-2976"/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4289C201-31BB-469B-B5E1-E51795C90A34}"/>
              </a:ext>
            </a:extLst>
          </p:cNvPr>
          <p:cNvSpPr txBox="1">
            <a:spLocks/>
          </p:cNvSpPr>
          <p:nvPr/>
        </p:nvSpPr>
        <p:spPr>
          <a:xfrm>
            <a:off x="810942" y="2184684"/>
            <a:ext cx="11822654" cy="4291410"/>
          </a:xfrm>
          <a:prstGeom prst="rect">
            <a:avLst/>
          </a:prstGeom>
        </p:spPr>
        <p:txBody>
          <a:bodyPr vert="horz" lIns="80201" tIns="40100" rIns="80201" bIns="401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702"/>
              </a:spcAft>
              <a:buNone/>
            </a:pPr>
            <a:r>
              <a:rPr lang="en-IE" spc="185">
                <a:solidFill>
                  <a:srgbClr val="4B5C66"/>
                </a:solidFill>
                <a:latin typeface="Calibri"/>
                <a:ea typeface="+mj-ea"/>
                <a:cs typeface="Calibri"/>
              </a:rPr>
              <a:t>The ambition for our Higher Education system is:</a:t>
            </a:r>
          </a:p>
          <a:p>
            <a:pPr marL="0" indent="0" algn="ctr">
              <a:lnSpc>
                <a:spcPct val="107000"/>
              </a:lnSpc>
              <a:spcAft>
                <a:spcPts val="702"/>
              </a:spcAft>
              <a:buNone/>
            </a:pPr>
            <a:r>
              <a:rPr lang="en-IE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IE" b="1" i="1" spc="185">
                <a:solidFill>
                  <a:srgbClr val="4B5C66"/>
                </a:solidFill>
                <a:latin typeface="Calibri"/>
                <a:ea typeface="+mj-ea"/>
                <a:cs typeface="Calibri"/>
              </a:rPr>
              <a:t>“that the higher education student body entering, participating and completing higher education, at all levels reflects the diversity and social mix of Ireland’s population,</a:t>
            </a:r>
          </a:p>
          <a:p>
            <a:pPr marL="0" indent="0" algn="ctr">
              <a:lnSpc>
                <a:spcPct val="107000"/>
              </a:lnSpc>
              <a:spcAft>
                <a:spcPts val="702"/>
              </a:spcAft>
              <a:buNone/>
            </a:pPr>
            <a:r>
              <a:rPr lang="en-IE" spc="185">
                <a:solidFill>
                  <a:srgbClr val="4B5C66"/>
                </a:solidFill>
                <a:latin typeface="Calibri"/>
                <a:ea typeface="+mj-ea"/>
                <a:cs typeface="Calibri"/>
              </a:rPr>
              <a:t>and</a:t>
            </a:r>
          </a:p>
          <a:p>
            <a:pPr marL="0" indent="0" algn="ctr">
              <a:lnSpc>
                <a:spcPct val="107000"/>
              </a:lnSpc>
              <a:spcAft>
                <a:spcPts val="702"/>
              </a:spcAft>
              <a:buNone/>
            </a:pPr>
            <a:r>
              <a:rPr lang="en-IE" b="1" i="1" spc="185">
                <a:solidFill>
                  <a:srgbClr val="4B5C66"/>
                </a:solidFill>
                <a:latin typeface="Calibri"/>
                <a:ea typeface="+mj-ea"/>
                <a:cs typeface="Calibri"/>
              </a:rPr>
              <a:t>that our higher education institutions are inclusive environments which support and foster student success and outcomes, equity and diversity and are responsive to the needs of students and wider communities.”</a:t>
            </a:r>
          </a:p>
        </p:txBody>
      </p:sp>
    </p:spTree>
    <p:extLst>
      <p:ext uri="{BB962C8B-B14F-4D97-AF65-F5344CB8AC3E}">
        <p14:creationId xmlns:p14="http://schemas.microsoft.com/office/powerpoint/2010/main" val="352197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0">
            <a:extLst>
              <a:ext uri="{FF2B5EF4-FFF2-40B4-BE49-F238E27FC236}">
                <a16:creationId xmlns:a16="http://schemas.microsoft.com/office/drawing/2014/main" id="{4C8E742C-E383-4038-8E17-D3724426E3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6865" y="948545"/>
            <a:ext cx="8397563" cy="17491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spc="60" baseline="-2976">
                <a:solidFill>
                  <a:srgbClr val="FAA61A"/>
                </a:solidFill>
              </a:rPr>
              <a:t>[</a:t>
            </a:r>
            <a:r>
              <a:rPr lang="en-GB" sz="3600" u="none" kern="1200" spc="185">
                <a:solidFill>
                  <a:srgbClr val="4B5C66"/>
                </a:solidFill>
              </a:rPr>
              <a:t>INCLUSIVITY GOAL</a:t>
            </a:r>
            <a:r>
              <a:rPr lang="en-IE" sz="8400" u="none" spc="157" baseline="-2976">
                <a:solidFill>
                  <a:srgbClr val="FAA61A"/>
                </a:solidFill>
              </a:rPr>
              <a:t>]</a:t>
            </a:r>
          </a:p>
          <a:p>
            <a:pPr marL="12700" algn="l" rtl="0">
              <a:spcBef>
                <a:spcPts val="100"/>
              </a:spcBef>
              <a:defRPr/>
            </a:pPr>
            <a:endParaRPr lang="en-IE" sz="8400" u="none" spc="157" baseline="-2976">
              <a:solidFill>
                <a:srgbClr val="FAA61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BA2F19-5670-42D3-ADDE-87FE4F2AD7D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  <a:defRPr/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  <a:defRPr/>
              </a:pPr>
              <a:t>3</a:t>
            </a:fld>
            <a:endParaRPr lang="en-IE" spc="15"/>
          </a:p>
        </p:txBody>
      </p:sp>
      <p:graphicFrame>
        <p:nvGraphicFramePr>
          <p:cNvPr id="5" name="Diagram 4" descr="List of Contents:&#10;">
            <a:extLst>
              <a:ext uri="{FF2B5EF4-FFF2-40B4-BE49-F238E27FC236}">
                <a16:creationId xmlns:a16="http://schemas.microsoft.com/office/drawing/2014/main" id="{ED2D4424-4302-B606-C24B-6F8BDF018E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953957"/>
              </p:ext>
            </p:extLst>
          </p:nvPr>
        </p:nvGraphicFramePr>
        <p:xfrm>
          <a:off x="6149852" y="1823143"/>
          <a:ext cx="6780839" cy="508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19F5830E-34EA-0981-4BC3-0D825040106D}"/>
              </a:ext>
            </a:extLst>
          </p:cNvPr>
          <p:cNvGrpSpPr/>
          <p:nvPr/>
        </p:nvGrpSpPr>
        <p:grpSpPr>
          <a:xfrm>
            <a:off x="627487" y="1823144"/>
            <a:ext cx="5118100" cy="5085047"/>
            <a:chOff x="627487" y="1823144"/>
            <a:chExt cx="5118100" cy="5085047"/>
          </a:xfrm>
        </p:grpSpPr>
        <p:pic>
          <p:nvPicPr>
            <p:cNvPr id="3" name="Picture 2" descr="Student-centred goals around the image of a student. Goals are Inclusivity, Flexibility, Clarity, Coherence, Sustainability and Evidence-Driven Approach">
              <a:extLst>
                <a:ext uri="{FF2B5EF4-FFF2-40B4-BE49-F238E27FC236}">
                  <a16:creationId xmlns:a16="http://schemas.microsoft.com/office/drawing/2014/main" id="{EB0FB566-4D70-A580-D8D6-BDC85DEC7A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9325" r="9644"/>
            <a:stretch/>
          </p:blipFill>
          <p:spPr>
            <a:xfrm>
              <a:off x="627487" y="1823144"/>
              <a:ext cx="5118100" cy="5085047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8235180-2962-BE5E-3690-F3AAF0376D8C}"/>
                </a:ext>
              </a:extLst>
            </p:cNvPr>
            <p:cNvGrpSpPr/>
            <p:nvPr/>
          </p:nvGrpSpPr>
          <p:grpSpPr>
            <a:xfrm>
              <a:off x="2183062" y="2195929"/>
              <a:ext cx="1964397" cy="645242"/>
              <a:chOff x="334075" y="147551"/>
              <a:chExt cx="6446247" cy="645505"/>
            </a:xfrm>
          </p:grpSpPr>
          <p:sp>
            <p:nvSpPr>
              <p:cNvPr id="6" name="Rectangle: Rounded Corners 5" descr="List of Contents:&#10;1. Brief overview of feedback – HEA&#10;2. PATH 4 in the wider Strategic Context - HEA&#10;3. Universal Design in Education – Definition – NDA/CEUD&#10;4. Engagement – NDA/CEUD&#10;5. Web Accessibility – NDA/CEUD&#10;6. Q&amp;As&#10;7. Closing remarks by HEA and NDA/CEUD&#10;">
                <a:extLst>
                  <a:ext uri="{FF2B5EF4-FFF2-40B4-BE49-F238E27FC236}">
                    <a16:creationId xmlns:a16="http://schemas.microsoft.com/office/drawing/2014/main" id="{694DEF13-5832-C6D5-7A19-4A23D4AA7A6F}"/>
                  </a:ext>
                </a:extLst>
              </p:cNvPr>
              <p:cNvSpPr/>
              <p:nvPr/>
            </p:nvSpPr>
            <p:spPr>
              <a:xfrm>
                <a:off x="334075" y="147551"/>
                <a:ext cx="6446247" cy="645505"/>
              </a:xfrm>
              <a:prstGeom prst="roundRect">
                <a:avLst/>
              </a:prstGeom>
              <a:solidFill>
                <a:srgbClr val="A6BE3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IE" sz="1600"/>
              </a:p>
            </p:txBody>
          </p:sp>
          <p:sp>
            <p:nvSpPr>
              <p:cNvPr id="8" name="Rectangle: Rounded Corners 4">
                <a:extLst>
                  <a:ext uri="{FF2B5EF4-FFF2-40B4-BE49-F238E27FC236}">
                    <a16:creationId xmlns:a16="http://schemas.microsoft.com/office/drawing/2014/main" id="{01C97475-BE1D-BE15-039C-D2FE1F2EFEBC}"/>
                  </a:ext>
                </a:extLst>
              </p:cNvPr>
              <p:cNvSpPr txBox="1"/>
              <p:nvPr/>
            </p:nvSpPr>
            <p:spPr>
              <a:xfrm>
                <a:off x="365586" y="179062"/>
                <a:ext cx="6383225" cy="58248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9410" tIns="0" rIns="179410" bIns="0" numCol="1" spcCol="1270" anchor="ctr" anchorCtr="0">
                <a:noAutofit/>
              </a:bodyPr>
              <a:lstStyle/>
              <a:p>
                <a:pPr marL="0" lvl="0" indent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400" b="1" kern="1200"/>
                  <a:t>INCLUSIVITY</a:t>
                </a:r>
                <a:endParaRPr lang="en-IE" sz="2400" b="1" kern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969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0">
            <a:extLst>
              <a:ext uri="{FF2B5EF4-FFF2-40B4-BE49-F238E27FC236}">
                <a16:creationId xmlns:a16="http://schemas.microsoft.com/office/drawing/2014/main" id="{14341D16-88C4-48E5-B469-8785CEB668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6865" y="899999"/>
            <a:ext cx="8397563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spc="60" baseline="-2976">
                <a:solidFill>
                  <a:srgbClr val="FAA61A"/>
                </a:solidFill>
              </a:rPr>
              <a:t>[</a:t>
            </a:r>
            <a:r>
              <a:rPr lang="en-GB" sz="3600" u="none" kern="1200" spc="185">
                <a:solidFill>
                  <a:srgbClr val="4B5C66"/>
                </a:solidFill>
              </a:rPr>
              <a:t>NATIONAL TARGETS FOR 2022 - 2028</a:t>
            </a:r>
            <a:r>
              <a:rPr lang="en-IE" sz="8400" u="none" spc="157" baseline="-2976">
                <a:solidFill>
                  <a:srgbClr val="FAA61A"/>
                </a:solidFill>
              </a:rPr>
              <a:t>]</a:t>
            </a:r>
            <a:endParaRPr lang="en-IE" sz="8400" baseline="-2976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ADB45F-6E69-4CD1-8D09-74FC866EB52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4</a:t>
            </a:fld>
            <a:endParaRPr lang="en-IE" spc="15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175CC09-D8C8-F566-9BBF-6D31B7C81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290507"/>
              </p:ext>
            </p:extLst>
          </p:nvPr>
        </p:nvGraphicFramePr>
        <p:xfrm>
          <a:off x="416865" y="2015884"/>
          <a:ext cx="12591564" cy="490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44547">
                  <a:extLst>
                    <a:ext uri="{9D8B030D-6E8A-4147-A177-3AD203B41FA5}">
                      <a16:colId xmlns:a16="http://schemas.microsoft.com/office/drawing/2014/main" val="419907357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27548347"/>
                    </a:ext>
                  </a:extLst>
                </a:gridCol>
                <a:gridCol w="1764254">
                  <a:extLst>
                    <a:ext uri="{9D8B030D-6E8A-4147-A177-3AD203B41FA5}">
                      <a16:colId xmlns:a16="http://schemas.microsoft.com/office/drawing/2014/main" val="243585925"/>
                    </a:ext>
                  </a:extLst>
                </a:gridCol>
                <a:gridCol w="2153963">
                  <a:extLst>
                    <a:ext uri="{9D8B030D-6E8A-4147-A177-3AD203B41FA5}">
                      <a16:colId xmlns:a16="http://schemas.microsoft.com/office/drawing/2014/main" val="677550556"/>
                    </a:ext>
                  </a:extLst>
                </a:gridCol>
              </a:tblGrid>
              <a:tr h="453993">
                <a:tc>
                  <a:txBody>
                    <a:bodyPr/>
                    <a:lstStyle/>
                    <a:p>
                      <a:endParaRPr lang="en-US" sz="2400"/>
                    </a:p>
                    <a:p>
                      <a:r>
                        <a:rPr lang="en-US" sz="2400"/>
                        <a:t>PRIORITY GROUP</a:t>
                      </a:r>
                      <a:endParaRPr lang="en-I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Baseline</a:t>
                      </a:r>
                    </a:p>
                    <a:p>
                      <a:r>
                        <a:rPr lang="en-IE" sz="2000"/>
                        <a:t>(based on 2019/20 data)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Target for 2028</a:t>
                      </a:r>
                      <a:endParaRPr lang="en-I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Update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(based on 2020/21 data)</a:t>
                      </a:r>
                      <a:endParaRPr lang="en-IE" sz="2000" b="1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855793"/>
                  </a:ext>
                </a:extLst>
              </a:tr>
              <a:tr h="94996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New</a:t>
                      </a:r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 entrants from socio-economically disadvantaged areas </a:t>
                      </a:r>
                    </a:p>
                    <a:p>
                      <a:r>
                        <a:rPr kumimoji="0" lang="en-US" sz="2400" b="0" i="1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(transition rate between school &amp; higher education) </a:t>
                      </a:r>
                    </a:p>
                    <a:p>
                      <a:endParaRPr kumimoji="0" lang="en-IE" sz="2400" b="0" i="1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42%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54%</a:t>
                      </a:r>
                      <a:endParaRPr kumimoji="0" lang="en-IE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1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44%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089578"/>
                  </a:ext>
                </a:extLst>
              </a:tr>
              <a:tr h="94996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New</a:t>
                      </a:r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 mature entrants from socio – economically disadvantaged areas </a:t>
                      </a:r>
                    </a:p>
                    <a:p>
                      <a:r>
                        <a:rPr kumimoji="0" lang="en-US" sz="2400" b="0" i="1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(% of mature new entrants from disadvantaged areas as a % of all disadvantaged new entrants) </a:t>
                      </a:r>
                      <a:endParaRPr kumimoji="0" lang="en-IE" sz="2400" b="0" i="1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11%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20%</a:t>
                      </a:r>
                      <a:endParaRPr kumimoji="0" lang="en-IE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1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10%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0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2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0">
            <a:extLst>
              <a:ext uri="{FF2B5EF4-FFF2-40B4-BE49-F238E27FC236}">
                <a16:creationId xmlns:a16="http://schemas.microsoft.com/office/drawing/2014/main" id="{14341D16-88C4-48E5-B469-8785CEB668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6865" y="914924"/>
            <a:ext cx="8397563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spc="60" baseline="-2976">
                <a:solidFill>
                  <a:srgbClr val="FAA61A"/>
                </a:solidFill>
              </a:rPr>
              <a:t>[</a:t>
            </a:r>
            <a:r>
              <a:rPr lang="en-GB" sz="3600" u="none" kern="1200" spc="185">
                <a:solidFill>
                  <a:srgbClr val="4B5C66"/>
                </a:solidFill>
              </a:rPr>
              <a:t>NATIONAL TARGETS FOR 2022 - 2028</a:t>
            </a:r>
            <a:r>
              <a:rPr lang="en-IE" sz="8400" u="none" spc="157" baseline="-2976">
                <a:solidFill>
                  <a:srgbClr val="FAA61A"/>
                </a:solidFill>
              </a:rPr>
              <a:t>]</a:t>
            </a:r>
            <a:endParaRPr lang="en-IE" sz="8400" baseline="-2976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ADB45F-6E69-4CD1-8D09-74FC866EB52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5</a:t>
            </a:fld>
            <a:endParaRPr lang="en-IE" spc="15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175CC09-D8C8-F566-9BBF-6D31B7C81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88215"/>
              </p:ext>
            </p:extLst>
          </p:nvPr>
        </p:nvGraphicFramePr>
        <p:xfrm>
          <a:off x="416865" y="1980052"/>
          <a:ext cx="12569791" cy="43516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23291">
                  <a:extLst>
                    <a:ext uri="{9D8B030D-6E8A-4147-A177-3AD203B41FA5}">
                      <a16:colId xmlns:a16="http://schemas.microsoft.com/office/drawing/2014/main" val="4199073574"/>
                    </a:ext>
                  </a:extLst>
                </a:gridCol>
                <a:gridCol w="2015341">
                  <a:extLst>
                    <a:ext uri="{9D8B030D-6E8A-4147-A177-3AD203B41FA5}">
                      <a16:colId xmlns:a16="http://schemas.microsoft.com/office/drawing/2014/main" val="2327548347"/>
                    </a:ext>
                  </a:extLst>
                </a:gridCol>
                <a:gridCol w="1878497">
                  <a:extLst>
                    <a:ext uri="{9D8B030D-6E8A-4147-A177-3AD203B41FA5}">
                      <a16:colId xmlns:a16="http://schemas.microsoft.com/office/drawing/2014/main" val="243585925"/>
                    </a:ext>
                  </a:extLst>
                </a:gridCol>
                <a:gridCol w="2052662">
                  <a:extLst>
                    <a:ext uri="{9D8B030D-6E8A-4147-A177-3AD203B41FA5}">
                      <a16:colId xmlns:a16="http://schemas.microsoft.com/office/drawing/2014/main" val="677550556"/>
                    </a:ext>
                  </a:extLst>
                </a:gridCol>
              </a:tblGrid>
              <a:tr h="1057062">
                <a:tc>
                  <a:txBody>
                    <a:bodyPr/>
                    <a:lstStyle/>
                    <a:p>
                      <a:endParaRPr lang="en-US" sz="2800"/>
                    </a:p>
                    <a:p>
                      <a:r>
                        <a:rPr lang="en-US" sz="2400"/>
                        <a:t>PRIORITY GROUP</a:t>
                      </a:r>
                      <a:endParaRPr lang="en-I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Baseline</a:t>
                      </a:r>
                    </a:p>
                    <a:p>
                      <a:r>
                        <a:rPr lang="en-IE" sz="2000" b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(based on 2020/21 data)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Target for 2028</a:t>
                      </a:r>
                      <a:endParaRPr lang="en-I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Update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(based on 2022/23 data)</a:t>
                      </a:r>
                      <a:endParaRPr lang="en-IE" sz="2000" b="1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855793"/>
                  </a:ext>
                </a:extLst>
              </a:tr>
              <a:tr h="164243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New entrants with a </a:t>
                      </a:r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disability</a:t>
                      </a:r>
                    </a:p>
                    <a:p>
                      <a:r>
                        <a:rPr kumimoji="0" lang="en-US" sz="2400" b="0" i="1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(% of students with a disability as a % of all new entrants) </a:t>
                      </a:r>
                      <a:endParaRPr kumimoji="0" lang="en-IE" sz="2400" b="0" i="1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12.4%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16%</a:t>
                      </a:r>
                      <a:endParaRPr kumimoji="0" lang="en-IE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1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13.8%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089578"/>
                  </a:ext>
                </a:extLst>
              </a:tr>
              <a:tr h="164243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New entrants from the </a:t>
                      </a:r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Traveller</a:t>
                      </a:r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 community </a:t>
                      </a:r>
                    </a:p>
                    <a:p>
                      <a:r>
                        <a:rPr kumimoji="0" lang="en-US" sz="2400" b="0" i="1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(% of Traveller new entrants as a % of all new entrants) </a:t>
                      </a:r>
                    </a:p>
                    <a:p>
                      <a:endParaRPr kumimoji="0" lang="en-IE" sz="2400" b="0" i="1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33</a:t>
                      </a:r>
                    </a:p>
                    <a:p>
                      <a:pPr algn="ctr"/>
                      <a:r>
                        <a:rPr kumimoji="0" lang="en-US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0.07%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IE" sz="2400" b="0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IE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150</a:t>
                      </a:r>
                    </a:p>
                    <a:p>
                      <a:pPr algn="ctr"/>
                      <a:r>
                        <a:rPr kumimoji="0" lang="en-IE" sz="2400" b="0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0.32%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1" i="0" u="none" strike="noStrike" kern="1200" cap="none" spc="185" normalizeH="0" baseline="0">
                        <a:ln>
                          <a:noFill/>
                        </a:ln>
                        <a:solidFill>
                          <a:srgbClr val="4B5C66"/>
                        </a:solidFill>
                        <a:effectLst/>
                        <a:uLnTx/>
                        <a:uFillTx/>
                        <a:latin typeface="Calibri"/>
                        <a:ea typeface="+mj-ea"/>
                        <a:cs typeface="Calibri"/>
                      </a:endParaRPr>
                    </a:p>
                    <a:p>
                      <a:pPr algn="ctr"/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36</a:t>
                      </a:r>
                    </a:p>
                    <a:p>
                      <a:pPr algn="ctr"/>
                      <a:r>
                        <a:rPr kumimoji="0" lang="en-US" sz="2400" b="1" i="0" u="none" strike="noStrike" kern="1200" cap="none" spc="185" normalizeH="0" baseline="0">
                          <a:ln>
                            <a:noFill/>
                          </a:ln>
                          <a:solidFill>
                            <a:srgbClr val="4B5C66"/>
                          </a:solidFill>
                          <a:effectLst/>
                          <a:uLnTx/>
                          <a:uFillTx/>
                          <a:latin typeface="Calibri"/>
                          <a:ea typeface="+mj-ea"/>
                          <a:cs typeface="Calibri"/>
                        </a:rPr>
                        <a:t>0.08%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0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02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40">
            <a:extLst>
              <a:ext uri="{FF2B5EF4-FFF2-40B4-BE49-F238E27FC236}">
                <a16:creationId xmlns:a16="http://schemas.microsoft.com/office/drawing/2014/main" id="{9AB4B9DD-42C5-412E-A653-36078696A3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6865" y="911611"/>
            <a:ext cx="784161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400" u="none" spc="60" baseline="-2976">
                <a:solidFill>
                  <a:srgbClr val="FAA61A"/>
                </a:solidFill>
              </a:rPr>
              <a:t>[</a:t>
            </a:r>
            <a:r>
              <a:rPr lang="en-IE" sz="3600" u="none" kern="1200" spc="185">
                <a:solidFill>
                  <a:srgbClr val="4B5C66"/>
                </a:solidFill>
              </a:rPr>
              <a:t>KEY PERFORMANCE INDICATORS</a:t>
            </a:r>
            <a:r>
              <a:rPr sz="8400" u="none" spc="157" baseline="-2976">
                <a:solidFill>
                  <a:srgbClr val="FAA61A"/>
                </a:solidFill>
              </a:rPr>
              <a:t>]</a:t>
            </a:r>
            <a:endParaRPr sz="8400" baseline="-2976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12FD7C-611C-4B8A-A895-27989C515F5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6</a:t>
            </a:fld>
            <a:endParaRPr lang="en-IE" spc="15"/>
          </a:p>
        </p:txBody>
      </p:sp>
      <p:graphicFrame>
        <p:nvGraphicFramePr>
          <p:cNvPr id="3" name="Content Placeholder 2" descr="9 Key Performance Indicators presented on Black list">
            <a:extLst>
              <a:ext uri="{FF2B5EF4-FFF2-40B4-BE49-F238E27FC236}">
                <a16:creationId xmlns:a16="http://schemas.microsoft.com/office/drawing/2014/main" id="{3A7A7F86-D4FE-48E5-9DD1-E7676A3FFC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142569"/>
              </p:ext>
            </p:extLst>
          </p:nvPr>
        </p:nvGraphicFramePr>
        <p:xfrm>
          <a:off x="552018" y="1863003"/>
          <a:ext cx="12554382" cy="5533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4D1CD608-04A2-42DE-9040-70082B1CA3DF}"/>
              </a:ext>
            </a:extLst>
          </p:cNvPr>
          <p:cNvSpPr txBox="1">
            <a:spLocks/>
          </p:cNvSpPr>
          <p:nvPr/>
        </p:nvSpPr>
        <p:spPr>
          <a:xfrm>
            <a:off x="1707132" y="1637682"/>
            <a:ext cx="10365155" cy="747959"/>
          </a:xfrm>
          <a:prstGeom prst="rect">
            <a:avLst/>
          </a:prstGeom>
        </p:spPr>
        <p:txBody>
          <a:bodyPr vert="horz" lIns="80201" tIns="40100" rIns="80201" bIns="401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6A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E" sz="2105">
              <a:solidFill>
                <a:schemeClr val="tx2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4E9AC06-9671-94FE-8764-BBA5469D9773}"/>
              </a:ext>
            </a:extLst>
          </p:cNvPr>
          <p:cNvGrpSpPr/>
          <p:nvPr/>
        </p:nvGrpSpPr>
        <p:grpSpPr>
          <a:xfrm>
            <a:off x="2062572" y="3118628"/>
            <a:ext cx="9452622" cy="4106722"/>
            <a:chOff x="2062572" y="3243320"/>
            <a:chExt cx="9452622" cy="4106722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DEC1B8D3-10A3-7E3B-EFFD-667DDFA3E510}"/>
                </a:ext>
              </a:extLst>
            </p:cNvPr>
            <p:cNvSpPr/>
            <p:nvPr/>
          </p:nvSpPr>
          <p:spPr>
            <a:xfrm>
              <a:off x="2062572" y="3243320"/>
              <a:ext cx="304800" cy="3810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627D2F43-E1FC-F541-466E-29403225004F}"/>
                </a:ext>
              </a:extLst>
            </p:cNvPr>
            <p:cNvSpPr/>
            <p:nvPr/>
          </p:nvSpPr>
          <p:spPr>
            <a:xfrm>
              <a:off x="5111846" y="3243320"/>
              <a:ext cx="304800" cy="3810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2217102E-EC8F-D03F-230C-9707A9B03C19}"/>
                </a:ext>
              </a:extLst>
            </p:cNvPr>
            <p:cNvSpPr/>
            <p:nvPr/>
          </p:nvSpPr>
          <p:spPr>
            <a:xfrm>
              <a:off x="8161120" y="3243320"/>
              <a:ext cx="304800" cy="3810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41F271CF-32F4-2BBE-409C-A10C8F6A42D4}"/>
                </a:ext>
              </a:extLst>
            </p:cNvPr>
            <p:cNvSpPr/>
            <p:nvPr/>
          </p:nvSpPr>
          <p:spPr>
            <a:xfrm rot="10800000">
              <a:off x="11210394" y="3243320"/>
              <a:ext cx="304800" cy="3810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3FDEF7E1-623E-14A2-C92C-227FB377B5BB}"/>
                </a:ext>
              </a:extLst>
            </p:cNvPr>
            <p:cNvSpPr/>
            <p:nvPr/>
          </p:nvSpPr>
          <p:spPr>
            <a:xfrm>
              <a:off x="8161119" y="5177210"/>
              <a:ext cx="304800" cy="3810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Arrow: Left-Right 7">
              <a:extLst>
                <a:ext uri="{FF2B5EF4-FFF2-40B4-BE49-F238E27FC236}">
                  <a16:creationId xmlns:a16="http://schemas.microsoft.com/office/drawing/2014/main" id="{7ECC3E13-55DD-7BA8-1A32-8B7D9C477A26}"/>
                </a:ext>
              </a:extLst>
            </p:cNvPr>
            <p:cNvSpPr/>
            <p:nvPr/>
          </p:nvSpPr>
          <p:spPr>
            <a:xfrm>
              <a:off x="4997964" y="5232630"/>
              <a:ext cx="532563" cy="304801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6A1D3730-D26D-F0DA-F067-631420F7C269}"/>
                </a:ext>
              </a:extLst>
            </p:cNvPr>
            <p:cNvSpPr/>
            <p:nvPr/>
          </p:nvSpPr>
          <p:spPr>
            <a:xfrm rot="10800000">
              <a:off x="2062572" y="5177210"/>
              <a:ext cx="304800" cy="3810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D857FDF0-E586-04E5-B112-B3C14E42A1B6}"/>
                </a:ext>
              </a:extLst>
            </p:cNvPr>
            <p:cNvSpPr/>
            <p:nvPr/>
          </p:nvSpPr>
          <p:spPr>
            <a:xfrm>
              <a:off x="11210394" y="5156431"/>
              <a:ext cx="304800" cy="381000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5" name="&quot;Not Allowed&quot; Symbol 14">
              <a:extLst>
                <a:ext uri="{FF2B5EF4-FFF2-40B4-BE49-F238E27FC236}">
                  <a16:creationId xmlns:a16="http://schemas.microsoft.com/office/drawing/2014/main" id="{52892CE4-3F83-B2A4-8C57-EE792C3560AB}"/>
                </a:ext>
              </a:extLst>
            </p:cNvPr>
            <p:cNvSpPr/>
            <p:nvPr/>
          </p:nvSpPr>
          <p:spPr>
            <a:xfrm>
              <a:off x="6648339" y="6982773"/>
              <a:ext cx="361740" cy="367269"/>
            </a:xfrm>
            <a:prstGeom prst="noSmoking">
              <a:avLst>
                <a:gd name="adj" fmla="val 15859"/>
              </a:avLst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4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312521F-4616-4452-A0D9-D4E4CAB619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  <a:defRPr/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  <a:defRPr/>
              </a:pPr>
              <a:t>7</a:t>
            </a:fld>
            <a:endParaRPr lang="en-IE" spc="15"/>
          </a:p>
        </p:txBody>
      </p:sp>
      <p:sp>
        <p:nvSpPr>
          <p:cNvPr id="35" name="object 40">
            <a:extLst>
              <a:ext uri="{FF2B5EF4-FFF2-40B4-BE49-F238E27FC236}">
                <a16:creationId xmlns:a16="http://schemas.microsoft.com/office/drawing/2014/main" id="{F2CAE687-8BA0-49DC-B4E3-330A4D8CF88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48038" y="1024446"/>
            <a:ext cx="10015968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spc="60" baseline="-2976">
                <a:solidFill>
                  <a:srgbClr val="FAA61A"/>
                </a:solidFill>
              </a:rPr>
              <a:t>[</a:t>
            </a:r>
            <a:r>
              <a:rPr lang="en-IE" sz="3600" u="none" kern="1200" spc="185">
                <a:solidFill>
                  <a:srgbClr val="4B5C66"/>
                </a:solidFill>
              </a:rPr>
              <a:t>DATA UPDATES</a:t>
            </a:r>
            <a:r>
              <a:rPr lang="en-IE" sz="8400" u="none" spc="157" baseline="-2976">
                <a:solidFill>
                  <a:srgbClr val="FAA61A"/>
                </a:solidFill>
              </a:rPr>
              <a:t>]</a:t>
            </a:r>
            <a:endParaRPr lang="en-IE" sz="8400" baseline="-2976"/>
          </a:p>
        </p:txBody>
      </p:sp>
      <p:graphicFrame>
        <p:nvGraphicFramePr>
          <p:cNvPr id="2" name="Diagram 1" descr="Areas of progress in the academic year 2021/22 from a data point of view">
            <a:extLst>
              <a:ext uri="{FF2B5EF4-FFF2-40B4-BE49-F238E27FC236}">
                <a16:creationId xmlns:a16="http://schemas.microsoft.com/office/drawing/2014/main" id="{4740BB04-8D6A-466B-2BEE-FEE0F9F216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7263288"/>
              </p:ext>
            </p:extLst>
          </p:nvPr>
        </p:nvGraphicFramePr>
        <p:xfrm>
          <a:off x="855225" y="2060028"/>
          <a:ext cx="11946375" cy="458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694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312521F-4616-4452-A0D9-D4E4CAB619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  <a:defRPr/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  <a:defRPr/>
              </a:pPr>
              <a:t>8</a:t>
            </a:fld>
            <a:endParaRPr lang="en-IE" spc="15"/>
          </a:p>
        </p:txBody>
      </p:sp>
      <p:sp>
        <p:nvSpPr>
          <p:cNvPr id="35" name="object 40">
            <a:extLst>
              <a:ext uri="{FF2B5EF4-FFF2-40B4-BE49-F238E27FC236}">
                <a16:creationId xmlns:a16="http://schemas.microsoft.com/office/drawing/2014/main" id="{F2CAE687-8BA0-49DC-B4E3-330A4D8CF88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6865" y="973603"/>
            <a:ext cx="10015968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 rtl="0">
              <a:spcBef>
                <a:spcPts val="100"/>
              </a:spcBef>
              <a:defRPr/>
            </a:pPr>
            <a:r>
              <a:rPr lang="en-IE" sz="8400" u="none" spc="60" baseline="-2976">
                <a:solidFill>
                  <a:srgbClr val="FAA61A"/>
                </a:solidFill>
              </a:rPr>
              <a:t>[</a:t>
            </a:r>
            <a:r>
              <a:rPr lang="en-IE" sz="3600" u="none" kern="1200" spc="185">
                <a:solidFill>
                  <a:srgbClr val="4B5C66"/>
                </a:solidFill>
              </a:rPr>
              <a:t>DATA UPDATES</a:t>
            </a:r>
            <a:r>
              <a:rPr lang="en-IE" sz="8400" u="none" spc="157" baseline="-2976">
                <a:solidFill>
                  <a:srgbClr val="FAA61A"/>
                </a:solidFill>
              </a:rPr>
              <a:t>]</a:t>
            </a:r>
            <a:endParaRPr lang="en-IE" sz="8400" baseline="-2976"/>
          </a:p>
        </p:txBody>
      </p:sp>
      <p:graphicFrame>
        <p:nvGraphicFramePr>
          <p:cNvPr id="2" name="Diagram 1" descr="Areas for improvement from a data point of view.">
            <a:extLst>
              <a:ext uri="{FF2B5EF4-FFF2-40B4-BE49-F238E27FC236}">
                <a16:creationId xmlns:a16="http://schemas.microsoft.com/office/drawing/2014/main" id="{4740BB04-8D6A-466B-2BEE-FEE0F9F216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2732545"/>
              </p:ext>
            </p:extLst>
          </p:nvPr>
        </p:nvGraphicFramePr>
        <p:xfrm>
          <a:off x="715990" y="2000020"/>
          <a:ext cx="12012558" cy="458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03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FB4EE-C3E5-2B61-CC5A-2949FA3B191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en-IE" spc="15"/>
              <a:pPr marL="38100">
                <a:spcBef>
                  <a:spcPts val="80"/>
                </a:spcBef>
              </a:pPr>
              <a:t>9</a:t>
            </a:fld>
            <a:endParaRPr lang="en-IE" spc="15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398512-E2F7-9DFD-3E7E-2E966EAA86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2475116"/>
              </p:ext>
            </p:extLst>
          </p:nvPr>
        </p:nvGraphicFramePr>
        <p:xfrm>
          <a:off x="691300" y="2705005"/>
          <a:ext cx="12061937" cy="4202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ect 40">
            <a:extLst>
              <a:ext uri="{FF2B5EF4-FFF2-40B4-BE49-F238E27FC236}">
                <a16:creationId xmlns:a16="http://schemas.microsoft.com/office/drawing/2014/main" id="{3C7E1421-B92F-79BA-A41F-10DEA8E08CAE}"/>
              </a:ext>
            </a:extLst>
          </p:cNvPr>
          <p:cNvSpPr txBox="1">
            <a:spLocks/>
          </p:cNvSpPr>
          <p:nvPr/>
        </p:nvSpPr>
        <p:spPr>
          <a:xfrm>
            <a:off x="495085" y="996852"/>
            <a:ext cx="10015968" cy="87459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000" b="1" i="0" u="sng">
                <a:solidFill>
                  <a:srgbClr val="42546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/>
            </a:pPr>
            <a:r>
              <a:rPr lang="en-IE" sz="8400" u="none" kern="0" spc="60" baseline="-2976">
                <a:solidFill>
                  <a:srgbClr val="FAA61A"/>
                </a:solidFill>
              </a:rPr>
              <a:t>[</a:t>
            </a:r>
            <a:r>
              <a:rPr lang="en-IE" sz="3600" u="none" spc="185">
                <a:solidFill>
                  <a:srgbClr val="4B5C66"/>
                </a:solidFill>
              </a:rPr>
              <a:t>INCLUSIVITY GOAL - KEY HIGHLIGHTS </a:t>
            </a:r>
            <a:r>
              <a:rPr lang="en-IE" sz="8400" u="none" kern="0" spc="157" baseline="-2976">
                <a:solidFill>
                  <a:srgbClr val="FAA61A"/>
                </a:solidFill>
              </a:rPr>
              <a:t>]</a:t>
            </a:r>
            <a:endParaRPr lang="en-IE" sz="8400" kern="0" baseline="-2976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5B53D3-5DEF-BEEB-8467-BC0B55EEB329}"/>
              </a:ext>
            </a:extLst>
          </p:cNvPr>
          <p:cNvSpPr txBox="1"/>
          <p:nvPr/>
        </p:nvSpPr>
        <p:spPr>
          <a:xfrm>
            <a:off x="815038" y="2057395"/>
            <a:ext cx="10523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sz="2400" b="1" spc="185">
                <a:solidFill>
                  <a:srgbClr val="4B5C66"/>
                </a:solidFill>
                <a:latin typeface="Calibri"/>
                <a:ea typeface="+mj-ea"/>
                <a:cs typeface="Calibri"/>
              </a:rPr>
              <a:t>WHOLE-OF-INSTITUTION APPROACH TO UNIVERSAL DESIGN</a:t>
            </a:r>
          </a:p>
        </p:txBody>
      </p:sp>
    </p:spTree>
    <p:extLst>
      <p:ext uri="{BB962C8B-B14F-4D97-AF65-F5344CB8AC3E}">
        <p14:creationId xmlns:p14="http://schemas.microsoft.com/office/powerpoint/2010/main" val="295746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960017-9991-4de9-afa8-3dfa49575365" xsi:nil="true"/>
    <lcf76f155ced4ddcb4097134ff3c332f xmlns="3336ddd5-64ad-4571-966a-68c8da55c77d">
      <Terms xmlns="http://schemas.microsoft.com/office/infopath/2007/PartnerControls"/>
    </lcf76f155ced4ddcb4097134ff3c332f>
    <SharedWithUsers xmlns="72960017-9991-4de9-afa8-3dfa49575365">
      <UserInfo>
        <DisplayName>Denise Frawley</DisplayName>
        <AccountId>22</AccountId>
        <AccountType/>
      </UserInfo>
      <UserInfo>
        <DisplayName>Louise Callinan</DisplayName>
        <AccountId>270</AccountId>
        <AccountType/>
      </UserInfo>
      <UserInfo>
        <DisplayName>Mariana Reis-Efinda</DisplayName>
        <AccountId>24</AccountId>
        <AccountType/>
      </UserInfo>
      <UserInfo>
        <DisplayName>Tehseen Ali</DisplayName>
        <AccountId>221</AccountId>
        <AccountType/>
      </UserInfo>
      <UserInfo>
        <DisplayName>Julie O'Donnell</DisplayName>
        <AccountId>286</AccountId>
        <AccountType/>
      </UserInfo>
      <UserInfo>
        <DisplayName>Vera Hughes</DisplayName>
        <AccountId>202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CD624357143044928E591775EBB314" ma:contentTypeVersion="17" ma:contentTypeDescription="Create a new document." ma:contentTypeScope="" ma:versionID="182807b96578129e047bdbfc540bdf38">
  <xsd:schema xmlns:xsd="http://www.w3.org/2001/XMLSchema" xmlns:xs="http://www.w3.org/2001/XMLSchema" xmlns:p="http://schemas.microsoft.com/office/2006/metadata/properties" xmlns:ns2="3336ddd5-64ad-4571-966a-68c8da55c77d" xmlns:ns3="72960017-9991-4de9-afa8-3dfa49575365" targetNamespace="http://schemas.microsoft.com/office/2006/metadata/properties" ma:root="true" ma:fieldsID="f53a6a670d8cf647c6cbf41882688865" ns2:_="" ns3:_="">
    <xsd:import namespace="3336ddd5-64ad-4571-966a-68c8da55c77d"/>
    <xsd:import namespace="72960017-9991-4de9-afa8-3dfa495753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6ddd5-64ad-4571-966a-68c8da55c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aad9230-3fe2-4acd-82bb-645646f98d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60017-9991-4de9-afa8-3dfa495753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ad1a7aa-f701-4f25-9a19-afa60730a50a}" ma:internalName="TaxCatchAll" ma:showField="CatchAllData" ma:web="72960017-9991-4de9-afa8-3dfa495753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A1ACB6-DCA6-4B51-BC52-B4971BCAFA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12A18A-4151-485D-8B92-6EA22DA3FCA5}">
  <ds:schemaRefs>
    <ds:schemaRef ds:uri="3336ddd5-64ad-4571-966a-68c8da55c77d"/>
    <ds:schemaRef ds:uri="72960017-9991-4de9-afa8-3dfa4957536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1503C0-5D76-4627-83C3-BCDD1DC58602}">
  <ds:schemaRefs>
    <ds:schemaRef ds:uri="3336ddd5-64ad-4571-966a-68c8da55c77d"/>
    <ds:schemaRef ds:uri="72960017-9991-4de9-afa8-3dfa495753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750</Words>
  <Application>Microsoft Office PowerPoint</Application>
  <PresentationFormat>Custom</PresentationFormat>
  <Paragraphs>153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NATIONAL ACCESS FORUM 2024 Progress to Date </vt:lpstr>
      <vt:lpstr>[AMBITION]</vt:lpstr>
      <vt:lpstr>[INCLUSIVITY GOAL] </vt:lpstr>
      <vt:lpstr>[NATIONAL TARGETS FOR 2022 - 2028]</vt:lpstr>
      <vt:lpstr>[NATIONAL TARGETS FOR 2022 - 2028]</vt:lpstr>
      <vt:lpstr>[KEY PERFORMANCE INDICATORS]</vt:lpstr>
      <vt:lpstr>[DATA UPDATES]</vt:lpstr>
      <vt:lpstr>[DATA UPDATES]</vt:lpstr>
      <vt:lpstr>PowerPoint Presentation</vt:lpstr>
      <vt:lpstr>PowerPoint Presentation</vt:lpstr>
      <vt:lpstr>PowerPoint Presentation</vt:lpstr>
      <vt:lpstr>[AREAS OF CHALLENGE]</vt:lpstr>
      <vt:lpstr>[PRIORITIES]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1</dc:title>
  <dc:creator>Sean Mitchell</dc:creator>
  <cp:lastModifiedBy>Julie O'Donnell</cp:lastModifiedBy>
  <cp:revision>2</cp:revision>
  <dcterms:created xsi:type="dcterms:W3CDTF">2021-10-27T08:24:00Z</dcterms:created>
  <dcterms:modified xsi:type="dcterms:W3CDTF">2024-04-24T13:40:23Z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2021-07-21T00:00:00Z</vt:filetime>
  </property>
  <property fmtid="{D5CDD505-2E9C-101B-9397-08002B2CF9AE}" pid="3" name="Creator">
    <vt:lpwstr>QuarkXPress(R) 17.0</vt:lpwstr>
  </property>
  <property fmtid="{D5CDD505-2E9C-101B-9397-08002B2CF9AE}" pid="4" name="LastSaved">
    <vt:filetime>2021-10-27T00:00:00Z</vt:filetime>
  </property>
  <property fmtid="{D5CDD505-2E9C-101B-9397-08002B2CF9AE}" pid="5" name="ContentTypeId">
    <vt:lpwstr>0x01010080CD624357143044928E591775EBB314</vt:lpwstr>
  </property>
  <property fmtid="{D5CDD505-2E9C-101B-9397-08002B2CF9AE}" pid="6" name="MediaServiceImageTags">
    <vt:lpwstr/>
  </property>
</Properties>
</file>