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430" r:id="rId7"/>
    <p:sldId id="431" r:id="rId8"/>
    <p:sldId id="433" r:id="rId9"/>
    <p:sldId id="434" r:id="rId10"/>
    <p:sldId id="432" r:id="rId11"/>
    <p:sldId id="428" r:id="rId12"/>
    <p:sldId id="400" r:id="rId13"/>
    <p:sldId id="424" r:id="rId14"/>
    <p:sldId id="421" r:id="rId15"/>
    <p:sldId id="398" r:id="rId16"/>
    <p:sldId id="407" r:id="rId17"/>
    <p:sldId id="423" r:id="rId18"/>
    <p:sldId id="405" r:id="rId19"/>
    <p:sldId id="408" r:id="rId20"/>
    <p:sldId id="436" r:id="rId21"/>
    <p:sldId id="438" r:id="rId22"/>
    <p:sldId id="439" r:id="rId23"/>
    <p:sldId id="395" r:id="rId24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A178BD-0DFF-4333-A312-72DB6EC58C0F}">
          <p14:sldIdLst>
            <p14:sldId id="430"/>
            <p14:sldId id="431"/>
            <p14:sldId id="433"/>
            <p14:sldId id="434"/>
            <p14:sldId id="432"/>
            <p14:sldId id="428"/>
            <p14:sldId id="400"/>
            <p14:sldId id="424"/>
            <p14:sldId id="421"/>
            <p14:sldId id="398"/>
            <p14:sldId id="407"/>
            <p14:sldId id="423"/>
            <p14:sldId id="405"/>
            <p14:sldId id="408"/>
            <p14:sldId id="436"/>
            <p14:sldId id="438"/>
            <p14:sldId id="439"/>
            <p14:sldId id="395"/>
          </p14:sldIdLst>
        </p14:section>
        <p14:section name="Untitled Section" id="{7B10894C-0D34-491C-852F-C1C0B737C8C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a Graupner" initials="KG" lastIdx="1" clrIdx="0">
    <p:extLst>
      <p:ext uri="{19B8F6BF-5375-455C-9EA6-DF929625EA0E}">
        <p15:presenceInfo xmlns:p15="http://schemas.microsoft.com/office/powerpoint/2012/main" userId="Karola Graup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93F"/>
    <a:srgbClr val="990033"/>
    <a:srgbClr val="C0504D"/>
    <a:srgbClr val="9BBB59"/>
    <a:srgbClr val="5C4776"/>
    <a:srgbClr val="8064A2"/>
    <a:srgbClr val="8C3836"/>
    <a:srgbClr val="52A6BA"/>
    <a:srgbClr val="40A7CC"/>
    <a:srgbClr val="4BC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68" autoAdjust="0"/>
    <p:restoredTop sz="71058" autoAdjust="0"/>
  </p:normalViewPr>
  <p:slideViewPr>
    <p:cSldViewPr>
      <p:cViewPr varScale="1">
        <p:scale>
          <a:sx n="107" d="100"/>
          <a:sy n="107" d="100"/>
        </p:scale>
        <p:origin x="13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22/04/2024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22/04/2024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1690F-5CE8-4B96-9588-F78D757180B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24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609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0632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961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we make this clearer???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367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5156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0369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915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023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431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417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793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750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845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572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195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+mn-lt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+mn-lt"/>
          <a:ea typeface="Roboto Light" panose="02000000000000000000" pitchFamily="2" charset="0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+mn-lt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+mn-lt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+mn-lt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+mn-lt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scu@cso.i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o.ie/en/releasesandpublications/fp/fp-eaacc/educationalattendanceandattainmentofchildrenincare2018-202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statutebook.ie/eli/1993/act/21/enacted/en/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8424936" cy="212605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/>
              <a:t>Educational Attendance and Attainment of Children in Care, 2018 - 2023</a:t>
            </a:r>
            <a:br>
              <a:rPr lang="en-US" sz="1400" b="1" i="0" dirty="0">
                <a:solidFill>
                  <a:srgbClr val="07101A"/>
                </a:solidFill>
                <a:effectLst/>
                <a:latin typeface="Roboto Slab" pitchFamily="2" charset="0"/>
              </a:rPr>
            </a:br>
            <a:br>
              <a:rPr lang="en-US" sz="1400" b="1" i="0" dirty="0">
                <a:solidFill>
                  <a:srgbClr val="07101A"/>
                </a:solidFill>
                <a:effectLst/>
                <a:latin typeface="Roboto Slab" pitchFamily="2" charset="0"/>
              </a:rPr>
            </a:br>
            <a:b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Higher Education Authority National Access Forum 2024</a:t>
            </a:r>
            <a:b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Aideen Sheehan, Statistician</a:t>
            </a:r>
            <a:b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CSO Statistical Systems Coordination Unit, Horizontal Reports</a:t>
            </a:r>
            <a:br>
              <a:rPr lang="en-I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IE" sz="2000" i="1" dirty="0">
                <a:solidFill>
                  <a:srgbClr val="FFFFFF"/>
                </a:solidFill>
                <a:latin typeface="Arial" panose="020B0604020202020204" pitchFamily="34" charset="0"/>
              </a:rPr>
              <a:t>22</a:t>
            </a:r>
            <a:r>
              <a:rPr lang="en-IE" sz="2000" i="1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nd</a:t>
            </a:r>
            <a:r>
              <a:rPr lang="en-IE" sz="2000" i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IE" sz="2000" b="0" i="1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April 2024</a:t>
            </a:r>
            <a:endParaRPr lang="en-US" sz="2000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5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B948-AA2F-4128-99DD-5D654A31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40756"/>
          </a:xfrm>
        </p:spPr>
        <p:txBody>
          <a:bodyPr>
            <a:normAutofit/>
          </a:bodyPr>
          <a:lstStyle/>
          <a:p>
            <a:r>
              <a:rPr lang="en-US" sz="2800" dirty="0"/>
              <a:t>School attendance – changing school</a:t>
            </a:r>
            <a:endParaRPr lang="en-I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01ED4-D340-4CBD-8F7C-1F73DCF56F92}"/>
              </a:ext>
            </a:extLst>
          </p:cNvPr>
          <p:cNvSpPr txBox="1"/>
          <p:nvPr/>
        </p:nvSpPr>
        <p:spPr>
          <a:xfrm>
            <a:off x="467544" y="915566"/>
            <a:ext cx="3900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children in care enrolled at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primary school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since 2015/16, 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en-US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enrolled at more than one primary national school, while this figure was 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all children.</a:t>
            </a:r>
          </a:p>
          <a:p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children in care in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 primary school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since 2012/13, 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19%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enrolled at more than one school, while this was 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all children.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3" descr="A graph of a number of children">
            <a:extLst>
              <a:ext uri="{FF2B5EF4-FFF2-40B4-BE49-F238E27FC236}">
                <a16:creationId xmlns:a16="http://schemas.microsoft.com/office/drawing/2014/main" id="{87353730-41BA-9CFC-59DC-1C9F0111B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9" y="1046734"/>
            <a:ext cx="4447764" cy="29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9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F707-06A1-4654-B295-ECC12D60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11443"/>
            <a:ext cx="8219256" cy="857250"/>
          </a:xfrm>
        </p:spPr>
        <p:txBody>
          <a:bodyPr>
            <a:normAutofit/>
          </a:bodyPr>
          <a:lstStyle/>
          <a:p>
            <a:r>
              <a:rPr lang="en-IE" sz="2800" dirty="0"/>
              <a:t>School attainment – school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BE20A-E68A-45F6-8C68-23B491885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04" y="845144"/>
            <a:ext cx="3478624" cy="32387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14% 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children in care at primary school in 2021/22 were in a </a:t>
            </a:r>
            <a:r>
              <a:rPr lang="en-US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 school or special class 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attached to mainstream school. (411 out of 2,541)</a:t>
            </a:r>
          </a:p>
          <a:p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compares with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 </a:t>
            </a: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all children. (16,829 out of 533,239)</a:t>
            </a:r>
          </a:p>
          <a:p>
            <a:endParaRPr lang="en-US" sz="2400" dirty="0">
              <a:solidFill>
                <a:srgbClr val="3843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7" name="Picture 6" descr="A graph of a number of children&#10;&#10;Description automatically generated">
            <a:extLst>
              <a:ext uri="{FF2B5EF4-FFF2-40B4-BE49-F238E27FC236}">
                <a16:creationId xmlns:a16="http://schemas.microsoft.com/office/drawing/2014/main" id="{4C73B3DC-128A-4AEA-9D91-5374BD1EF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80" y="868693"/>
            <a:ext cx="4063952" cy="30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9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F707-06A1-4654-B295-ECC12D60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123477"/>
            <a:ext cx="8142076" cy="745215"/>
          </a:xfrm>
        </p:spPr>
        <p:txBody>
          <a:bodyPr>
            <a:normAutofit/>
          </a:bodyPr>
          <a:lstStyle/>
          <a:p>
            <a:r>
              <a:rPr lang="en-IE" sz="2800" dirty="0"/>
              <a:t>School attainment – repeated year</a:t>
            </a:r>
          </a:p>
        </p:txBody>
      </p:sp>
      <p:pic>
        <p:nvPicPr>
          <p:cNvPr id="10" name="Picture 9" descr="A graph showing the number of children in care and all children in primary school&#10;&#10;Description automatically generated">
            <a:extLst>
              <a:ext uri="{FF2B5EF4-FFF2-40B4-BE49-F238E27FC236}">
                <a16:creationId xmlns:a16="http://schemas.microsoft.com/office/drawing/2014/main" id="{DA782A3C-7501-44B5-954E-B36733B94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6" y="868693"/>
            <a:ext cx="4177680" cy="28551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97F6E9-68B3-9849-19A7-D7174455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25" y="935225"/>
            <a:ext cx="3771978" cy="2644638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 in care enrolled in primary or post-primary school repeated one or more years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compared with just under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children.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009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F707-06A1-4654-B295-ECC12D60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718449"/>
          </a:xfrm>
        </p:spPr>
        <p:txBody>
          <a:bodyPr>
            <a:normAutofit/>
          </a:bodyPr>
          <a:lstStyle/>
          <a:p>
            <a:r>
              <a:rPr lang="en-IE" sz="2800" dirty="0"/>
              <a:t>School attainment – early leavers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BE20A-E68A-45F6-8C68-23B491885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8" y="924428"/>
            <a:ext cx="4032449" cy="32314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children in care who started post-primary between 2012-2015, 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28% </a:t>
            </a: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left school early without Leaving Cert (202 out of 722), compared with 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8% </a:t>
            </a: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all children.</a:t>
            </a:r>
          </a:p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leaving rates </a:t>
            </a:r>
            <a:r>
              <a:rPr lang="en-US" sz="3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</a:t>
            </a: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Foster care,</a:t>
            </a:r>
            <a:r>
              <a:rPr lang="en-US" sz="3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16% </a:t>
            </a: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Other care </a:t>
            </a:r>
            <a:r>
              <a:rPr lang="en-US" sz="3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72% </a:t>
            </a: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Females </a:t>
            </a:r>
            <a:r>
              <a:rPr lang="en-US" sz="3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23% </a:t>
            </a: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Males </a:t>
            </a:r>
            <a:r>
              <a:rPr lang="en-US" sz="3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34%,</a:t>
            </a:r>
            <a:endParaRPr lang="en-US" sz="33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Longer in care (5+years) </a:t>
            </a:r>
            <a:r>
              <a:rPr lang="en-US" sz="3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19%</a:t>
            </a:r>
            <a:r>
              <a:rPr lang="en-US" sz="33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 shorter (&lt;5 years) </a:t>
            </a:r>
            <a:r>
              <a:rPr lang="en-US" sz="33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44%</a:t>
            </a:r>
            <a:endParaRPr lang="en-US" sz="33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5" name="Picture 4" descr="A graph showing the number of leaves&#10;&#10;Description automatically generated">
            <a:extLst>
              <a:ext uri="{FF2B5EF4-FFF2-40B4-BE49-F238E27FC236}">
                <a16:creationId xmlns:a16="http://schemas.microsoft.com/office/drawing/2014/main" id="{1840CEF4-D75B-4CE2-890C-F23DF2042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3" y="867392"/>
            <a:ext cx="4197321" cy="2943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E62DCD-7FC6-55E3-62A3-7201CA1C59DA}"/>
              </a:ext>
            </a:extLst>
          </p:cNvPr>
          <p:cNvSpPr txBox="1"/>
          <p:nvPr/>
        </p:nvSpPr>
        <p:spPr>
          <a:xfrm>
            <a:off x="5536823" y="13768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28%</a:t>
            </a:r>
            <a:endParaRPr lang="en-I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B3147-EC42-A86A-97B3-380C9FB93D09}"/>
              </a:ext>
            </a:extLst>
          </p:cNvPr>
          <p:cNvSpPr txBox="1"/>
          <p:nvPr/>
        </p:nvSpPr>
        <p:spPr>
          <a:xfrm>
            <a:off x="7308304" y="2231982"/>
            <a:ext cx="65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8%</a:t>
            </a:r>
            <a:endParaRPr lang="en-IE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E254-B481-4AB8-BF1C-BE7AFE4E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825"/>
            <a:ext cx="8363272" cy="674370"/>
          </a:xfrm>
        </p:spPr>
        <p:txBody>
          <a:bodyPr>
            <a:normAutofit fontScale="90000"/>
          </a:bodyPr>
          <a:lstStyle/>
          <a:p>
            <a:r>
              <a:rPr lang="en-IE" sz="2400" dirty="0"/>
              <a:t>Education outcomes in 2021 for those aged 18-22 </a:t>
            </a:r>
            <a:r>
              <a:rPr lang="en-IE" sz="2000" dirty="0"/>
              <a:t>(in Jan ‘23)</a:t>
            </a:r>
            <a:endParaRPr lang="en-IE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906A7-80FB-4343-9FC2-72629235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9542"/>
            <a:ext cx="3153036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2021 for care leavers aged 18 to 22: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37%</a:t>
            </a:r>
            <a:r>
              <a:rPr lang="en-US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further education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15% </a:t>
            </a:r>
            <a:r>
              <a:rPr lang="en-US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education</a:t>
            </a: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35% in school.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lang="en-US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children aged 18 to 22: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11% </a:t>
            </a:r>
            <a:r>
              <a:rPr lang="en-US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further education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37%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higher education </a:t>
            </a: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33% in school.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64189-4017-9271-E563-FD8C3C24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39" y="791195"/>
            <a:ext cx="5662417" cy="29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1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E254-B481-4AB8-BF1C-BE7AFE4E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06"/>
            <a:ext cx="8435280" cy="758944"/>
          </a:xfrm>
        </p:spPr>
        <p:txBody>
          <a:bodyPr>
            <a:normAutofit/>
          </a:bodyPr>
          <a:lstStyle/>
          <a:p>
            <a:r>
              <a:rPr lang="en-IE" sz="2000" dirty="0"/>
              <a:t>Employment outcomes in 2021 for children aged 18-22 </a:t>
            </a:r>
            <a:r>
              <a:rPr lang="en-IE" sz="1800" dirty="0"/>
              <a:t>(in Jan ‘23)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906A7-80FB-4343-9FC2-72629235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99542"/>
            <a:ext cx="2201083" cy="316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By age 22</a:t>
            </a:r>
          </a:p>
          <a:p>
            <a:pPr marL="0" indent="0">
              <a:buNone/>
            </a:pPr>
            <a:r>
              <a:rPr lang="en-IE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of children who left care in ‘</a:t>
            </a:r>
            <a:r>
              <a:rPr lang="en-IE" sz="1600" b="1" dirty="0">
                <a:latin typeface="Arial" panose="020B0604020202020204" pitchFamily="34" charset="0"/>
                <a:cs typeface="Arial" panose="020B0604020202020204" pitchFamily="34" charset="0"/>
              </a:rPr>
              <a:t>substantial employment’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IE" sz="1600" b="1" dirty="0">
                <a:latin typeface="Arial" panose="020B0604020202020204" pitchFamily="34" charset="0"/>
                <a:cs typeface="Arial" panose="020B0604020202020204" pitchFamily="34" charset="0"/>
              </a:rPr>
              <a:t> ‘substantial employment and education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’, compared to </a:t>
            </a:r>
            <a:r>
              <a:rPr lang="en-IE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of all children.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4BBD7-79C4-9099-B7FF-9764B9C2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83" y="727394"/>
            <a:ext cx="5514117" cy="3284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A03AF-87D5-D66A-4311-4E97399A7238}"/>
              </a:ext>
            </a:extLst>
          </p:cNvPr>
          <p:cNvSpPr txBox="1"/>
          <p:nvPr/>
        </p:nvSpPr>
        <p:spPr>
          <a:xfrm>
            <a:off x="7626834" y="1540506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70%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74F99-4FAB-4F15-03E9-0AB6A2EE5C75}"/>
              </a:ext>
            </a:extLst>
          </p:cNvPr>
          <p:cNvSpPr txBox="1"/>
          <p:nvPr/>
        </p:nvSpPr>
        <p:spPr>
          <a:xfrm>
            <a:off x="7626834" y="2149663"/>
            <a:ext cx="606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47%</a:t>
            </a:r>
            <a:endParaRPr lang="en-I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A8EA5F-F0D0-4B44-A462-2209D221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3929"/>
            <a:ext cx="8632524" cy="451146"/>
          </a:xfrm>
        </p:spPr>
        <p:txBody>
          <a:bodyPr>
            <a:normAutofit fontScale="90000"/>
          </a:bodyPr>
          <a:lstStyle/>
          <a:p>
            <a:r>
              <a:rPr lang="en-IE" sz="1800" dirty="0"/>
              <a:t>Outcomes for care leavers aged 18-22 (in Jan 23) by early school leaving status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5F2DC-C3A9-4504-A9A7-1EAA3F9FC6F9}"/>
              </a:ext>
            </a:extLst>
          </p:cNvPr>
          <p:cNvSpPr txBox="1"/>
          <p:nvPr/>
        </p:nvSpPr>
        <p:spPr>
          <a:xfrm>
            <a:off x="171293" y="649242"/>
            <a:ext cx="1860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leavers that left school early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likely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in employment, education or combination of both in 2021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in total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those who did not leave school early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in total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251D96-24D8-062B-7AB9-49E98589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247" y="843559"/>
            <a:ext cx="6711327" cy="280831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E98FF6B-3865-8610-473F-81507BD9DDD4}"/>
              </a:ext>
            </a:extLst>
          </p:cNvPr>
          <p:cNvSpPr/>
          <p:nvPr/>
        </p:nvSpPr>
        <p:spPr>
          <a:xfrm>
            <a:off x="6300192" y="1995687"/>
            <a:ext cx="504056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90671C-5B00-3BD7-F703-1B9B87038869}"/>
              </a:ext>
            </a:extLst>
          </p:cNvPr>
          <p:cNvSpPr/>
          <p:nvPr/>
        </p:nvSpPr>
        <p:spPr>
          <a:xfrm>
            <a:off x="8100392" y="1995687"/>
            <a:ext cx="548876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CF2937-6390-9A12-4B42-4269B1308FB7}"/>
              </a:ext>
            </a:extLst>
          </p:cNvPr>
          <p:cNvSpPr/>
          <p:nvPr/>
        </p:nvSpPr>
        <p:spPr>
          <a:xfrm>
            <a:off x="6228184" y="2931791"/>
            <a:ext cx="720080" cy="2880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F23B16-38AA-C20D-810F-E486B7427184}"/>
              </a:ext>
            </a:extLst>
          </p:cNvPr>
          <p:cNvSpPr/>
          <p:nvPr/>
        </p:nvSpPr>
        <p:spPr>
          <a:xfrm>
            <a:off x="8145212" y="2931791"/>
            <a:ext cx="504056" cy="2880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955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5C6981F8-50ED-523E-FD8F-606326FF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470"/>
            <a:ext cx="8219256" cy="857250"/>
          </a:xfrm>
        </p:spPr>
        <p:txBody>
          <a:bodyPr>
            <a:normAutofit/>
          </a:bodyPr>
          <a:lstStyle/>
          <a:p>
            <a:r>
              <a:rPr lang="en-US" sz="2400" dirty="0"/>
              <a:t>Data providers</a:t>
            </a:r>
            <a:endParaRPr lang="en-IE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B13A54-5479-B9FA-2066-7B66588A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987574"/>
            <a:ext cx="8229600" cy="3384376"/>
          </a:xfrm>
        </p:spPr>
        <p:txBody>
          <a:bodyPr>
            <a:normAutofit fontScale="92500" lnSpcReduction="20000"/>
          </a:bodyPr>
          <a:lstStyle/>
          <a:p>
            <a:r>
              <a:rPr lang="en-IE" dirty="0" err="1"/>
              <a:t>Tusla</a:t>
            </a:r>
            <a:endParaRPr lang="en-IE" dirty="0"/>
          </a:p>
          <a:p>
            <a:r>
              <a:rPr lang="en-IE" dirty="0"/>
              <a:t>Department of Social Protection</a:t>
            </a:r>
          </a:p>
          <a:p>
            <a:r>
              <a:rPr lang="en-IE" dirty="0"/>
              <a:t>Revenue Commissioners</a:t>
            </a:r>
          </a:p>
          <a:p>
            <a:r>
              <a:rPr lang="en-IE" dirty="0"/>
              <a:t>Department of Education</a:t>
            </a:r>
          </a:p>
          <a:p>
            <a:r>
              <a:rPr lang="en-IE" dirty="0"/>
              <a:t>SUSI</a:t>
            </a:r>
          </a:p>
          <a:p>
            <a:r>
              <a:rPr lang="en-IE" dirty="0"/>
              <a:t>HEA</a:t>
            </a:r>
          </a:p>
          <a:p>
            <a:r>
              <a:rPr lang="en-IE" dirty="0"/>
              <a:t>SOLAS</a:t>
            </a:r>
          </a:p>
          <a:p>
            <a:r>
              <a:rPr lang="en-IE" dirty="0"/>
              <a:t>QQI </a:t>
            </a:r>
          </a:p>
        </p:txBody>
      </p:sp>
    </p:spTree>
    <p:extLst>
      <p:ext uri="{BB962C8B-B14F-4D97-AF65-F5344CB8AC3E}">
        <p14:creationId xmlns:p14="http://schemas.microsoft.com/office/powerpoint/2010/main" val="49793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5C6981F8-50ED-523E-FD8F-606326FF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627534"/>
            <a:ext cx="8219256" cy="3024336"/>
          </a:xfrm>
        </p:spPr>
        <p:txBody>
          <a:bodyPr>
            <a:normAutofit fontScale="90000"/>
          </a:bodyPr>
          <a:lstStyle/>
          <a:p>
            <a:pPr algn="ctr"/>
            <a:br>
              <a:rPr lang="en-IE" sz="2800" dirty="0">
                <a:solidFill>
                  <a:schemeClr val="bg1"/>
                </a:solidFill>
              </a:rPr>
            </a:br>
            <a:r>
              <a:rPr lang="en-IE" sz="2800" dirty="0">
                <a:solidFill>
                  <a:schemeClr val="bg1"/>
                </a:solidFill>
              </a:rPr>
              <a:t>Thank you</a:t>
            </a:r>
            <a:br>
              <a:rPr lang="en-IE" sz="2400" dirty="0">
                <a:solidFill>
                  <a:schemeClr val="bg1"/>
                </a:solidFill>
              </a:rPr>
            </a:br>
            <a:br>
              <a:rPr lang="en-IE" sz="1800" dirty="0">
                <a:solidFill>
                  <a:schemeClr val="bg1"/>
                </a:solidFill>
              </a:rPr>
            </a:br>
            <a:br>
              <a:rPr lang="en-IE" sz="1800" dirty="0">
                <a:solidFill>
                  <a:schemeClr val="bg1"/>
                </a:solidFill>
              </a:rPr>
            </a:br>
            <a:r>
              <a:rPr lang="en-IE" sz="2000" dirty="0">
                <a:solidFill>
                  <a:schemeClr val="bg1"/>
                </a:solidFill>
              </a:rPr>
              <a:t>More information</a:t>
            </a:r>
            <a:br>
              <a:rPr lang="en-IE" sz="2000" dirty="0">
                <a:solidFill>
                  <a:schemeClr val="bg1"/>
                </a:solidFill>
              </a:rPr>
            </a:br>
            <a:br>
              <a:rPr lang="en-IE" sz="2000" dirty="0">
                <a:solidFill>
                  <a:schemeClr val="bg1"/>
                </a:solidFill>
              </a:rPr>
            </a:br>
            <a:r>
              <a:rPr lang="en-IE" sz="2000" b="0" dirty="0">
                <a:solidFill>
                  <a:schemeClr val="bg1"/>
                </a:solidFill>
              </a:rPr>
              <a:t>https://www.cso.ie/en/releasesandpublications/fp/fp-eaacc/educationalattendanceandattainmentofchildrenincare2018-2023/</a:t>
            </a:r>
            <a:br>
              <a:rPr lang="en-IE" sz="2000" b="0" dirty="0">
                <a:solidFill>
                  <a:schemeClr val="bg1"/>
                </a:solidFill>
              </a:rPr>
            </a:br>
            <a:br>
              <a:rPr lang="en-IE" sz="2000" b="0" dirty="0">
                <a:solidFill>
                  <a:schemeClr val="bg1"/>
                </a:solidFill>
              </a:rPr>
            </a:br>
            <a:r>
              <a:rPr lang="en-IE" sz="2400" dirty="0">
                <a:solidFill>
                  <a:schemeClr val="bg1"/>
                </a:solidFill>
              </a:rPr>
              <a:t>Email: </a:t>
            </a:r>
            <a:r>
              <a:rPr lang="en-IE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sscu@cso.ie</a:t>
            </a:r>
            <a:br>
              <a:rPr lang="en-IE" sz="2400" dirty="0"/>
            </a:b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77929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0569-4608-4AA9-AED0-BFEFDBD5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049"/>
            <a:ext cx="8219256" cy="857250"/>
          </a:xfrm>
        </p:spPr>
        <p:txBody>
          <a:bodyPr/>
          <a:lstStyle/>
          <a:p>
            <a:r>
              <a:rPr lang="en-US" dirty="0"/>
              <a:t>Introduction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9078-710E-478C-BF80-4119BCA5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3599"/>
            <a:ext cx="8229600" cy="2448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Presentation is based on CSO Frontier Report Published on 2</a:t>
            </a:r>
            <a:r>
              <a:rPr lang="en-IE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 August 2023</a:t>
            </a:r>
          </a:p>
          <a:p>
            <a:pPr marL="0" indent="0">
              <a:buNone/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Educational Attendance and Attainment of Children in Care, 2018-2023</a:t>
            </a:r>
            <a:endParaRPr lang="en-I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Author: Karola Graupner</a:t>
            </a:r>
          </a:p>
          <a:p>
            <a:pPr marL="0" indent="0">
              <a:buNone/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Contents of this presentation</a:t>
            </a:r>
          </a:p>
          <a:p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Background, Data and Methods</a:t>
            </a:r>
          </a:p>
          <a:p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Cohort characteristics and numbers</a:t>
            </a:r>
          </a:p>
          <a:p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Key Findings – educational attendance, attainment and outcomes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48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0569-4608-4AA9-AED0-BFEFDBD5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049"/>
            <a:ext cx="8219256" cy="857250"/>
          </a:xfrm>
        </p:spPr>
        <p:txBody>
          <a:bodyPr/>
          <a:lstStyle/>
          <a:p>
            <a:r>
              <a:rPr lang="en-US" dirty="0"/>
              <a:t>Background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9078-710E-478C-BF80-4119BCA5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3599"/>
            <a:ext cx="8229600" cy="2448272"/>
          </a:xfrm>
        </p:spPr>
        <p:txBody>
          <a:bodyPr>
            <a:normAutofit fontScale="85000" lnSpcReduction="10000"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Policy demand for more information on children in care in Ireland in education – very limited data available previously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Dept of Children, Equality, Disability, Integration and Youth </a:t>
            </a: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Care Experiences Project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 – ma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jor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 data and research programme examining lives of children in care and adults who were in care</a:t>
            </a:r>
          </a:p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CSO was requested to provide analysis on children in care from administrative data sources focusing on education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49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0569-4608-4AA9-AED0-BFEFDBD5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83510"/>
            <a:ext cx="8219256" cy="655509"/>
          </a:xfrm>
        </p:spPr>
        <p:txBody>
          <a:bodyPr/>
          <a:lstStyle/>
          <a:p>
            <a:r>
              <a:rPr lang="en-US" dirty="0"/>
              <a:t>Data, Methods and Safeguards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9078-710E-478C-BF80-4119BCA5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55" y="771550"/>
            <a:ext cx="8271073" cy="3528392"/>
          </a:xfrm>
        </p:spPr>
        <p:txBody>
          <a:bodyPr>
            <a:noAutofit/>
          </a:bodyPr>
          <a:lstStyle/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Specified data from </a:t>
            </a:r>
            <a:r>
              <a:rPr lang="en-IE" sz="1600" dirty="0" err="1">
                <a:latin typeface="Arial" panose="020B0604020202020204" pitchFamily="34" charset="0"/>
                <a:cs typeface="Arial" panose="020B0604020202020204" pitchFamily="34" charset="0"/>
              </a:rPr>
              <a:t>Tusla’s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 children in care (TCM) dataset matched to datasets from Dept of Education, HEA, SOLAS, Revenue and others – </a:t>
            </a:r>
            <a:r>
              <a:rPr lang="en-IE" sz="1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 school/ third level enrolment records.</a:t>
            </a: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Statistics Act,1993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llows CSO Director General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request data from public bodies &amp; government departments under Section 30 of the Act for statistical analysis. </a:t>
            </a:r>
            <a:r>
              <a:rPr lang="en-IE" sz="1600" b="1" dirty="0">
                <a:latin typeface="Arial" panose="020B0604020202020204" pitchFamily="34" charset="0"/>
                <a:cs typeface="Arial" panose="020B0604020202020204" pitchFamily="34" charset="0"/>
              </a:rPr>
              <a:t>Extensive consultation, documentation and GDPR measures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Data stored securely in CSO’s Administrative Data Centre. Data matching proposal must be approved by CSO DG</a:t>
            </a:r>
          </a:p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Personal details removed from analysis datasets and</a:t>
            </a:r>
            <a:r>
              <a:rPr lang="en-IE" sz="1600" b="1" dirty="0">
                <a:latin typeface="Arial" panose="020B0604020202020204" pitchFamily="34" charset="0"/>
                <a:cs typeface="Arial" panose="020B0604020202020204" pitchFamily="34" charset="0"/>
              </a:rPr>
              <a:t> Protected Identifier Key (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PIK) used to match datasets. </a:t>
            </a:r>
          </a:p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Statistician does not have access to raw data, and only anonymised statistical totals are published – no personal details.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50587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0569-4608-4AA9-AED0-BFEFDBD5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Contents of the Frontier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9078-710E-478C-BF80-4119BCA5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3599"/>
            <a:ext cx="8229600" cy="2808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300" dirty="0">
                <a:latin typeface="Arial" panose="020B0604020202020204" pitchFamily="34" charset="0"/>
                <a:cs typeface="Arial" panose="020B0604020202020204" pitchFamily="34" charset="0"/>
              </a:rPr>
              <a:t>CSO part of working group with DCEDIY, Tusla, DOE and other stakeholders to discuss policy needs and relevant statistical outputs throughout process. Final report focused on: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Characteristics of children in care 2018-2023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School attendance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School attainment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Outcomes for those aged 18-22</a:t>
            </a:r>
          </a:p>
        </p:txBody>
      </p:sp>
    </p:spTree>
    <p:extLst>
      <p:ext uri="{BB962C8B-B14F-4D97-AF65-F5344CB8AC3E}">
        <p14:creationId xmlns:p14="http://schemas.microsoft.com/office/powerpoint/2010/main" val="90943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62E2E68-CD33-4261-8853-1837E1FF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51470"/>
            <a:ext cx="8219256" cy="857250"/>
          </a:xfrm>
        </p:spPr>
        <p:txBody>
          <a:bodyPr>
            <a:normAutofit/>
          </a:bodyPr>
          <a:lstStyle/>
          <a:p>
            <a:r>
              <a:rPr lang="en-US" sz="2400" dirty="0"/>
              <a:t>Cohort numbers – children in care April 2018-Jan 2023</a:t>
            </a:r>
            <a:endParaRPr lang="en-IE" sz="2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6145210-1B92-4F37-B024-5BEF97A2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3240360"/>
          </a:xfrm>
        </p:spPr>
        <p:txBody>
          <a:bodyPr>
            <a:noAutofit/>
          </a:bodyPr>
          <a:lstStyle/>
          <a:p>
            <a:pPr algn="l"/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 Sans"/>
              </a:rPr>
              <a:t>9,744</a:t>
            </a:r>
            <a:r>
              <a:rPr lang="en-US" sz="1800" b="0" i="0" dirty="0">
                <a:solidFill>
                  <a:srgbClr val="384350"/>
                </a:solidFill>
                <a:effectLst/>
                <a:latin typeface="Roboto Sans"/>
              </a:rPr>
              <a:t> </a:t>
            </a:r>
            <a:r>
              <a:rPr lang="en-US" sz="1800" b="0" i="0" dirty="0">
                <a:effectLst/>
                <a:latin typeface="Roboto Sans"/>
              </a:rPr>
              <a:t>children in care in January 2023 or who left care since April 2018</a:t>
            </a:r>
          </a:p>
          <a:p>
            <a:pPr algn="l"/>
            <a:r>
              <a:rPr lang="en-US" sz="1800" b="0" i="0" dirty="0">
                <a:effectLst/>
                <a:latin typeface="Roboto Sans"/>
              </a:rPr>
              <a:t>Of these </a:t>
            </a: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 Sans"/>
              </a:rPr>
              <a:t>7,534 </a:t>
            </a:r>
            <a:r>
              <a:rPr lang="en-US" sz="1800" b="0" i="0" dirty="0">
                <a:effectLst/>
                <a:latin typeface="Roboto Sans"/>
              </a:rPr>
              <a:t>(77%) </a:t>
            </a:r>
            <a:r>
              <a:rPr lang="en-US" sz="1800" dirty="0">
                <a:latin typeface="Roboto Sans"/>
              </a:rPr>
              <a:t>could</a:t>
            </a:r>
            <a:r>
              <a:rPr lang="en-US" sz="1800" b="0" i="0" dirty="0">
                <a:effectLst/>
                <a:latin typeface="Roboto Sans"/>
              </a:rPr>
              <a:t> be linked to other admin data sources including Revenue, </a:t>
            </a:r>
            <a:r>
              <a:rPr lang="en-US" sz="1800" dirty="0">
                <a:latin typeface="Roboto Sans"/>
              </a:rPr>
              <a:t>HEA, </a:t>
            </a:r>
            <a:r>
              <a:rPr lang="en-US" sz="1800" b="0" i="0" dirty="0">
                <a:effectLst/>
                <a:latin typeface="Roboto Sans"/>
              </a:rPr>
              <a:t>and Dept of Social Protection.</a:t>
            </a:r>
          </a:p>
          <a:p>
            <a:pPr algn="l"/>
            <a:r>
              <a:rPr lang="en-US" sz="1800" b="0" i="0" dirty="0">
                <a:effectLst/>
                <a:latin typeface="Roboto Sans"/>
              </a:rPr>
              <a:t>The report presents a statistical educational overview of</a:t>
            </a:r>
            <a:r>
              <a:rPr lang="en-US" sz="1800" i="0" dirty="0">
                <a:effectLst/>
                <a:latin typeface="Roboto Sans"/>
              </a:rPr>
              <a:t> the linked children in care (and care leavers) only.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Roboto Sans"/>
              </a:rPr>
              <a:t>Of the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Roboto Sans"/>
              </a:rPr>
              <a:t>7,534</a:t>
            </a:r>
            <a:r>
              <a:rPr lang="en-US" sz="1800" b="1" dirty="0">
                <a:solidFill>
                  <a:schemeClr val="accent2"/>
                </a:solidFill>
                <a:latin typeface="Roboto Sans"/>
              </a:rPr>
              <a:t> </a:t>
            </a:r>
            <a:r>
              <a:rPr lang="en-US" sz="1800" dirty="0">
                <a:latin typeface="Roboto Sans"/>
              </a:rPr>
              <a:t>individuals that could be linked,</a:t>
            </a:r>
            <a:r>
              <a:rPr lang="en-US" sz="1800" b="1" dirty="0">
                <a:latin typeface="Roboto Sans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Roboto Sans"/>
              </a:rPr>
              <a:t>5,112</a:t>
            </a:r>
            <a:r>
              <a:rPr lang="en-US" sz="1800" b="1" dirty="0">
                <a:solidFill>
                  <a:schemeClr val="accent2"/>
                </a:solidFill>
                <a:latin typeface="Roboto Sans"/>
              </a:rPr>
              <a:t> </a:t>
            </a:r>
            <a:r>
              <a:rPr lang="en-US" sz="1800" dirty="0">
                <a:latin typeface="Roboto Sans"/>
              </a:rPr>
              <a:t>were ‘</a:t>
            </a:r>
            <a:r>
              <a:rPr lang="en-US" sz="1800" b="1" dirty="0">
                <a:latin typeface="Roboto Sans"/>
              </a:rPr>
              <a:t>children in care in January 2023</a:t>
            </a:r>
            <a:r>
              <a:rPr lang="en-US" sz="1800" dirty="0">
                <a:latin typeface="Roboto Sans"/>
              </a:rPr>
              <a:t>’, i.e. aged 0-17 years and on a care placement with Tusla.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Roboto Sans"/>
              </a:rPr>
              <a:t>Remaining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Roboto Sans"/>
              </a:rPr>
              <a:t>2,422 </a:t>
            </a:r>
            <a:r>
              <a:rPr lang="en-US" sz="1800" dirty="0">
                <a:latin typeface="Roboto Sans"/>
              </a:rPr>
              <a:t>were ‘</a:t>
            </a:r>
            <a:r>
              <a:rPr lang="en-US" sz="1800" b="1" dirty="0">
                <a:latin typeface="Roboto Sans"/>
              </a:rPr>
              <a:t>children who left care since April 2018’</a:t>
            </a:r>
            <a:r>
              <a:rPr lang="en-US" sz="1800" dirty="0">
                <a:latin typeface="Roboto Sans"/>
              </a:rPr>
              <a:t>, aged 0-23 years.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Roboto Sans"/>
              </a:rPr>
              <a:t>1,844</a:t>
            </a:r>
            <a:r>
              <a:rPr lang="en-US" sz="1800" dirty="0">
                <a:latin typeface="Roboto Sans"/>
              </a:rPr>
              <a:t> of these turned 18 during this time – focus of Outcomes section. </a:t>
            </a:r>
          </a:p>
        </p:txBody>
      </p:sp>
    </p:spTree>
    <p:extLst>
      <p:ext uri="{BB962C8B-B14F-4D97-AF65-F5344CB8AC3E}">
        <p14:creationId xmlns:p14="http://schemas.microsoft.com/office/powerpoint/2010/main" val="141860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children in care by placement type&#10;&#10;Description automatically generated">
            <a:extLst>
              <a:ext uri="{FF2B5EF4-FFF2-40B4-BE49-F238E27FC236}">
                <a16:creationId xmlns:a16="http://schemas.microsoft.com/office/drawing/2014/main" id="{43D79211-63C5-4911-AF3F-CF00BE7BE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52851"/>
            <a:ext cx="5006359" cy="35895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2467BB-C1C8-4F00-BBE1-540D19D1BFCA}"/>
              </a:ext>
            </a:extLst>
          </p:cNvPr>
          <p:cNvSpPr txBox="1">
            <a:spLocks/>
          </p:cNvSpPr>
          <p:nvPr/>
        </p:nvSpPr>
        <p:spPr>
          <a:xfrm>
            <a:off x="683568" y="123478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n-lt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sz="2400" dirty="0"/>
              <a:t>Characteristics of children in care in Jan 2023  </a:t>
            </a:r>
            <a:r>
              <a:rPr lang="en-US" sz="2400" b="0" dirty="0"/>
              <a:t>(N=5,112)</a:t>
            </a:r>
            <a:endParaRPr lang="en-IE" sz="24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DF3CB-3001-89AC-1F17-C2E1C252EDD7}"/>
              </a:ext>
            </a:extLst>
          </p:cNvPr>
          <p:cNvSpPr txBox="1"/>
          <p:nvPr/>
        </p:nvSpPr>
        <p:spPr>
          <a:xfrm>
            <a:off x="683568" y="829216"/>
            <a:ext cx="31683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male,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Irish nationals (compared to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all children)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those in care in Jan ‘23 in foster care (general foster care-65%; relative foster care -26%)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care 2-&lt;10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4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B948-AA2F-4128-99DD-5D654A31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School attendance – absences 2018/19</a:t>
            </a:r>
          </a:p>
        </p:txBody>
      </p:sp>
      <p:pic>
        <p:nvPicPr>
          <p:cNvPr id="5" name="Content Placeholder 4" descr="A graph of a number of children&#10;&#10;Description automatically generated">
            <a:extLst>
              <a:ext uri="{FF2B5EF4-FFF2-40B4-BE49-F238E27FC236}">
                <a16:creationId xmlns:a16="http://schemas.microsoft.com/office/drawing/2014/main" id="{5D4CCF25-93D4-4B33-874A-284521FCF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4" b="17622"/>
          <a:stretch/>
        </p:blipFill>
        <p:spPr>
          <a:xfrm>
            <a:off x="3923928" y="1063229"/>
            <a:ext cx="4452074" cy="26606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F1E1E-4EE9-4BBE-84DE-9791C5C343FF}"/>
              </a:ext>
            </a:extLst>
          </p:cNvPr>
          <p:cNvSpPr txBox="1"/>
          <p:nvPr/>
        </p:nvSpPr>
        <p:spPr>
          <a:xfrm>
            <a:off x="4943148" y="165730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C986C-9320-45D2-8390-55FC544BFFC8}"/>
              </a:ext>
            </a:extLst>
          </p:cNvPr>
          <p:cNvSpPr txBox="1"/>
          <p:nvPr/>
        </p:nvSpPr>
        <p:spPr>
          <a:xfrm>
            <a:off x="6804248" y="213970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D74D1-9851-4CAC-B5EB-60931E3E96FC}"/>
              </a:ext>
            </a:extLst>
          </p:cNvPr>
          <p:cNvSpPr txBox="1"/>
          <p:nvPr/>
        </p:nvSpPr>
        <p:spPr>
          <a:xfrm>
            <a:off x="578372" y="986700"/>
            <a:ext cx="32854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Tusla Educational Support Service (TESS) dataset records children absent 20+ days from school.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2018/19,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(554) of children in care were absent from primary or post primary school for 20+ days compared with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children. Average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days v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days.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00344-0AF5-7B3C-83E2-D8D04DBC7441}"/>
              </a:ext>
            </a:extLst>
          </p:cNvPr>
          <p:cNvSpPr txBox="1"/>
          <p:nvPr/>
        </p:nvSpPr>
        <p:spPr>
          <a:xfrm>
            <a:off x="5831608" y="131793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TESS</a:t>
            </a:r>
          </a:p>
        </p:txBody>
      </p:sp>
    </p:spTree>
    <p:extLst>
      <p:ext uri="{BB962C8B-B14F-4D97-AF65-F5344CB8AC3E}">
        <p14:creationId xmlns:p14="http://schemas.microsoft.com/office/powerpoint/2010/main" val="421581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0EDCAA-B341-4B89-9EB3-FD2B2701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69" y="248469"/>
            <a:ext cx="8057471" cy="647795"/>
          </a:xfrm>
        </p:spPr>
        <p:txBody>
          <a:bodyPr>
            <a:normAutofit/>
          </a:bodyPr>
          <a:lstStyle/>
          <a:p>
            <a:r>
              <a:rPr lang="en-IE" sz="2000" dirty="0"/>
              <a:t>Absences of 20+ days by type and length of care, 2018/19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C2EED-8781-CDF6-A71C-614C62F6D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3" y="933221"/>
            <a:ext cx="8383170" cy="1276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185AF5-582A-6DA6-48FB-BA4338BE3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57" y="2209749"/>
            <a:ext cx="8316486" cy="746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61A940-094A-41AC-2668-0A0DDAB76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69" y="2956222"/>
            <a:ext cx="8354591" cy="98367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46A53D-36D6-488F-BC6F-050A0D039FDD}"/>
              </a:ext>
            </a:extLst>
          </p:cNvPr>
          <p:cNvSpPr/>
          <p:nvPr/>
        </p:nvSpPr>
        <p:spPr>
          <a:xfrm>
            <a:off x="8028384" y="2139702"/>
            <a:ext cx="810090" cy="20850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5479551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62E5C25F187DAB4BB42E0C9D20A8A8D4" ma:contentTypeVersion="20" ma:contentTypeDescription="Create a new document for eDocs" ma:contentTypeScope="" ma:versionID="1dd25e4c629e032bcd8e0f223a93b940">
  <xsd:schema xmlns:xsd="http://www.w3.org/2001/XMLSchema" xmlns:xs="http://www.w3.org/2001/XMLSchema" xmlns:p="http://schemas.microsoft.com/office/2006/metadata/properties" xmlns:ns1="http://schemas.microsoft.com/sharepoint/v3" xmlns:ns2="8d663318-61fd-4281-82d3-025781027e7e" xmlns:ns3="3956e79d-a5ac-4886-b320-18c2ccb09a82" xmlns:ns4="http://schemas.microsoft.com/sharepoint/v4" targetNamespace="http://schemas.microsoft.com/office/2006/metadata/properties" ma:root="true" ma:fieldsID="3b066c2d00bbc7cb82179ff34f53fb47" ns1:_="" ns2:_="" ns3:_="" ns4:_="">
    <xsd:import namespace="http://schemas.microsoft.com/sharepoint/v3"/>
    <xsd:import namespace="8d663318-61fd-4281-82d3-025781027e7e"/>
    <xsd:import namespace="3956e79d-a5ac-4886-b320-18c2ccb09a8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2:eDocs_SeriesSubSeriesTaxHTField0" minOccurs="0"/>
                <xsd:element ref="ns2:eDocs_YearTaxHTField0" minOccurs="0"/>
                <xsd:element ref="ns1:eDocs_FileName" minOccurs="0"/>
                <xsd:element ref="ns1:eDocs_FileStatus"/>
                <xsd:element ref="ns2:eDocs_FileTopicsTaxHTField0" minOccurs="0"/>
                <xsd:element ref="ns4:IconOverlay" minOccurs="0"/>
                <xsd:element ref="ns2:eDocs_SecurityClassific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eDocs_FileName" ma:index="19" nillable="true" ma:displayName="File Name" ma:default="0" ma:description="File Number" ma:indexed="true" ma:internalName="eDocs_FileName">
      <xsd:simpleType>
        <xsd:restriction base="dms:Text">
          <xsd:maxLength value="100"/>
        </xsd:restriction>
      </xsd:simpleType>
    </xsd:element>
    <xsd:element name="eDocs_FileStatus" ma:index="20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63318-61fd-4281-82d3-025781027e7e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default="" ma:fieldId="{fbaa881f-c4ae-443f-9fda-fbdd527793df}" ma:taxonomyMulti="true" ma:sspId="b1e70e9b-a9fd-4e36-baab-5d600cab599b" ma:termSetId="7dc88cf9-f866-48b2-9aa6-be053ad3b2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15" nillable="true" ma:taxonomy="true" ma:internalName="eDocs_SeriesSubSeriesTaxHTField0" ma:taxonomyFieldName="eDocs_SeriesSubSeries" ma:displayName="Sub Series" ma:fieldId="{11f8bb48-43d6-459a-8b80-9123185593c7}" ma:sspId="b1e70e9b-a9fd-4e36-baab-5d600cab599b" ma:termSetId="b3889887-9a7c-400c-b02c-24a256b2a3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7" nillable="true" ma:taxonomy="true" ma:internalName="eDocs_YearTaxHTField0" ma:taxonomyFieldName="eDocs_Year" ma:displayName="Year" ma:indexed="true" ma:fieldId="{7b1b8a72-8553-41e1-8dd7-5ce464e281f2}" ma:sspId="b1e70e9b-a9fd-4e36-baab-5d600cab599b" ma:termSetId="a18e9c84-e14d-404b-82c6-13f8f0a7cd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1" nillable="true" ma:taxonomy="true" ma:internalName="eDocs_FileTopicsTaxHTField0" ma:taxonomyFieldName="eDocs_FileTopics" ma:displayName="File Topics" ma:default="" ma:fieldId="{602c691f-3efa-402d-ab5c-baa8c240a9e7}" ma:taxonomyMulti="true" ma:sspId="b1e70e9b-a9fd-4e36-baab-5d600cab599b" ma:termSetId="7dc88cf9-f866-48b2-9aa6-be053ad3b2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curityClassificationTaxHTField0" ma:index="24" nillable="true" ma:taxonomy="true" ma:internalName="eDocs_SecurityClassificationTaxHTField0" ma:taxonomyFieldName="eDocs_SecurityClassification" ma:displayName="Security Classification" ma:default="1;#Unclassified|4b26ba5a-b2cf-4159-a102-fb5f4f13f242" ma:fieldId="{6bbd3faf-a5ab-4e5e-b8a6-a5e099cef439}" ma:sspId="b1e70e9b-a9fd-4e36-baab-5d600cab599b" ma:termSetId="288cfce8-12ec-42a5-9c92-0acebe80e92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6e79d-a5ac-4886-b320-18c2ccb09a8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1d0525-9486-4eb8-82e0-6df7da455236}" ma:internalName="TaxCatchAll" ma:showField="CatchAllData" ma:web="3956e79d-a5ac-4886-b320-18c2ccb09a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YearTaxHTField0 xmlns="8d663318-61fd-4281-82d3-025781027e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7342081d-368f-4806-9734-bebf8979f269</TermId>
        </TermInfo>
      </Terms>
    </eDocs_YearTaxHTField0>
    <eDocs_SeriesSubSeriesTaxHTField0 xmlns="8d663318-61fd-4281-82d3-025781027e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076</TermName>
          <TermId xmlns="http://schemas.microsoft.com/office/infopath/2007/PartnerControls">201d306f-c9be-4ef5-ab7a-42daf7f68ebc</TermId>
        </TermInfo>
      </Terms>
    </eDocs_SeriesSubSeriesTaxHTField0>
    <eDocs_FileTopicsTaxHTField0 xmlns="8d663318-61fd-4281-82d3-025781027e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Children in Care</TermName>
          <TermId xmlns="http://schemas.microsoft.com/office/infopath/2007/PartnerControls">dea5a665-61a5-4183-9709-e1bbb067840f</TermId>
        </TermInfo>
      </Terms>
    </eDocs_FileTopicsTaxHTField0>
    <eDocs_SecurityClassificationTaxHTField0 xmlns="8d663318-61fd-4281-82d3-025781027e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4b26ba5a-b2cf-4159-a102-fb5f4f13f242</TermId>
        </TermInfo>
      </Terms>
    </eDocs_SecurityClassificationTaxHTField0>
    <eDocs_DocumentTopicsTaxHTField0 xmlns="8d663318-61fd-4281-82d3-025781027e7e">
      <Terms xmlns="http://schemas.microsoft.com/office/infopath/2007/PartnerControls"/>
    </eDocs_DocumentTopicsTaxHTField0>
    <TaxCatchAll xmlns="3956e79d-a5ac-4886-b320-18c2ccb09a82">
      <Value>13</Value>
      <Value>5</Value>
      <Value>4</Value>
      <Value>1</Value>
    </TaxCatchAll>
    <eDocs_FileStatus xmlns="http://schemas.microsoft.com/sharepoint/v3">Live</eDocs_FileStatus>
    <IconOverlay xmlns="http://schemas.microsoft.com/sharepoint/v4" xsi:nil="true"/>
    <eDocs_FileName xmlns="http://schemas.microsoft.com/sharepoint/v3">DCYA076-077-2020</eDocs_FileName>
  </documentManagement>
</p:properties>
</file>

<file path=customXml/item5.xml><?xml version="1.0" encoding="utf-8"?>
<?mso-contentType ?>
<p:Policy xmlns:p="office.server.policy" id="" local="true">
  <p:Name>eDocument</p:Name>
  <p:Description/>
  <p:Statement/>
  <p:PolicyItems/>
</p:Policy>
</file>

<file path=customXml/itemProps1.xml><?xml version="1.0" encoding="utf-8"?>
<ds:datastoreItem xmlns:ds="http://schemas.openxmlformats.org/officeDocument/2006/customXml" ds:itemID="{A7521309-C567-45A3-9778-8F73347F3E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26D9BA3-9721-4685-BA4E-6F737B5B3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663318-61fd-4281-82d3-025781027e7e"/>
    <ds:schemaRef ds:uri="3956e79d-a5ac-4886-b320-18c2ccb09a8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9F1232-7498-4F76-BAA1-70FF049E1E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0E58E36-6B0A-46E9-83D4-628FF71343B8}">
  <ds:schemaRefs>
    <ds:schemaRef ds:uri="http://schemas.microsoft.com/sharepoint/v3"/>
    <ds:schemaRef ds:uri="http://schemas.openxmlformats.org/package/2006/metadata/core-properties"/>
    <ds:schemaRef ds:uri="http://purl.org/dc/terms/"/>
    <ds:schemaRef ds:uri="8d663318-61fd-4281-82d3-025781027e7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956e79d-a5ac-4886-b320-18c2ccb09a82"/>
    <ds:schemaRef ds:uri="http://schemas.microsoft.com/sharepoint/v4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E9CDE9A-290C-4045-8E72-56E9B82FC1FE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14946</TotalTime>
  <Words>1096</Words>
  <Application>Microsoft Office PowerPoint</Application>
  <PresentationFormat>On-screen Show (16:9)</PresentationFormat>
  <Paragraphs>106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Roboto Sans</vt:lpstr>
      <vt:lpstr>Roboto Slab</vt:lpstr>
      <vt:lpstr>Roboto Slab Light</vt:lpstr>
      <vt:lpstr>Times New Roman</vt:lpstr>
      <vt:lpstr>CSO Standard Text 2</vt:lpstr>
      <vt:lpstr>Educational Attendance and Attainment of Children in Care, 2018 - 2023   Higher Education Authority National Access Forum 2024  Aideen Sheehan, Statistician CSO Statistical Systems Coordination Unit, Horizontal Reports 22nd April 2024</vt:lpstr>
      <vt:lpstr>Introduction</vt:lpstr>
      <vt:lpstr>Background</vt:lpstr>
      <vt:lpstr>Data, Methods and Safeguards</vt:lpstr>
      <vt:lpstr>Contents of the Frontier release</vt:lpstr>
      <vt:lpstr>Cohort numbers – children in care April 2018-Jan 2023</vt:lpstr>
      <vt:lpstr>PowerPoint Presentation</vt:lpstr>
      <vt:lpstr>School attendance – absences 2018/19</vt:lpstr>
      <vt:lpstr>Absences of 20+ days by type and length of care, 2018/19</vt:lpstr>
      <vt:lpstr>School attendance – changing school</vt:lpstr>
      <vt:lpstr>School attainment – school type</vt:lpstr>
      <vt:lpstr>School attainment – repeated year</vt:lpstr>
      <vt:lpstr>School attainment – early leavers</vt:lpstr>
      <vt:lpstr>Education outcomes in 2021 for those aged 18-22 (in Jan ‘23)</vt:lpstr>
      <vt:lpstr>Employment outcomes in 2021 for children aged 18-22 (in Jan ‘23)</vt:lpstr>
      <vt:lpstr>Outcomes for care leavers aged 18-22 (in Jan 23) by early school leaving status</vt:lpstr>
      <vt:lpstr>Data providers</vt:lpstr>
      <vt:lpstr> Thank you   More information  https://www.cso.ie/en/releasesandpublications/fp/fp-eaacc/educationalattendanceandattainmentofchildrenincare2018-2023/  Email: sscu@cso.ie 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Alexander</dc:creator>
  <cp:lastModifiedBy>Aideen Sheehan</cp:lastModifiedBy>
  <cp:revision>653</cp:revision>
  <cp:lastPrinted>2018-11-28T14:05:32Z</cp:lastPrinted>
  <dcterms:created xsi:type="dcterms:W3CDTF">2017-12-13T09:54:14Z</dcterms:created>
  <dcterms:modified xsi:type="dcterms:W3CDTF">2024-04-22T07:21:02Z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0x0101000BC94875665D404BB1351B53C41FD2C00062E5C25F187DAB4BB42E0C9D20A8A8D4</vt:lpwstr>
  </property>
  <property fmtid="{D5CDD505-2E9C-101B-9397-08002B2CF9AE}" pid="3" name="eDocs_SecurityClassification">
    <vt:lpwstr>1;#Unclassified|4b26ba5a-b2cf-4159-a102-fb5f4f13f242</vt:lpwstr>
  </property>
  <property fmtid="{D5CDD505-2E9C-101B-9397-08002B2CF9AE}" pid="4" name="eDocs_Year">
    <vt:lpwstr>4;#2020|7342081d-368f-4806-9734-bebf8979f269</vt:lpwstr>
  </property>
  <property fmtid="{D5CDD505-2E9C-101B-9397-08002B2CF9AE}" pid="5" name="eDocs_SeriesSubSeries">
    <vt:lpwstr>5;#076|201d306f-c9be-4ef5-ab7a-42daf7f68ebc</vt:lpwstr>
  </property>
  <property fmtid="{D5CDD505-2E9C-101B-9397-08002B2CF9AE}" pid="6" name="eDocs_FileTopics">
    <vt:lpwstr>13;#Children in Care|dea5a665-61a5-4183-9709-e1bbb067840f</vt:lpwstr>
  </property>
  <property fmtid="{D5CDD505-2E9C-101B-9397-08002B2CF9AE}" pid="7" name="eDocs_DocumentTopics">
    <vt:lpwstr/>
  </property>
  <property fmtid="{D5CDD505-2E9C-101B-9397-08002B2CF9AE}" pid="8" name="_dlc_policyId">
    <vt:lpwstr/>
  </property>
  <property fmtid="{D5CDD505-2E9C-101B-9397-08002B2CF9AE}" pid="9" name="ItemRetentionFormula">
    <vt:lpwstr/>
  </property>
</Properties>
</file>